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9" r:id="rId2"/>
    <p:sldId id="256" r:id="rId3"/>
    <p:sldId id="281" r:id="rId4"/>
    <p:sldId id="276" r:id="rId5"/>
    <p:sldId id="290" r:id="rId6"/>
    <p:sldId id="291" r:id="rId7"/>
    <p:sldId id="292" r:id="rId8"/>
    <p:sldId id="283" r:id="rId9"/>
    <p:sldId id="289" r:id="rId10"/>
    <p:sldId id="293" r:id="rId11"/>
    <p:sldId id="284" r:id="rId12"/>
    <p:sldId id="294" r:id="rId13"/>
    <p:sldId id="295" r:id="rId14"/>
    <p:sldId id="27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3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22" autoAdjust="0"/>
    <p:restoredTop sz="98452" autoAdjust="0"/>
  </p:normalViewPr>
  <p:slideViewPr>
    <p:cSldViewPr snapToGrid="0" snapToObjects="1">
      <p:cViewPr varScale="1">
        <p:scale>
          <a:sx n="85" d="100"/>
          <a:sy n="85" d="100"/>
        </p:scale>
        <p:origin x="1344"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5" d="100"/>
          <a:sy n="85" d="100"/>
        </p:scale>
        <p:origin x="-315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F93C12-69CD-FF4B-B0E2-A8542DCD38BD}" type="datetimeFigureOut">
              <a:rPr lang="en-US" smtClean="0"/>
              <a:pPr/>
              <a:t>4/15/2020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AAD1822-DAB5-8C44-AEBF-115606FADC80}" type="slidenum">
              <a:rPr lang="en-US" smtClean="0"/>
              <a:pPr/>
              <a:t>‹#›</a:t>
            </a:fld>
            <a:endParaRPr lang="en-US"/>
          </a:p>
        </p:txBody>
      </p:sp>
    </p:spTree>
    <p:extLst>
      <p:ext uri="{BB962C8B-B14F-4D97-AF65-F5344CB8AC3E}">
        <p14:creationId xmlns:p14="http://schemas.microsoft.com/office/powerpoint/2010/main" val="34317071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7827C8-C267-AD48-AFC7-73DD041A835D}" type="datetimeFigureOut">
              <a:rPr lang="en-US" smtClean="0"/>
              <a:pPr/>
              <a:t>4/15/2020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9C22E7-7868-A142-B078-D3896FC6D642}" type="slidenum">
              <a:rPr lang="en-US" smtClean="0"/>
              <a:pPr/>
              <a:t>‹#›</a:t>
            </a:fld>
            <a:endParaRPr lang="en-US"/>
          </a:p>
        </p:txBody>
      </p:sp>
    </p:spTree>
    <p:extLst>
      <p:ext uri="{BB962C8B-B14F-4D97-AF65-F5344CB8AC3E}">
        <p14:creationId xmlns:p14="http://schemas.microsoft.com/office/powerpoint/2010/main" val="6823219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Template 1">
    <p:spTree>
      <p:nvGrpSpPr>
        <p:cNvPr id="1" name=""/>
        <p:cNvGrpSpPr/>
        <p:nvPr/>
      </p:nvGrpSpPr>
      <p:grpSpPr>
        <a:xfrm>
          <a:off x="0" y="0"/>
          <a:ext cx="0" cy="0"/>
          <a:chOff x="0" y="0"/>
          <a:chExt cx="0" cy="0"/>
        </a:xfrm>
      </p:grpSpPr>
      <p:sp>
        <p:nvSpPr>
          <p:cNvPr id="17" name="Rectangle 16"/>
          <p:cNvSpPr/>
          <p:nvPr userDrawn="1"/>
        </p:nvSpPr>
        <p:spPr>
          <a:xfrm>
            <a:off x="767742" y="1465310"/>
            <a:ext cx="3799496" cy="37994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2"/>
          <p:cNvSpPr>
            <a:spLocks noGrp="1"/>
          </p:cNvSpPr>
          <p:nvPr>
            <p:ph type="title" hasCustomPrompt="1"/>
          </p:nvPr>
        </p:nvSpPr>
        <p:spPr>
          <a:xfrm>
            <a:off x="949038" y="1685845"/>
            <a:ext cx="3486162" cy="1976497"/>
          </a:xfrm>
          <a:prstGeom prst="rect">
            <a:avLst/>
          </a:prstGeom>
        </p:spPr>
        <p:txBody>
          <a:bodyPr anchor="t">
            <a:normAutofit/>
          </a:bodyPr>
          <a:lstStyle>
            <a:lvl1pPr>
              <a:lnSpc>
                <a:spcPct val="90000"/>
              </a:lnSpc>
              <a:defRPr sz="3200" b="1">
                <a:solidFill>
                  <a:srgbClr val="004C36"/>
                </a:solidFill>
              </a:defRPr>
            </a:lvl1pPr>
          </a:lstStyle>
          <a:p>
            <a:r>
              <a:rPr lang="en-US" dirty="0"/>
              <a:t>CLICK TO EDIT </a:t>
            </a:r>
            <a:br>
              <a:rPr lang="en-US" dirty="0"/>
            </a:br>
            <a:r>
              <a:rPr lang="en-US" dirty="0"/>
              <a:t>MASTER TITLE </a:t>
            </a:r>
            <a:br>
              <a:rPr lang="en-US" dirty="0"/>
            </a:br>
            <a:r>
              <a:rPr lang="en-US" dirty="0"/>
              <a:t>STYLE</a:t>
            </a:r>
          </a:p>
        </p:txBody>
      </p:sp>
      <p:sp>
        <p:nvSpPr>
          <p:cNvPr id="14" name="Subtitle 2"/>
          <p:cNvSpPr>
            <a:spLocks noGrp="1"/>
          </p:cNvSpPr>
          <p:nvPr>
            <p:ph type="subTitle" idx="1"/>
          </p:nvPr>
        </p:nvSpPr>
        <p:spPr>
          <a:xfrm>
            <a:off x="949038" y="3794085"/>
            <a:ext cx="3486162" cy="1016000"/>
          </a:xfrm>
          <a:prstGeom prst="rect">
            <a:avLst/>
          </a:prstGeom>
        </p:spPr>
        <p:txBody>
          <a:bodyPr>
            <a:normAutofit/>
          </a:bodyPr>
          <a:lstStyle>
            <a:lvl1pPr marL="0" indent="0" algn="l">
              <a:buNone/>
              <a:defRPr sz="2200">
                <a:solidFill>
                  <a:srgbClr val="004C3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96" name="Group 95"/>
          <p:cNvGrpSpPr/>
          <p:nvPr userDrawn="1"/>
        </p:nvGrpSpPr>
        <p:grpSpPr>
          <a:xfrm>
            <a:off x="4864607" y="452645"/>
            <a:ext cx="3869742" cy="1179152"/>
            <a:chOff x="2124075" y="787400"/>
            <a:chExt cx="5324476" cy="1622425"/>
          </a:xfrm>
        </p:grpSpPr>
        <p:grpSp>
          <p:nvGrpSpPr>
            <p:cNvPr id="97" name="Group 96"/>
            <p:cNvGrpSpPr/>
            <p:nvPr userDrawn="1"/>
          </p:nvGrpSpPr>
          <p:grpSpPr>
            <a:xfrm>
              <a:off x="4037013" y="2171700"/>
              <a:ext cx="3411538" cy="185738"/>
              <a:chOff x="3821113" y="4000500"/>
              <a:chExt cx="3411538" cy="185738"/>
            </a:xfrm>
          </p:grpSpPr>
          <p:sp>
            <p:nvSpPr>
              <p:cNvPr id="149" name="Freeform 5"/>
              <p:cNvSpPr>
                <a:spLocks noEditPoints="1"/>
              </p:cNvSpPr>
              <p:nvPr userDrawn="1"/>
            </p:nvSpPr>
            <p:spPr bwMode="auto">
              <a:xfrm>
                <a:off x="3821113" y="4008438"/>
                <a:ext cx="104775" cy="131763"/>
              </a:xfrm>
              <a:custGeom>
                <a:avLst/>
                <a:gdLst>
                  <a:gd name="T0" fmla="*/ 7 w 28"/>
                  <a:gd name="T1" fmla="*/ 16 h 35"/>
                  <a:gd name="T2" fmla="*/ 10 w 28"/>
                  <a:gd name="T3" fmla="*/ 16 h 35"/>
                  <a:gd name="T4" fmla="*/ 15 w 28"/>
                  <a:gd name="T5" fmla="*/ 15 h 35"/>
                  <a:gd name="T6" fmla="*/ 17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8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7" y="13"/>
                      <a:pt x="17" y="11"/>
                    </a:cubicBezTo>
                    <a:cubicBezTo>
                      <a:pt x="17"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4" y="15"/>
                      <a:pt x="22" y="16"/>
                    </a:cubicBezTo>
                    <a:cubicBezTo>
                      <a:pt x="21" y="18"/>
                      <a:pt x="20" y="19"/>
                      <a:pt x="18" y="20"/>
                    </a:cubicBezTo>
                    <a:cubicBezTo>
                      <a:pt x="23" y="28"/>
                      <a:pt x="26" y="33"/>
                      <a:pt x="28" y="35"/>
                    </a:cubicBezTo>
                    <a:cubicBezTo>
                      <a:pt x="20" y="35"/>
                      <a:pt x="20" y="35"/>
                      <a:pt x="20" y="35"/>
                    </a:cubicBezTo>
                    <a:cubicBezTo>
                      <a:pt x="11" y="22"/>
                      <a:pt x="11" y="22"/>
                      <a:pt x="11" y="22"/>
                    </a:cubicBezTo>
                    <a:lnTo>
                      <a:pt x="7" y="2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0" name="Freeform 6"/>
              <p:cNvSpPr>
                <a:spLocks noEditPoints="1"/>
              </p:cNvSpPr>
              <p:nvPr userDrawn="1"/>
            </p:nvSpPr>
            <p:spPr bwMode="auto">
              <a:xfrm>
                <a:off x="3940175" y="4038600"/>
                <a:ext cx="93663" cy="106363"/>
              </a:xfrm>
              <a:custGeom>
                <a:avLst/>
                <a:gdLst>
                  <a:gd name="T0" fmla="*/ 13 w 25"/>
                  <a:gd name="T1" fmla="*/ 5 h 28"/>
                  <a:gd name="T2" fmla="*/ 9 w 25"/>
                  <a:gd name="T3" fmla="*/ 7 h 28"/>
                  <a:gd name="T4" fmla="*/ 8 w 25"/>
                  <a:gd name="T5" fmla="*/ 11 h 28"/>
                  <a:gd name="T6" fmla="*/ 18 w 25"/>
                  <a:gd name="T7" fmla="*/ 11 h 28"/>
                  <a:gd name="T8" fmla="*/ 17 w 25"/>
                  <a:gd name="T9" fmla="*/ 7 h 28"/>
                  <a:gd name="T10" fmla="*/ 13 w 25"/>
                  <a:gd name="T11" fmla="*/ 5 h 28"/>
                  <a:gd name="T12" fmla="*/ 14 w 25"/>
                  <a:gd name="T13" fmla="*/ 28 h 28"/>
                  <a:gd name="T14" fmla="*/ 4 w 25"/>
                  <a:gd name="T15" fmla="*/ 24 h 28"/>
                  <a:gd name="T16" fmla="*/ 0 w 25"/>
                  <a:gd name="T17" fmla="*/ 14 h 28"/>
                  <a:gd name="T18" fmla="*/ 4 w 25"/>
                  <a:gd name="T19" fmla="*/ 4 h 28"/>
                  <a:gd name="T20" fmla="*/ 13 w 25"/>
                  <a:gd name="T21" fmla="*/ 0 h 28"/>
                  <a:gd name="T22" fmla="*/ 22 w 25"/>
                  <a:gd name="T23" fmla="*/ 3 h 28"/>
                  <a:gd name="T24" fmla="*/ 25 w 25"/>
                  <a:gd name="T25" fmla="*/ 12 h 28"/>
                  <a:gd name="T26" fmla="*/ 25 w 25"/>
                  <a:gd name="T27" fmla="*/ 16 h 28"/>
                  <a:gd name="T28" fmla="*/ 8 w 25"/>
                  <a:gd name="T29" fmla="*/ 16 h 28"/>
                  <a:gd name="T30" fmla="*/ 10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2" y="5"/>
                      <a:pt x="10" y="6"/>
                      <a:pt x="9" y="7"/>
                    </a:cubicBezTo>
                    <a:cubicBezTo>
                      <a:pt x="9" y="8"/>
                      <a:pt x="8" y="9"/>
                      <a:pt x="8" y="11"/>
                    </a:cubicBezTo>
                    <a:cubicBezTo>
                      <a:pt x="18" y="11"/>
                      <a:pt x="18" y="11"/>
                      <a:pt x="18" y="11"/>
                    </a:cubicBezTo>
                    <a:cubicBezTo>
                      <a:pt x="18" y="9"/>
                      <a:pt x="18" y="8"/>
                      <a:pt x="17" y="7"/>
                    </a:cubicBezTo>
                    <a:cubicBezTo>
                      <a:pt x="16" y="6"/>
                      <a:pt x="15" y="5"/>
                      <a:pt x="13" y="5"/>
                    </a:cubicBezTo>
                    <a:moveTo>
                      <a:pt x="14" y="28"/>
                    </a:moveTo>
                    <a:cubicBezTo>
                      <a:pt x="10" y="28"/>
                      <a:pt x="6" y="26"/>
                      <a:pt x="4" y="24"/>
                    </a:cubicBezTo>
                    <a:cubicBezTo>
                      <a:pt x="2" y="22"/>
                      <a:pt x="0" y="18"/>
                      <a:pt x="0" y="14"/>
                    </a:cubicBezTo>
                    <a:cubicBezTo>
                      <a:pt x="0" y="10"/>
                      <a:pt x="2" y="6"/>
                      <a:pt x="4" y="4"/>
                    </a:cubicBezTo>
                    <a:cubicBezTo>
                      <a:pt x="6" y="1"/>
                      <a:pt x="9" y="0"/>
                      <a:pt x="13" y="0"/>
                    </a:cubicBezTo>
                    <a:cubicBezTo>
                      <a:pt x="17" y="0"/>
                      <a:pt x="20" y="1"/>
                      <a:pt x="22" y="3"/>
                    </a:cubicBezTo>
                    <a:cubicBezTo>
                      <a:pt x="24" y="5"/>
                      <a:pt x="25" y="8"/>
                      <a:pt x="25" y="12"/>
                    </a:cubicBezTo>
                    <a:cubicBezTo>
                      <a:pt x="25" y="16"/>
                      <a:pt x="25" y="16"/>
                      <a:pt x="25" y="16"/>
                    </a:cubicBezTo>
                    <a:cubicBezTo>
                      <a:pt x="8" y="16"/>
                      <a:pt x="8" y="16"/>
                      <a:pt x="8" y="16"/>
                    </a:cubicBezTo>
                    <a:cubicBezTo>
                      <a:pt x="8" y="18"/>
                      <a:pt x="9" y="19"/>
                      <a:pt x="10" y="21"/>
                    </a:cubicBezTo>
                    <a:cubicBezTo>
                      <a:pt x="11" y="22"/>
                      <a:pt x="12" y="22"/>
                      <a:pt x="14" y="22"/>
                    </a:cubicBezTo>
                    <a:cubicBezTo>
                      <a:pt x="16" y="22"/>
                      <a:pt x="18" y="22"/>
                      <a:pt x="19" y="22"/>
                    </a:cubicBezTo>
                    <a:cubicBezTo>
                      <a:pt x="20" y="21"/>
                      <a:pt x="22" y="21"/>
                      <a:pt x="23" y="20"/>
                    </a:cubicBezTo>
                    <a:cubicBezTo>
                      <a:pt x="23" y="26"/>
                      <a:pt x="23" y="26"/>
                      <a:pt x="23" y="26"/>
                    </a:cubicBezTo>
                    <a:cubicBezTo>
                      <a:pt x="22" y="26"/>
                      <a:pt x="21" y="27"/>
                      <a:pt x="19" y="27"/>
                    </a:cubicBezTo>
                    <a:cubicBezTo>
                      <a:pt x="18" y="28"/>
                      <a:pt x="16" y="28"/>
                      <a:pt x="14"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1" name="Freeform 7"/>
              <p:cNvSpPr>
                <a:spLocks/>
              </p:cNvSpPr>
              <p:nvPr userDrawn="1"/>
            </p:nvSpPr>
            <p:spPr bwMode="auto">
              <a:xfrm>
                <a:off x="4060825" y="4038600"/>
                <a:ext cx="79375" cy="106363"/>
              </a:xfrm>
              <a:custGeom>
                <a:avLst/>
                <a:gdLst>
                  <a:gd name="T0" fmla="*/ 12 w 21"/>
                  <a:gd name="T1" fmla="*/ 28 h 28"/>
                  <a:gd name="T2" fmla="*/ 0 w 21"/>
                  <a:gd name="T3" fmla="*/ 14 h 28"/>
                  <a:gd name="T4" fmla="*/ 3 w 21"/>
                  <a:gd name="T5" fmla="*/ 4 h 28"/>
                  <a:gd name="T6" fmla="*/ 13 w 21"/>
                  <a:gd name="T7" fmla="*/ 0 h 28"/>
                  <a:gd name="T8" fmla="*/ 21 w 21"/>
                  <a:gd name="T9" fmla="*/ 2 h 28"/>
                  <a:gd name="T10" fmla="*/ 19 w 21"/>
                  <a:gd name="T11" fmla="*/ 8 h 28"/>
                  <a:gd name="T12" fmla="*/ 16 w 21"/>
                  <a:gd name="T13" fmla="*/ 6 h 28"/>
                  <a:gd name="T14" fmla="*/ 13 w 21"/>
                  <a:gd name="T15" fmla="*/ 6 h 28"/>
                  <a:gd name="T16" fmla="*/ 7 w 21"/>
                  <a:gd name="T17" fmla="*/ 14 h 28"/>
                  <a:gd name="T18" fmla="*/ 13 w 21"/>
                  <a:gd name="T19" fmla="*/ 22 h 28"/>
                  <a:gd name="T20" fmla="*/ 17 w 21"/>
                  <a:gd name="T21" fmla="*/ 21 h 28"/>
                  <a:gd name="T22" fmla="*/ 20 w 21"/>
                  <a:gd name="T23" fmla="*/ 19 h 28"/>
                  <a:gd name="T24" fmla="*/ 20 w 21"/>
                  <a:gd name="T25" fmla="*/ 26 h 28"/>
                  <a:gd name="T26" fmla="*/ 17 w 21"/>
                  <a:gd name="T27" fmla="*/ 27 h 28"/>
                  <a:gd name="T28" fmla="*/ 12 w 2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12" y="28"/>
                    </a:moveTo>
                    <a:cubicBezTo>
                      <a:pt x="4" y="28"/>
                      <a:pt x="0" y="23"/>
                      <a:pt x="0" y="14"/>
                    </a:cubicBezTo>
                    <a:cubicBezTo>
                      <a:pt x="0" y="10"/>
                      <a:pt x="1" y="6"/>
                      <a:pt x="3" y="4"/>
                    </a:cubicBezTo>
                    <a:cubicBezTo>
                      <a:pt x="5" y="1"/>
                      <a:pt x="9" y="0"/>
                      <a:pt x="13" y="0"/>
                    </a:cubicBezTo>
                    <a:cubicBezTo>
                      <a:pt x="16" y="0"/>
                      <a:pt x="19" y="1"/>
                      <a:pt x="21" y="2"/>
                    </a:cubicBezTo>
                    <a:cubicBezTo>
                      <a:pt x="19" y="8"/>
                      <a:pt x="19" y="8"/>
                      <a:pt x="19" y="8"/>
                    </a:cubicBezTo>
                    <a:cubicBezTo>
                      <a:pt x="18" y="7"/>
                      <a:pt x="17" y="7"/>
                      <a:pt x="16" y="6"/>
                    </a:cubicBezTo>
                    <a:cubicBezTo>
                      <a:pt x="15" y="6"/>
                      <a:pt x="14" y="6"/>
                      <a:pt x="13" y="6"/>
                    </a:cubicBezTo>
                    <a:cubicBezTo>
                      <a:pt x="9" y="6"/>
                      <a:pt x="7" y="9"/>
                      <a:pt x="7" y="14"/>
                    </a:cubicBezTo>
                    <a:cubicBezTo>
                      <a:pt x="7" y="19"/>
                      <a:pt x="9" y="22"/>
                      <a:pt x="13" y="22"/>
                    </a:cubicBezTo>
                    <a:cubicBezTo>
                      <a:pt x="14" y="22"/>
                      <a:pt x="15" y="22"/>
                      <a:pt x="17" y="21"/>
                    </a:cubicBezTo>
                    <a:cubicBezTo>
                      <a:pt x="18" y="21"/>
                      <a:pt x="19" y="20"/>
                      <a:pt x="20" y="19"/>
                    </a:cubicBezTo>
                    <a:cubicBezTo>
                      <a:pt x="20" y="26"/>
                      <a:pt x="20" y="26"/>
                      <a:pt x="20" y="26"/>
                    </a:cubicBezTo>
                    <a:cubicBezTo>
                      <a:pt x="19" y="26"/>
                      <a:pt x="18" y="27"/>
                      <a:pt x="17" y="27"/>
                    </a:cubicBezTo>
                    <a:cubicBezTo>
                      <a:pt x="15" y="28"/>
                      <a:pt x="14" y="28"/>
                      <a:pt x="12"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2" name="Freeform 8"/>
              <p:cNvSpPr>
                <a:spLocks noEditPoints="1"/>
              </p:cNvSpPr>
              <p:nvPr userDrawn="1"/>
            </p:nvSpPr>
            <p:spPr bwMode="auto">
              <a:xfrm>
                <a:off x="4162425" y="4038600"/>
                <a:ext cx="98425" cy="106363"/>
              </a:xfrm>
              <a:custGeom>
                <a:avLst/>
                <a:gdLst>
                  <a:gd name="T0" fmla="*/ 8 w 26"/>
                  <a:gd name="T1" fmla="*/ 14 h 28"/>
                  <a:gd name="T2" fmla="*/ 9 w 26"/>
                  <a:gd name="T3" fmla="*/ 20 h 28"/>
                  <a:gd name="T4" fmla="*/ 13 w 26"/>
                  <a:gd name="T5" fmla="*/ 22 h 28"/>
                  <a:gd name="T6" fmla="*/ 17 w 26"/>
                  <a:gd name="T7" fmla="*/ 20 h 28"/>
                  <a:gd name="T8" fmla="*/ 19 w 26"/>
                  <a:gd name="T9" fmla="*/ 14 h 28"/>
                  <a:gd name="T10" fmla="*/ 17 w 26"/>
                  <a:gd name="T11" fmla="*/ 8 h 28"/>
                  <a:gd name="T12" fmla="*/ 13 w 26"/>
                  <a:gd name="T13" fmla="*/ 6 h 28"/>
                  <a:gd name="T14" fmla="*/ 9 w 26"/>
                  <a:gd name="T15" fmla="*/ 8 h 28"/>
                  <a:gd name="T16" fmla="*/ 8 w 26"/>
                  <a:gd name="T17" fmla="*/ 14 h 28"/>
                  <a:gd name="T18" fmla="*/ 26 w 26"/>
                  <a:gd name="T19" fmla="*/ 14 h 28"/>
                  <a:gd name="T20" fmla="*/ 23 w 26"/>
                  <a:gd name="T21" fmla="*/ 24 h 28"/>
                  <a:gd name="T22" fmla="*/ 13 w 26"/>
                  <a:gd name="T23" fmla="*/ 28 h 28"/>
                  <a:gd name="T24" fmla="*/ 6 w 26"/>
                  <a:gd name="T25" fmla="*/ 26 h 28"/>
                  <a:gd name="T26" fmla="*/ 2 w 26"/>
                  <a:gd name="T27" fmla="*/ 21 h 28"/>
                  <a:gd name="T28" fmla="*/ 0 w 26"/>
                  <a:gd name="T29" fmla="*/ 14 h 28"/>
                  <a:gd name="T30" fmla="*/ 4 w 26"/>
                  <a:gd name="T31" fmla="*/ 4 h 28"/>
                  <a:gd name="T32" fmla="*/ 13 w 26"/>
                  <a:gd name="T33" fmla="*/ 0 h 28"/>
                  <a:gd name="T34" fmla="*/ 20 w 26"/>
                  <a:gd name="T35" fmla="*/ 2 h 28"/>
                  <a:gd name="T36" fmla="*/ 24 w 26"/>
                  <a:gd name="T37" fmla="*/ 7 h 28"/>
                  <a:gd name="T38" fmla="*/ 26 w 26"/>
                  <a:gd name="T39"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28">
                    <a:moveTo>
                      <a:pt x="8" y="14"/>
                    </a:moveTo>
                    <a:cubicBezTo>
                      <a:pt x="8" y="16"/>
                      <a:pt x="8" y="18"/>
                      <a:pt x="9" y="20"/>
                    </a:cubicBezTo>
                    <a:cubicBezTo>
                      <a:pt x="10" y="21"/>
                      <a:pt x="11" y="22"/>
                      <a:pt x="13" y="22"/>
                    </a:cubicBezTo>
                    <a:cubicBezTo>
                      <a:pt x="15" y="22"/>
                      <a:pt x="16" y="21"/>
                      <a:pt x="17" y="20"/>
                    </a:cubicBezTo>
                    <a:cubicBezTo>
                      <a:pt x="18" y="18"/>
                      <a:pt x="19" y="17"/>
                      <a:pt x="19" y="14"/>
                    </a:cubicBezTo>
                    <a:cubicBezTo>
                      <a:pt x="19" y="11"/>
                      <a:pt x="18" y="9"/>
                      <a:pt x="17" y="8"/>
                    </a:cubicBezTo>
                    <a:cubicBezTo>
                      <a:pt x="16" y="7"/>
                      <a:pt x="15" y="6"/>
                      <a:pt x="13" y="6"/>
                    </a:cubicBezTo>
                    <a:cubicBezTo>
                      <a:pt x="11" y="6"/>
                      <a:pt x="10" y="7"/>
                      <a:pt x="9" y="8"/>
                    </a:cubicBezTo>
                    <a:cubicBezTo>
                      <a:pt x="8" y="9"/>
                      <a:pt x="8" y="11"/>
                      <a:pt x="8" y="14"/>
                    </a:cubicBezTo>
                    <a:moveTo>
                      <a:pt x="26" y="14"/>
                    </a:moveTo>
                    <a:cubicBezTo>
                      <a:pt x="26" y="18"/>
                      <a:pt x="25" y="22"/>
                      <a:pt x="23" y="24"/>
                    </a:cubicBezTo>
                    <a:cubicBezTo>
                      <a:pt x="20" y="26"/>
                      <a:pt x="17" y="28"/>
                      <a:pt x="13" y="28"/>
                    </a:cubicBezTo>
                    <a:cubicBezTo>
                      <a:pt x="10" y="28"/>
                      <a:pt x="8" y="27"/>
                      <a:pt x="6" y="26"/>
                    </a:cubicBezTo>
                    <a:cubicBezTo>
                      <a:pt x="4" y="25"/>
                      <a:pt x="3" y="23"/>
                      <a:pt x="2" y="21"/>
                    </a:cubicBezTo>
                    <a:cubicBezTo>
                      <a:pt x="1" y="19"/>
                      <a:pt x="0" y="17"/>
                      <a:pt x="0" y="14"/>
                    </a:cubicBezTo>
                    <a:cubicBezTo>
                      <a:pt x="0" y="10"/>
                      <a:pt x="1" y="6"/>
                      <a:pt x="4" y="4"/>
                    </a:cubicBezTo>
                    <a:cubicBezTo>
                      <a:pt x="6" y="1"/>
                      <a:pt x="9" y="0"/>
                      <a:pt x="13" y="0"/>
                    </a:cubicBezTo>
                    <a:cubicBezTo>
                      <a:pt x="16" y="0"/>
                      <a:pt x="18" y="1"/>
                      <a:pt x="20" y="2"/>
                    </a:cubicBezTo>
                    <a:cubicBezTo>
                      <a:pt x="22" y="3"/>
                      <a:pt x="23" y="4"/>
                      <a:pt x="24" y="7"/>
                    </a:cubicBezTo>
                    <a:cubicBezTo>
                      <a:pt x="25" y="9"/>
                      <a:pt x="26" y="11"/>
                      <a:pt x="26" y="1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3" name="Freeform 9"/>
              <p:cNvSpPr>
                <a:spLocks noEditPoints="1"/>
              </p:cNvSpPr>
              <p:nvPr userDrawn="1"/>
            </p:nvSpPr>
            <p:spPr bwMode="auto">
              <a:xfrm>
                <a:off x="4278313" y="4038600"/>
                <a:ext cx="98425" cy="147638"/>
              </a:xfrm>
              <a:custGeom>
                <a:avLst/>
                <a:gdLst>
                  <a:gd name="T0" fmla="*/ 9 w 26"/>
                  <a:gd name="T1" fmla="*/ 9 h 39"/>
                  <a:gd name="T2" fmla="*/ 10 w 26"/>
                  <a:gd name="T3" fmla="*/ 13 h 39"/>
                  <a:gd name="T4" fmla="*/ 13 w 26"/>
                  <a:gd name="T5" fmla="*/ 14 h 39"/>
                  <a:gd name="T6" fmla="*/ 16 w 26"/>
                  <a:gd name="T7" fmla="*/ 13 h 39"/>
                  <a:gd name="T8" fmla="*/ 17 w 26"/>
                  <a:gd name="T9" fmla="*/ 9 h 39"/>
                  <a:gd name="T10" fmla="*/ 13 w 26"/>
                  <a:gd name="T11" fmla="*/ 5 h 39"/>
                  <a:gd name="T12" fmla="*/ 9 w 26"/>
                  <a:gd name="T13" fmla="*/ 9 h 39"/>
                  <a:gd name="T14" fmla="*/ 6 w 26"/>
                  <a:gd name="T15" fmla="*/ 31 h 39"/>
                  <a:gd name="T16" fmla="*/ 7 w 26"/>
                  <a:gd name="T17" fmla="*/ 33 h 39"/>
                  <a:gd name="T18" fmla="*/ 11 w 26"/>
                  <a:gd name="T19" fmla="*/ 34 h 39"/>
                  <a:gd name="T20" fmla="*/ 18 w 26"/>
                  <a:gd name="T21" fmla="*/ 33 h 39"/>
                  <a:gd name="T22" fmla="*/ 20 w 26"/>
                  <a:gd name="T23" fmla="*/ 30 h 39"/>
                  <a:gd name="T24" fmla="*/ 18 w 26"/>
                  <a:gd name="T25" fmla="*/ 28 h 39"/>
                  <a:gd name="T26" fmla="*/ 14 w 26"/>
                  <a:gd name="T27" fmla="*/ 28 h 39"/>
                  <a:gd name="T28" fmla="*/ 11 w 26"/>
                  <a:gd name="T29" fmla="*/ 28 h 39"/>
                  <a:gd name="T30" fmla="*/ 7 w 26"/>
                  <a:gd name="T31" fmla="*/ 28 h 39"/>
                  <a:gd name="T32" fmla="*/ 6 w 26"/>
                  <a:gd name="T33" fmla="*/ 31 h 39"/>
                  <a:gd name="T34" fmla="*/ 26 w 26"/>
                  <a:gd name="T35" fmla="*/ 1 h 39"/>
                  <a:gd name="T36" fmla="*/ 26 w 26"/>
                  <a:gd name="T37" fmla="*/ 4 h 39"/>
                  <a:gd name="T38" fmla="*/ 22 w 26"/>
                  <a:gd name="T39" fmla="*/ 5 h 39"/>
                  <a:gd name="T40" fmla="*/ 23 w 26"/>
                  <a:gd name="T41" fmla="*/ 9 h 39"/>
                  <a:gd name="T42" fmla="*/ 20 w 26"/>
                  <a:gd name="T43" fmla="*/ 16 h 39"/>
                  <a:gd name="T44" fmla="*/ 12 w 26"/>
                  <a:gd name="T45" fmla="*/ 18 h 39"/>
                  <a:gd name="T46" fmla="*/ 11 w 26"/>
                  <a:gd name="T47" fmla="*/ 18 h 39"/>
                  <a:gd name="T48" fmla="*/ 10 w 26"/>
                  <a:gd name="T49" fmla="*/ 18 h 39"/>
                  <a:gd name="T50" fmla="*/ 9 w 26"/>
                  <a:gd name="T51" fmla="*/ 20 h 39"/>
                  <a:gd name="T52" fmla="*/ 13 w 26"/>
                  <a:gd name="T53" fmla="*/ 22 h 39"/>
                  <a:gd name="T54" fmla="*/ 17 w 26"/>
                  <a:gd name="T55" fmla="*/ 22 h 39"/>
                  <a:gd name="T56" fmla="*/ 24 w 26"/>
                  <a:gd name="T57" fmla="*/ 24 h 39"/>
                  <a:gd name="T58" fmla="*/ 26 w 26"/>
                  <a:gd name="T59" fmla="*/ 29 h 39"/>
                  <a:gd name="T60" fmla="*/ 22 w 26"/>
                  <a:gd name="T61" fmla="*/ 36 h 39"/>
                  <a:gd name="T62" fmla="*/ 11 w 26"/>
                  <a:gd name="T63" fmla="*/ 39 h 39"/>
                  <a:gd name="T64" fmla="*/ 3 w 26"/>
                  <a:gd name="T65" fmla="*/ 37 h 39"/>
                  <a:gd name="T66" fmla="*/ 0 w 26"/>
                  <a:gd name="T67" fmla="*/ 32 h 39"/>
                  <a:gd name="T68" fmla="*/ 1 w 26"/>
                  <a:gd name="T69" fmla="*/ 28 h 39"/>
                  <a:gd name="T70" fmla="*/ 6 w 26"/>
                  <a:gd name="T71" fmla="*/ 25 h 39"/>
                  <a:gd name="T72" fmla="*/ 4 w 26"/>
                  <a:gd name="T73" fmla="*/ 24 h 39"/>
                  <a:gd name="T74" fmla="*/ 3 w 26"/>
                  <a:gd name="T75" fmla="*/ 21 h 39"/>
                  <a:gd name="T76" fmla="*/ 4 w 26"/>
                  <a:gd name="T77" fmla="*/ 19 h 39"/>
                  <a:gd name="T78" fmla="*/ 6 w 26"/>
                  <a:gd name="T79" fmla="*/ 17 h 39"/>
                  <a:gd name="T80" fmla="*/ 3 w 26"/>
                  <a:gd name="T81" fmla="*/ 14 h 39"/>
                  <a:gd name="T82" fmla="*/ 2 w 26"/>
                  <a:gd name="T83" fmla="*/ 9 h 39"/>
                  <a:gd name="T84" fmla="*/ 5 w 26"/>
                  <a:gd name="T85" fmla="*/ 2 h 39"/>
                  <a:gd name="T86" fmla="*/ 13 w 26"/>
                  <a:gd name="T87" fmla="*/ 0 h 39"/>
                  <a:gd name="T88" fmla="*/ 15 w 26"/>
                  <a:gd name="T89" fmla="*/ 0 h 39"/>
                  <a:gd name="T90" fmla="*/ 17 w 26"/>
                  <a:gd name="T91" fmla="*/ 1 h 39"/>
                  <a:gd name="T92" fmla="*/ 26 w 26"/>
                  <a:gd name="T9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39">
                    <a:moveTo>
                      <a:pt x="9" y="9"/>
                    </a:moveTo>
                    <a:cubicBezTo>
                      <a:pt x="9" y="11"/>
                      <a:pt x="9" y="12"/>
                      <a:pt x="10" y="13"/>
                    </a:cubicBezTo>
                    <a:cubicBezTo>
                      <a:pt x="10" y="14"/>
                      <a:pt x="11" y="14"/>
                      <a:pt x="13" y="14"/>
                    </a:cubicBezTo>
                    <a:cubicBezTo>
                      <a:pt x="14" y="14"/>
                      <a:pt x="15" y="14"/>
                      <a:pt x="16" y="13"/>
                    </a:cubicBezTo>
                    <a:cubicBezTo>
                      <a:pt x="16" y="12"/>
                      <a:pt x="17" y="11"/>
                      <a:pt x="17" y="9"/>
                    </a:cubicBezTo>
                    <a:cubicBezTo>
                      <a:pt x="17" y="6"/>
                      <a:pt x="15" y="5"/>
                      <a:pt x="13" y="5"/>
                    </a:cubicBezTo>
                    <a:cubicBezTo>
                      <a:pt x="10" y="5"/>
                      <a:pt x="9" y="6"/>
                      <a:pt x="9" y="9"/>
                    </a:cubicBezTo>
                    <a:moveTo>
                      <a:pt x="6" y="31"/>
                    </a:moveTo>
                    <a:cubicBezTo>
                      <a:pt x="6" y="32"/>
                      <a:pt x="6" y="33"/>
                      <a:pt x="7" y="33"/>
                    </a:cubicBezTo>
                    <a:cubicBezTo>
                      <a:pt x="8" y="34"/>
                      <a:pt x="10" y="34"/>
                      <a:pt x="11" y="34"/>
                    </a:cubicBezTo>
                    <a:cubicBezTo>
                      <a:pt x="14" y="34"/>
                      <a:pt x="16" y="34"/>
                      <a:pt x="18" y="33"/>
                    </a:cubicBezTo>
                    <a:cubicBezTo>
                      <a:pt x="19" y="32"/>
                      <a:pt x="20" y="31"/>
                      <a:pt x="20" y="30"/>
                    </a:cubicBezTo>
                    <a:cubicBezTo>
                      <a:pt x="20" y="29"/>
                      <a:pt x="19" y="28"/>
                      <a:pt x="18" y="28"/>
                    </a:cubicBezTo>
                    <a:cubicBezTo>
                      <a:pt x="18" y="28"/>
                      <a:pt x="16" y="28"/>
                      <a:pt x="14" y="28"/>
                    </a:cubicBezTo>
                    <a:cubicBezTo>
                      <a:pt x="11" y="28"/>
                      <a:pt x="11" y="28"/>
                      <a:pt x="11" y="28"/>
                    </a:cubicBezTo>
                    <a:cubicBezTo>
                      <a:pt x="9" y="28"/>
                      <a:pt x="8" y="28"/>
                      <a:pt x="7" y="28"/>
                    </a:cubicBezTo>
                    <a:cubicBezTo>
                      <a:pt x="6" y="29"/>
                      <a:pt x="6" y="30"/>
                      <a:pt x="6" y="31"/>
                    </a:cubicBezTo>
                    <a:moveTo>
                      <a:pt x="26" y="1"/>
                    </a:moveTo>
                    <a:cubicBezTo>
                      <a:pt x="26" y="4"/>
                      <a:pt x="26" y="4"/>
                      <a:pt x="26" y="4"/>
                    </a:cubicBezTo>
                    <a:cubicBezTo>
                      <a:pt x="22" y="5"/>
                      <a:pt x="22" y="5"/>
                      <a:pt x="22" y="5"/>
                    </a:cubicBezTo>
                    <a:cubicBezTo>
                      <a:pt x="23" y="7"/>
                      <a:pt x="23" y="8"/>
                      <a:pt x="23" y="9"/>
                    </a:cubicBezTo>
                    <a:cubicBezTo>
                      <a:pt x="23" y="12"/>
                      <a:pt x="22" y="14"/>
                      <a:pt x="20" y="16"/>
                    </a:cubicBezTo>
                    <a:cubicBezTo>
                      <a:pt x="19" y="18"/>
                      <a:pt x="16" y="18"/>
                      <a:pt x="12" y="18"/>
                    </a:cubicBezTo>
                    <a:cubicBezTo>
                      <a:pt x="11" y="18"/>
                      <a:pt x="11" y="18"/>
                      <a:pt x="11" y="18"/>
                    </a:cubicBezTo>
                    <a:cubicBezTo>
                      <a:pt x="10" y="18"/>
                      <a:pt x="10" y="18"/>
                      <a:pt x="10" y="18"/>
                    </a:cubicBezTo>
                    <a:cubicBezTo>
                      <a:pt x="9" y="19"/>
                      <a:pt x="9" y="19"/>
                      <a:pt x="9" y="20"/>
                    </a:cubicBezTo>
                    <a:cubicBezTo>
                      <a:pt x="9" y="21"/>
                      <a:pt x="10" y="22"/>
                      <a:pt x="13" y="22"/>
                    </a:cubicBezTo>
                    <a:cubicBezTo>
                      <a:pt x="17" y="22"/>
                      <a:pt x="17" y="22"/>
                      <a:pt x="17" y="22"/>
                    </a:cubicBezTo>
                    <a:cubicBezTo>
                      <a:pt x="20" y="22"/>
                      <a:pt x="22" y="22"/>
                      <a:pt x="24" y="24"/>
                    </a:cubicBezTo>
                    <a:cubicBezTo>
                      <a:pt x="25" y="25"/>
                      <a:pt x="26" y="27"/>
                      <a:pt x="26" y="29"/>
                    </a:cubicBezTo>
                    <a:cubicBezTo>
                      <a:pt x="26" y="32"/>
                      <a:pt x="25" y="35"/>
                      <a:pt x="22" y="36"/>
                    </a:cubicBezTo>
                    <a:cubicBezTo>
                      <a:pt x="20" y="38"/>
                      <a:pt x="16" y="39"/>
                      <a:pt x="11" y="39"/>
                    </a:cubicBezTo>
                    <a:cubicBezTo>
                      <a:pt x="7" y="39"/>
                      <a:pt x="5" y="38"/>
                      <a:pt x="3" y="37"/>
                    </a:cubicBezTo>
                    <a:cubicBezTo>
                      <a:pt x="1" y="36"/>
                      <a:pt x="0" y="34"/>
                      <a:pt x="0" y="32"/>
                    </a:cubicBezTo>
                    <a:cubicBezTo>
                      <a:pt x="0" y="30"/>
                      <a:pt x="0" y="29"/>
                      <a:pt x="1" y="28"/>
                    </a:cubicBezTo>
                    <a:cubicBezTo>
                      <a:pt x="2" y="26"/>
                      <a:pt x="4" y="26"/>
                      <a:pt x="6" y="25"/>
                    </a:cubicBezTo>
                    <a:cubicBezTo>
                      <a:pt x="5" y="25"/>
                      <a:pt x="4" y="24"/>
                      <a:pt x="4" y="24"/>
                    </a:cubicBezTo>
                    <a:cubicBezTo>
                      <a:pt x="3" y="23"/>
                      <a:pt x="3" y="22"/>
                      <a:pt x="3" y="21"/>
                    </a:cubicBezTo>
                    <a:cubicBezTo>
                      <a:pt x="3" y="20"/>
                      <a:pt x="3" y="19"/>
                      <a:pt x="4" y="19"/>
                    </a:cubicBezTo>
                    <a:cubicBezTo>
                      <a:pt x="4" y="18"/>
                      <a:pt x="5" y="17"/>
                      <a:pt x="6" y="17"/>
                    </a:cubicBezTo>
                    <a:cubicBezTo>
                      <a:pt x="5" y="16"/>
                      <a:pt x="4" y="15"/>
                      <a:pt x="3" y="14"/>
                    </a:cubicBezTo>
                    <a:cubicBezTo>
                      <a:pt x="2" y="13"/>
                      <a:pt x="2" y="11"/>
                      <a:pt x="2" y="9"/>
                    </a:cubicBezTo>
                    <a:cubicBezTo>
                      <a:pt x="2" y="6"/>
                      <a:pt x="3" y="4"/>
                      <a:pt x="5" y="2"/>
                    </a:cubicBezTo>
                    <a:cubicBezTo>
                      <a:pt x="6" y="1"/>
                      <a:pt x="9" y="0"/>
                      <a:pt x="13" y="0"/>
                    </a:cubicBezTo>
                    <a:cubicBezTo>
                      <a:pt x="13" y="0"/>
                      <a:pt x="14" y="0"/>
                      <a:pt x="15" y="0"/>
                    </a:cubicBezTo>
                    <a:cubicBezTo>
                      <a:pt x="16" y="0"/>
                      <a:pt x="17" y="1"/>
                      <a:pt x="17" y="1"/>
                    </a:cubicBezTo>
                    <a:lnTo>
                      <a:pt x="26" y="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4" name="Freeform 10"/>
              <p:cNvSpPr>
                <a:spLocks/>
              </p:cNvSpPr>
              <p:nvPr userDrawn="1"/>
            </p:nvSpPr>
            <p:spPr bwMode="auto">
              <a:xfrm>
                <a:off x="4402138" y="4038600"/>
                <a:ext cx="95250" cy="101600"/>
              </a:xfrm>
              <a:custGeom>
                <a:avLst/>
                <a:gdLst>
                  <a:gd name="T0" fmla="*/ 25 w 25"/>
                  <a:gd name="T1" fmla="*/ 27 h 27"/>
                  <a:gd name="T2" fmla="*/ 18 w 25"/>
                  <a:gd name="T3" fmla="*/ 27 h 27"/>
                  <a:gd name="T4" fmla="*/ 18 w 25"/>
                  <a:gd name="T5" fmla="*/ 12 h 27"/>
                  <a:gd name="T6" fmla="*/ 17 w 25"/>
                  <a:gd name="T7" fmla="*/ 7 h 27"/>
                  <a:gd name="T8" fmla="*/ 13 w 25"/>
                  <a:gd name="T9" fmla="*/ 6 h 27"/>
                  <a:gd name="T10" fmla="*/ 9 w 25"/>
                  <a:gd name="T11" fmla="*/ 8 h 27"/>
                  <a:gd name="T12" fmla="*/ 8 w 25"/>
                  <a:gd name="T13" fmla="*/ 15 h 27"/>
                  <a:gd name="T14" fmla="*/ 8 w 25"/>
                  <a:gd name="T15" fmla="*/ 27 h 27"/>
                  <a:gd name="T16" fmla="*/ 0 w 25"/>
                  <a:gd name="T17" fmla="*/ 27 h 27"/>
                  <a:gd name="T18" fmla="*/ 0 w 25"/>
                  <a:gd name="T19" fmla="*/ 1 h 27"/>
                  <a:gd name="T20" fmla="*/ 6 w 25"/>
                  <a:gd name="T21" fmla="*/ 1 h 27"/>
                  <a:gd name="T22" fmla="*/ 7 w 25"/>
                  <a:gd name="T23" fmla="*/ 4 h 27"/>
                  <a:gd name="T24" fmla="*/ 7 w 25"/>
                  <a:gd name="T25" fmla="*/ 4 h 27"/>
                  <a:gd name="T26" fmla="*/ 11 w 25"/>
                  <a:gd name="T27" fmla="*/ 1 h 27"/>
                  <a:gd name="T28" fmla="*/ 15 w 25"/>
                  <a:gd name="T29" fmla="*/ 0 h 27"/>
                  <a:gd name="T30" fmla="*/ 22 w 25"/>
                  <a:gd name="T31" fmla="*/ 3 h 27"/>
                  <a:gd name="T32" fmla="*/ 25 w 25"/>
                  <a:gd name="T33" fmla="*/ 10 h 27"/>
                  <a:gd name="T34" fmla="*/ 25 w 25"/>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27">
                    <a:moveTo>
                      <a:pt x="25" y="27"/>
                    </a:moveTo>
                    <a:cubicBezTo>
                      <a:pt x="18" y="27"/>
                      <a:pt x="18" y="27"/>
                      <a:pt x="18" y="27"/>
                    </a:cubicBezTo>
                    <a:cubicBezTo>
                      <a:pt x="18" y="12"/>
                      <a:pt x="18" y="12"/>
                      <a:pt x="18" y="12"/>
                    </a:cubicBezTo>
                    <a:cubicBezTo>
                      <a:pt x="18" y="10"/>
                      <a:pt x="17" y="8"/>
                      <a:pt x="17" y="7"/>
                    </a:cubicBezTo>
                    <a:cubicBezTo>
                      <a:pt x="16" y="6"/>
                      <a:pt x="15" y="6"/>
                      <a:pt x="13" y="6"/>
                    </a:cubicBezTo>
                    <a:cubicBezTo>
                      <a:pt x="11" y="6"/>
                      <a:pt x="10" y="7"/>
                      <a:pt x="9" y="8"/>
                    </a:cubicBezTo>
                    <a:cubicBezTo>
                      <a:pt x="8" y="9"/>
                      <a:pt x="8" y="12"/>
                      <a:pt x="8" y="15"/>
                    </a:cubicBezTo>
                    <a:cubicBezTo>
                      <a:pt x="8" y="27"/>
                      <a:pt x="8" y="27"/>
                      <a:pt x="8" y="27"/>
                    </a:cubicBezTo>
                    <a:cubicBezTo>
                      <a:pt x="0" y="27"/>
                      <a:pt x="0" y="27"/>
                      <a:pt x="0" y="27"/>
                    </a:cubicBezTo>
                    <a:cubicBezTo>
                      <a:pt x="0" y="1"/>
                      <a:pt x="0" y="1"/>
                      <a:pt x="0" y="1"/>
                    </a:cubicBezTo>
                    <a:cubicBezTo>
                      <a:pt x="6" y="1"/>
                      <a:pt x="6" y="1"/>
                      <a:pt x="6" y="1"/>
                    </a:cubicBezTo>
                    <a:cubicBezTo>
                      <a:pt x="7" y="4"/>
                      <a:pt x="7" y="4"/>
                      <a:pt x="7" y="4"/>
                    </a:cubicBezTo>
                    <a:cubicBezTo>
                      <a:pt x="7" y="4"/>
                      <a:pt x="7" y="4"/>
                      <a:pt x="7" y="4"/>
                    </a:cubicBezTo>
                    <a:cubicBezTo>
                      <a:pt x="8" y="3"/>
                      <a:pt x="9" y="2"/>
                      <a:pt x="11" y="1"/>
                    </a:cubicBezTo>
                    <a:cubicBezTo>
                      <a:pt x="12" y="0"/>
                      <a:pt x="14" y="0"/>
                      <a:pt x="15" y="0"/>
                    </a:cubicBezTo>
                    <a:cubicBezTo>
                      <a:pt x="18" y="0"/>
                      <a:pt x="21" y="1"/>
                      <a:pt x="22" y="3"/>
                    </a:cubicBezTo>
                    <a:cubicBezTo>
                      <a:pt x="24" y="4"/>
                      <a:pt x="25" y="7"/>
                      <a:pt x="25" y="10"/>
                    </a:cubicBezTo>
                    <a:lnTo>
                      <a:pt x="25" y="2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5" name="Freeform 11"/>
              <p:cNvSpPr>
                <a:spLocks noEditPoints="1"/>
              </p:cNvSpPr>
              <p:nvPr userDrawn="1"/>
            </p:nvSpPr>
            <p:spPr bwMode="auto">
              <a:xfrm>
                <a:off x="4530725" y="4000500"/>
                <a:ext cx="30163" cy="139700"/>
              </a:xfrm>
              <a:custGeom>
                <a:avLst/>
                <a:gdLst>
                  <a:gd name="T0" fmla="*/ 8 w 8"/>
                  <a:gd name="T1" fmla="*/ 37 h 37"/>
                  <a:gd name="T2" fmla="*/ 1 w 8"/>
                  <a:gd name="T3" fmla="*/ 37 h 37"/>
                  <a:gd name="T4" fmla="*/ 1 w 8"/>
                  <a:gd name="T5" fmla="*/ 11 h 37"/>
                  <a:gd name="T6" fmla="*/ 8 w 8"/>
                  <a:gd name="T7" fmla="*/ 11 h 37"/>
                  <a:gd name="T8" fmla="*/ 8 w 8"/>
                  <a:gd name="T9" fmla="*/ 37 h 37"/>
                  <a:gd name="T10" fmla="*/ 0 w 8"/>
                  <a:gd name="T11" fmla="*/ 4 h 37"/>
                  <a:gd name="T12" fmla="*/ 4 w 8"/>
                  <a:gd name="T13" fmla="*/ 0 h 37"/>
                  <a:gd name="T14" fmla="*/ 8 w 8"/>
                  <a:gd name="T15" fmla="*/ 4 h 37"/>
                  <a:gd name="T16" fmla="*/ 7 w 8"/>
                  <a:gd name="T17" fmla="*/ 6 h 37"/>
                  <a:gd name="T18" fmla="*/ 4 w 8"/>
                  <a:gd name="T19" fmla="*/ 7 h 37"/>
                  <a:gd name="T20" fmla="*/ 0 w 8"/>
                  <a:gd name="T21"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7">
                    <a:moveTo>
                      <a:pt x="8" y="37"/>
                    </a:moveTo>
                    <a:cubicBezTo>
                      <a:pt x="1" y="37"/>
                      <a:pt x="1" y="37"/>
                      <a:pt x="1" y="37"/>
                    </a:cubicBezTo>
                    <a:cubicBezTo>
                      <a:pt x="1" y="11"/>
                      <a:pt x="1" y="11"/>
                      <a:pt x="1" y="11"/>
                    </a:cubicBezTo>
                    <a:cubicBezTo>
                      <a:pt x="8" y="11"/>
                      <a:pt x="8" y="11"/>
                      <a:pt x="8" y="11"/>
                    </a:cubicBezTo>
                    <a:lnTo>
                      <a:pt x="8" y="37"/>
                    </a:lnTo>
                    <a:close/>
                    <a:moveTo>
                      <a:pt x="0" y="4"/>
                    </a:moveTo>
                    <a:cubicBezTo>
                      <a:pt x="0" y="1"/>
                      <a:pt x="2" y="0"/>
                      <a:pt x="4" y="0"/>
                    </a:cubicBezTo>
                    <a:cubicBezTo>
                      <a:pt x="7" y="0"/>
                      <a:pt x="8" y="1"/>
                      <a:pt x="8" y="4"/>
                    </a:cubicBezTo>
                    <a:cubicBezTo>
                      <a:pt x="8" y="5"/>
                      <a:pt x="8" y="6"/>
                      <a:pt x="7" y="6"/>
                    </a:cubicBezTo>
                    <a:cubicBezTo>
                      <a:pt x="7" y="7"/>
                      <a:pt x="6" y="7"/>
                      <a:pt x="4" y="7"/>
                    </a:cubicBezTo>
                    <a:cubicBezTo>
                      <a:pt x="2" y="7"/>
                      <a:pt x="0" y="6"/>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6" name="Freeform 12"/>
              <p:cNvSpPr>
                <a:spLocks/>
              </p:cNvSpPr>
              <p:nvPr userDrawn="1"/>
            </p:nvSpPr>
            <p:spPr bwMode="auto">
              <a:xfrm>
                <a:off x="4591050" y="4038600"/>
                <a:ext cx="79375" cy="106363"/>
              </a:xfrm>
              <a:custGeom>
                <a:avLst/>
                <a:gdLst>
                  <a:gd name="T0" fmla="*/ 21 w 21"/>
                  <a:gd name="T1" fmla="*/ 19 h 28"/>
                  <a:gd name="T2" fmla="*/ 18 w 21"/>
                  <a:gd name="T3" fmla="*/ 26 h 28"/>
                  <a:gd name="T4" fmla="*/ 9 w 21"/>
                  <a:gd name="T5" fmla="*/ 28 h 28"/>
                  <a:gd name="T6" fmla="*/ 4 w 21"/>
                  <a:gd name="T7" fmla="*/ 27 h 28"/>
                  <a:gd name="T8" fmla="*/ 0 w 21"/>
                  <a:gd name="T9" fmla="*/ 26 h 28"/>
                  <a:gd name="T10" fmla="*/ 0 w 21"/>
                  <a:gd name="T11" fmla="*/ 20 h 28"/>
                  <a:gd name="T12" fmla="*/ 5 w 21"/>
                  <a:gd name="T13" fmla="*/ 22 h 28"/>
                  <a:gd name="T14" fmla="*/ 9 w 21"/>
                  <a:gd name="T15" fmla="*/ 22 h 28"/>
                  <a:gd name="T16" fmla="*/ 13 w 21"/>
                  <a:gd name="T17" fmla="*/ 20 h 28"/>
                  <a:gd name="T18" fmla="*/ 13 w 21"/>
                  <a:gd name="T19" fmla="*/ 19 h 28"/>
                  <a:gd name="T20" fmla="*/ 11 w 21"/>
                  <a:gd name="T21" fmla="*/ 17 h 28"/>
                  <a:gd name="T22" fmla="*/ 8 w 21"/>
                  <a:gd name="T23" fmla="*/ 16 h 28"/>
                  <a:gd name="T24" fmla="*/ 3 w 21"/>
                  <a:gd name="T25" fmla="*/ 14 h 28"/>
                  <a:gd name="T26" fmla="*/ 1 w 21"/>
                  <a:gd name="T27" fmla="*/ 11 h 28"/>
                  <a:gd name="T28" fmla="*/ 0 w 21"/>
                  <a:gd name="T29" fmla="*/ 8 h 28"/>
                  <a:gd name="T30" fmla="*/ 3 w 21"/>
                  <a:gd name="T31" fmla="*/ 2 h 28"/>
                  <a:gd name="T32" fmla="*/ 11 w 21"/>
                  <a:gd name="T33" fmla="*/ 0 h 28"/>
                  <a:gd name="T34" fmla="*/ 20 w 21"/>
                  <a:gd name="T35" fmla="*/ 2 h 28"/>
                  <a:gd name="T36" fmla="*/ 18 w 21"/>
                  <a:gd name="T37" fmla="*/ 7 h 28"/>
                  <a:gd name="T38" fmla="*/ 14 w 21"/>
                  <a:gd name="T39" fmla="*/ 6 h 28"/>
                  <a:gd name="T40" fmla="*/ 11 w 21"/>
                  <a:gd name="T41" fmla="*/ 5 h 28"/>
                  <a:gd name="T42" fmla="*/ 8 w 21"/>
                  <a:gd name="T43" fmla="*/ 7 h 28"/>
                  <a:gd name="T44" fmla="*/ 9 w 21"/>
                  <a:gd name="T45" fmla="*/ 9 h 28"/>
                  <a:gd name="T46" fmla="*/ 13 w 21"/>
                  <a:gd name="T47" fmla="*/ 11 h 28"/>
                  <a:gd name="T48" fmla="*/ 18 w 21"/>
                  <a:gd name="T49" fmla="*/ 13 h 28"/>
                  <a:gd name="T50" fmla="*/ 20 w 21"/>
                  <a:gd name="T51" fmla="*/ 16 h 28"/>
                  <a:gd name="T52" fmla="*/ 21 w 21"/>
                  <a:gd name="T53"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8">
                    <a:moveTo>
                      <a:pt x="21" y="19"/>
                    </a:moveTo>
                    <a:cubicBezTo>
                      <a:pt x="21" y="22"/>
                      <a:pt x="20" y="24"/>
                      <a:pt x="18" y="26"/>
                    </a:cubicBezTo>
                    <a:cubicBezTo>
                      <a:pt x="16" y="27"/>
                      <a:pt x="13" y="28"/>
                      <a:pt x="9" y="28"/>
                    </a:cubicBezTo>
                    <a:cubicBezTo>
                      <a:pt x="7" y="28"/>
                      <a:pt x="6" y="28"/>
                      <a:pt x="4" y="27"/>
                    </a:cubicBezTo>
                    <a:cubicBezTo>
                      <a:pt x="3" y="27"/>
                      <a:pt x="2" y="27"/>
                      <a:pt x="0" y="26"/>
                    </a:cubicBezTo>
                    <a:cubicBezTo>
                      <a:pt x="0" y="20"/>
                      <a:pt x="0" y="20"/>
                      <a:pt x="0" y="20"/>
                    </a:cubicBezTo>
                    <a:cubicBezTo>
                      <a:pt x="2" y="21"/>
                      <a:pt x="3" y="21"/>
                      <a:pt x="5" y="22"/>
                    </a:cubicBezTo>
                    <a:cubicBezTo>
                      <a:pt x="7" y="22"/>
                      <a:pt x="8" y="22"/>
                      <a:pt x="9" y="22"/>
                    </a:cubicBezTo>
                    <a:cubicBezTo>
                      <a:pt x="12" y="22"/>
                      <a:pt x="13" y="22"/>
                      <a:pt x="13" y="20"/>
                    </a:cubicBezTo>
                    <a:cubicBezTo>
                      <a:pt x="13" y="20"/>
                      <a:pt x="13" y="19"/>
                      <a:pt x="13" y="19"/>
                    </a:cubicBezTo>
                    <a:cubicBezTo>
                      <a:pt x="13" y="18"/>
                      <a:pt x="12" y="18"/>
                      <a:pt x="11" y="17"/>
                    </a:cubicBezTo>
                    <a:cubicBezTo>
                      <a:pt x="10" y="17"/>
                      <a:pt x="9" y="17"/>
                      <a:pt x="8" y="16"/>
                    </a:cubicBezTo>
                    <a:cubicBezTo>
                      <a:pt x="6" y="15"/>
                      <a:pt x="4" y="14"/>
                      <a:pt x="3" y="14"/>
                    </a:cubicBezTo>
                    <a:cubicBezTo>
                      <a:pt x="2" y="13"/>
                      <a:pt x="2" y="12"/>
                      <a:pt x="1" y="11"/>
                    </a:cubicBezTo>
                    <a:cubicBezTo>
                      <a:pt x="1" y="10"/>
                      <a:pt x="0" y="9"/>
                      <a:pt x="0" y="8"/>
                    </a:cubicBezTo>
                    <a:cubicBezTo>
                      <a:pt x="0" y="5"/>
                      <a:pt x="1" y="3"/>
                      <a:pt x="3" y="2"/>
                    </a:cubicBezTo>
                    <a:cubicBezTo>
                      <a:pt x="5" y="1"/>
                      <a:pt x="8" y="0"/>
                      <a:pt x="11" y="0"/>
                    </a:cubicBezTo>
                    <a:cubicBezTo>
                      <a:pt x="14" y="0"/>
                      <a:pt x="17" y="1"/>
                      <a:pt x="20" y="2"/>
                    </a:cubicBezTo>
                    <a:cubicBezTo>
                      <a:pt x="18" y="7"/>
                      <a:pt x="18" y="7"/>
                      <a:pt x="18" y="7"/>
                    </a:cubicBezTo>
                    <a:cubicBezTo>
                      <a:pt x="17" y="7"/>
                      <a:pt x="16" y="6"/>
                      <a:pt x="14" y="6"/>
                    </a:cubicBezTo>
                    <a:cubicBezTo>
                      <a:pt x="13" y="6"/>
                      <a:pt x="12" y="5"/>
                      <a:pt x="11" y="5"/>
                    </a:cubicBezTo>
                    <a:cubicBezTo>
                      <a:pt x="9" y="5"/>
                      <a:pt x="8" y="6"/>
                      <a:pt x="8" y="7"/>
                    </a:cubicBezTo>
                    <a:cubicBezTo>
                      <a:pt x="8" y="8"/>
                      <a:pt x="8" y="8"/>
                      <a:pt x="9" y="9"/>
                    </a:cubicBezTo>
                    <a:cubicBezTo>
                      <a:pt x="9" y="9"/>
                      <a:pt x="11" y="10"/>
                      <a:pt x="13" y="11"/>
                    </a:cubicBezTo>
                    <a:cubicBezTo>
                      <a:pt x="15" y="12"/>
                      <a:pt x="17" y="13"/>
                      <a:pt x="18" y="13"/>
                    </a:cubicBezTo>
                    <a:cubicBezTo>
                      <a:pt x="19" y="14"/>
                      <a:pt x="19" y="15"/>
                      <a:pt x="20" y="16"/>
                    </a:cubicBezTo>
                    <a:cubicBezTo>
                      <a:pt x="20" y="17"/>
                      <a:pt x="21" y="18"/>
                      <a:pt x="21" y="19"/>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7" name="Freeform 13"/>
              <p:cNvSpPr>
                <a:spLocks noEditPoints="1"/>
              </p:cNvSpPr>
              <p:nvPr userDrawn="1"/>
            </p:nvSpPr>
            <p:spPr bwMode="auto">
              <a:xfrm>
                <a:off x="4692650" y="4038600"/>
                <a:ext cx="93663" cy="106363"/>
              </a:xfrm>
              <a:custGeom>
                <a:avLst/>
                <a:gdLst>
                  <a:gd name="T0" fmla="*/ 13 w 25"/>
                  <a:gd name="T1" fmla="*/ 5 h 28"/>
                  <a:gd name="T2" fmla="*/ 9 w 25"/>
                  <a:gd name="T3" fmla="*/ 7 h 28"/>
                  <a:gd name="T4" fmla="*/ 8 w 25"/>
                  <a:gd name="T5" fmla="*/ 11 h 28"/>
                  <a:gd name="T6" fmla="*/ 18 w 25"/>
                  <a:gd name="T7" fmla="*/ 11 h 28"/>
                  <a:gd name="T8" fmla="*/ 16 w 25"/>
                  <a:gd name="T9" fmla="*/ 7 h 28"/>
                  <a:gd name="T10" fmla="*/ 13 w 25"/>
                  <a:gd name="T11" fmla="*/ 5 h 28"/>
                  <a:gd name="T12" fmla="*/ 14 w 25"/>
                  <a:gd name="T13" fmla="*/ 28 h 28"/>
                  <a:gd name="T14" fmla="*/ 4 w 25"/>
                  <a:gd name="T15" fmla="*/ 24 h 28"/>
                  <a:gd name="T16" fmla="*/ 0 w 25"/>
                  <a:gd name="T17" fmla="*/ 14 h 28"/>
                  <a:gd name="T18" fmla="*/ 3 w 25"/>
                  <a:gd name="T19" fmla="*/ 4 h 28"/>
                  <a:gd name="T20" fmla="*/ 13 w 25"/>
                  <a:gd name="T21" fmla="*/ 0 h 28"/>
                  <a:gd name="T22" fmla="*/ 21 w 25"/>
                  <a:gd name="T23" fmla="*/ 3 h 28"/>
                  <a:gd name="T24" fmla="*/ 25 w 25"/>
                  <a:gd name="T25" fmla="*/ 12 h 28"/>
                  <a:gd name="T26" fmla="*/ 25 w 25"/>
                  <a:gd name="T27" fmla="*/ 16 h 28"/>
                  <a:gd name="T28" fmla="*/ 7 w 25"/>
                  <a:gd name="T29" fmla="*/ 16 h 28"/>
                  <a:gd name="T30" fmla="*/ 9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1" y="5"/>
                      <a:pt x="10" y="6"/>
                      <a:pt x="9" y="7"/>
                    </a:cubicBezTo>
                    <a:cubicBezTo>
                      <a:pt x="8" y="8"/>
                      <a:pt x="8" y="9"/>
                      <a:pt x="8" y="11"/>
                    </a:cubicBezTo>
                    <a:cubicBezTo>
                      <a:pt x="18" y="11"/>
                      <a:pt x="18" y="11"/>
                      <a:pt x="18" y="11"/>
                    </a:cubicBezTo>
                    <a:cubicBezTo>
                      <a:pt x="18" y="9"/>
                      <a:pt x="17" y="8"/>
                      <a:pt x="16" y="7"/>
                    </a:cubicBezTo>
                    <a:cubicBezTo>
                      <a:pt x="15" y="6"/>
                      <a:pt x="14" y="5"/>
                      <a:pt x="13" y="5"/>
                    </a:cubicBezTo>
                    <a:moveTo>
                      <a:pt x="14" y="28"/>
                    </a:moveTo>
                    <a:cubicBezTo>
                      <a:pt x="9" y="28"/>
                      <a:pt x="6" y="26"/>
                      <a:pt x="4" y="24"/>
                    </a:cubicBezTo>
                    <a:cubicBezTo>
                      <a:pt x="1" y="22"/>
                      <a:pt x="0" y="18"/>
                      <a:pt x="0" y="14"/>
                    </a:cubicBezTo>
                    <a:cubicBezTo>
                      <a:pt x="0" y="10"/>
                      <a:pt x="1" y="6"/>
                      <a:pt x="3" y="4"/>
                    </a:cubicBezTo>
                    <a:cubicBezTo>
                      <a:pt x="6" y="1"/>
                      <a:pt x="9" y="0"/>
                      <a:pt x="13" y="0"/>
                    </a:cubicBezTo>
                    <a:cubicBezTo>
                      <a:pt x="16" y="0"/>
                      <a:pt x="19" y="1"/>
                      <a:pt x="21" y="3"/>
                    </a:cubicBezTo>
                    <a:cubicBezTo>
                      <a:pt x="24" y="5"/>
                      <a:pt x="25" y="8"/>
                      <a:pt x="25" y="12"/>
                    </a:cubicBezTo>
                    <a:cubicBezTo>
                      <a:pt x="25" y="16"/>
                      <a:pt x="25" y="16"/>
                      <a:pt x="25" y="16"/>
                    </a:cubicBezTo>
                    <a:cubicBezTo>
                      <a:pt x="7" y="16"/>
                      <a:pt x="7" y="16"/>
                      <a:pt x="7" y="16"/>
                    </a:cubicBezTo>
                    <a:cubicBezTo>
                      <a:pt x="7" y="18"/>
                      <a:pt x="8" y="19"/>
                      <a:pt x="9" y="21"/>
                    </a:cubicBezTo>
                    <a:cubicBezTo>
                      <a:pt x="10" y="22"/>
                      <a:pt x="12" y="22"/>
                      <a:pt x="14" y="22"/>
                    </a:cubicBezTo>
                    <a:cubicBezTo>
                      <a:pt x="16" y="22"/>
                      <a:pt x="17" y="22"/>
                      <a:pt x="19" y="22"/>
                    </a:cubicBezTo>
                    <a:cubicBezTo>
                      <a:pt x="20" y="21"/>
                      <a:pt x="21" y="21"/>
                      <a:pt x="23" y="20"/>
                    </a:cubicBezTo>
                    <a:cubicBezTo>
                      <a:pt x="23" y="26"/>
                      <a:pt x="23" y="26"/>
                      <a:pt x="23" y="26"/>
                    </a:cubicBezTo>
                    <a:cubicBezTo>
                      <a:pt x="22" y="26"/>
                      <a:pt x="20" y="27"/>
                      <a:pt x="19" y="27"/>
                    </a:cubicBezTo>
                    <a:cubicBezTo>
                      <a:pt x="18" y="28"/>
                      <a:pt x="16" y="28"/>
                      <a:pt x="14"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8" name="Freeform 14"/>
              <p:cNvSpPr>
                <a:spLocks noEditPoints="1"/>
              </p:cNvSpPr>
              <p:nvPr userDrawn="1"/>
            </p:nvSpPr>
            <p:spPr bwMode="auto">
              <a:xfrm>
                <a:off x="4808538" y="4000500"/>
                <a:ext cx="93663" cy="144463"/>
              </a:xfrm>
              <a:custGeom>
                <a:avLst/>
                <a:gdLst>
                  <a:gd name="T0" fmla="*/ 13 w 25"/>
                  <a:gd name="T1" fmla="*/ 32 h 38"/>
                  <a:gd name="T2" fmla="*/ 17 w 25"/>
                  <a:gd name="T3" fmla="*/ 30 h 38"/>
                  <a:gd name="T4" fmla="*/ 18 w 25"/>
                  <a:gd name="T5" fmla="*/ 25 h 38"/>
                  <a:gd name="T6" fmla="*/ 18 w 25"/>
                  <a:gd name="T7" fmla="*/ 24 h 38"/>
                  <a:gd name="T8" fmla="*/ 17 w 25"/>
                  <a:gd name="T9" fmla="*/ 18 h 38"/>
                  <a:gd name="T10" fmla="*/ 13 w 25"/>
                  <a:gd name="T11" fmla="*/ 16 h 38"/>
                  <a:gd name="T12" fmla="*/ 9 w 25"/>
                  <a:gd name="T13" fmla="*/ 18 h 38"/>
                  <a:gd name="T14" fmla="*/ 8 w 25"/>
                  <a:gd name="T15" fmla="*/ 24 h 38"/>
                  <a:gd name="T16" fmla="*/ 9 w 25"/>
                  <a:gd name="T17" fmla="*/ 30 h 38"/>
                  <a:gd name="T18" fmla="*/ 13 w 25"/>
                  <a:gd name="T19" fmla="*/ 32 h 38"/>
                  <a:gd name="T20" fmla="*/ 10 w 25"/>
                  <a:gd name="T21" fmla="*/ 38 h 38"/>
                  <a:gd name="T22" fmla="*/ 3 w 25"/>
                  <a:gd name="T23" fmla="*/ 34 h 38"/>
                  <a:gd name="T24" fmla="*/ 0 w 25"/>
                  <a:gd name="T25" fmla="*/ 24 h 38"/>
                  <a:gd name="T26" fmla="*/ 3 w 25"/>
                  <a:gd name="T27" fmla="*/ 14 h 38"/>
                  <a:gd name="T28" fmla="*/ 11 w 25"/>
                  <a:gd name="T29" fmla="*/ 10 h 38"/>
                  <a:gd name="T30" fmla="*/ 18 w 25"/>
                  <a:gd name="T31" fmla="*/ 14 h 38"/>
                  <a:gd name="T32" fmla="*/ 18 w 25"/>
                  <a:gd name="T33" fmla="*/ 14 h 38"/>
                  <a:gd name="T34" fmla="*/ 18 w 25"/>
                  <a:gd name="T35" fmla="*/ 9 h 38"/>
                  <a:gd name="T36" fmla="*/ 18 w 25"/>
                  <a:gd name="T37" fmla="*/ 0 h 38"/>
                  <a:gd name="T38" fmla="*/ 25 w 25"/>
                  <a:gd name="T39" fmla="*/ 0 h 38"/>
                  <a:gd name="T40" fmla="*/ 25 w 25"/>
                  <a:gd name="T41" fmla="*/ 37 h 38"/>
                  <a:gd name="T42" fmla="*/ 20 w 25"/>
                  <a:gd name="T43" fmla="*/ 37 h 38"/>
                  <a:gd name="T44" fmla="*/ 18 w 25"/>
                  <a:gd name="T45" fmla="*/ 34 h 38"/>
                  <a:gd name="T46" fmla="*/ 18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3" y="32"/>
                    </a:moveTo>
                    <a:cubicBezTo>
                      <a:pt x="15" y="32"/>
                      <a:pt x="16" y="31"/>
                      <a:pt x="17" y="30"/>
                    </a:cubicBezTo>
                    <a:cubicBezTo>
                      <a:pt x="18" y="29"/>
                      <a:pt x="18" y="27"/>
                      <a:pt x="18" y="25"/>
                    </a:cubicBezTo>
                    <a:cubicBezTo>
                      <a:pt x="18" y="24"/>
                      <a:pt x="18" y="24"/>
                      <a:pt x="18" y="24"/>
                    </a:cubicBezTo>
                    <a:cubicBezTo>
                      <a:pt x="18" y="21"/>
                      <a:pt x="18" y="19"/>
                      <a:pt x="17" y="18"/>
                    </a:cubicBezTo>
                    <a:cubicBezTo>
                      <a:pt x="16" y="17"/>
                      <a:pt x="15" y="16"/>
                      <a:pt x="13" y="16"/>
                    </a:cubicBezTo>
                    <a:cubicBezTo>
                      <a:pt x="11" y="16"/>
                      <a:pt x="10" y="17"/>
                      <a:pt x="9" y="18"/>
                    </a:cubicBezTo>
                    <a:cubicBezTo>
                      <a:pt x="8" y="19"/>
                      <a:pt x="8" y="21"/>
                      <a:pt x="8" y="24"/>
                    </a:cubicBezTo>
                    <a:cubicBezTo>
                      <a:pt x="8" y="27"/>
                      <a:pt x="8" y="29"/>
                      <a:pt x="9" y="30"/>
                    </a:cubicBezTo>
                    <a:cubicBezTo>
                      <a:pt x="10" y="31"/>
                      <a:pt x="11" y="32"/>
                      <a:pt x="13" y="32"/>
                    </a:cubicBezTo>
                    <a:moveTo>
                      <a:pt x="10" y="38"/>
                    </a:moveTo>
                    <a:cubicBezTo>
                      <a:pt x="7" y="38"/>
                      <a:pt x="5" y="36"/>
                      <a:pt x="3" y="34"/>
                    </a:cubicBezTo>
                    <a:cubicBezTo>
                      <a:pt x="1" y="32"/>
                      <a:pt x="0" y="28"/>
                      <a:pt x="0" y="24"/>
                    </a:cubicBezTo>
                    <a:cubicBezTo>
                      <a:pt x="0" y="20"/>
                      <a:pt x="1" y="16"/>
                      <a:pt x="3" y="14"/>
                    </a:cubicBezTo>
                    <a:cubicBezTo>
                      <a:pt x="5" y="11"/>
                      <a:pt x="7" y="10"/>
                      <a:pt x="11" y="10"/>
                    </a:cubicBezTo>
                    <a:cubicBezTo>
                      <a:pt x="14" y="10"/>
                      <a:pt x="16" y="11"/>
                      <a:pt x="18" y="14"/>
                    </a:cubicBezTo>
                    <a:cubicBezTo>
                      <a:pt x="18" y="14"/>
                      <a:pt x="18" y="14"/>
                      <a:pt x="18" y="14"/>
                    </a:cubicBezTo>
                    <a:cubicBezTo>
                      <a:pt x="18" y="12"/>
                      <a:pt x="18" y="10"/>
                      <a:pt x="18" y="9"/>
                    </a:cubicBezTo>
                    <a:cubicBezTo>
                      <a:pt x="18" y="0"/>
                      <a:pt x="18" y="0"/>
                      <a:pt x="18" y="0"/>
                    </a:cubicBezTo>
                    <a:cubicBezTo>
                      <a:pt x="25" y="0"/>
                      <a:pt x="25" y="0"/>
                      <a:pt x="25" y="0"/>
                    </a:cubicBezTo>
                    <a:cubicBezTo>
                      <a:pt x="25" y="37"/>
                      <a:pt x="25" y="37"/>
                      <a:pt x="25" y="37"/>
                    </a:cubicBezTo>
                    <a:cubicBezTo>
                      <a:pt x="20" y="37"/>
                      <a:pt x="20" y="37"/>
                      <a:pt x="20" y="37"/>
                    </a:cubicBezTo>
                    <a:cubicBezTo>
                      <a:pt x="18" y="34"/>
                      <a:pt x="18" y="34"/>
                      <a:pt x="18" y="34"/>
                    </a:cubicBezTo>
                    <a:cubicBezTo>
                      <a:pt x="18" y="34"/>
                      <a:pt x="18" y="34"/>
                      <a:pt x="18" y="34"/>
                    </a:cubicBezTo>
                    <a:cubicBezTo>
                      <a:pt x="16" y="36"/>
                      <a:pt x="14" y="38"/>
                      <a:pt x="10" y="3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9" name="Freeform 15"/>
              <p:cNvSpPr>
                <a:spLocks/>
              </p:cNvSpPr>
              <p:nvPr userDrawn="1"/>
            </p:nvSpPr>
            <p:spPr bwMode="auto">
              <a:xfrm>
                <a:off x="4937125"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2" y="0"/>
                      <a:pt x="3" y="0"/>
                      <a:pt x="4" y="0"/>
                    </a:cubicBezTo>
                    <a:cubicBezTo>
                      <a:pt x="6" y="0"/>
                      <a:pt x="7" y="0"/>
                      <a:pt x="7" y="1"/>
                    </a:cubicBezTo>
                    <a:cubicBezTo>
                      <a:pt x="8" y="1"/>
                      <a:pt x="8" y="3"/>
                      <a:pt x="8" y="4"/>
                    </a:cubicBezTo>
                    <a:cubicBezTo>
                      <a:pt x="8" y="5"/>
                      <a:pt x="8" y="6"/>
                      <a:pt x="7" y="7"/>
                    </a:cubicBezTo>
                    <a:cubicBezTo>
                      <a:pt x="7" y="7"/>
                      <a:pt x="6" y="8"/>
                      <a:pt x="4" y="8"/>
                    </a:cubicBezTo>
                    <a:cubicBezTo>
                      <a:pt x="3" y="8"/>
                      <a:pt x="2" y="7"/>
                      <a:pt x="1" y="7"/>
                    </a:cubicBezTo>
                    <a:cubicBezTo>
                      <a:pt x="0" y="6"/>
                      <a:pt x="0" y="5"/>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0" name="Freeform 16"/>
              <p:cNvSpPr>
                <a:spLocks noEditPoints="1"/>
              </p:cNvSpPr>
              <p:nvPr userDrawn="1"/>
            </p:nvSpPr>
            <p:spPr bwMode="auto">
              <a:xfrm>
                <a:off x="5060950" y="4008438"/>
                <a:ext cx="104775" cy="131763"/>
              </a:xfrm>
              <a:custGeom>
                <a:avLst/>
                <a:gdLst>
                  <a:gd name="T0" fmla="*/ 7 w 28"/>
                  <a:gd name="T1" fmla="*/ 16 h 35"/>
                  <a:gd name="T2" fmla="*/ 10 w 28"/>
                  <a:gd name="T3" fmla="*/ 16 h 35"/>
                  <a:gd name="T4" fmla="*/ 15 w 28"/>
                  <a:gd name="T5" fmla="*/ 15 h 35"/>
                  <a:gd name="T6" fmla="*/ 17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8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7" y="13"/>
                      <a:pt x="17" y="11"/>
                    </a:cubicBezTo>
                    <a:cubicBezTo>
                      <a:pt x="17"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4" y="15"/>
                      <a:pt x="22" y="16"/>
                    </a:cubicBezTo>
                    <a:cubicBezTo>
                      <a:pt x="21" y="18"/>
                      <a:pt x="20" y="19"/>
                      <a:pt x="18" y="20"/>
                    </a:cubicBezTo>
                    <a:cubicBezTo>
                      <a:pt x="23" y="28"/>
                      <a:pt x="26" y="33"/>
                      <a:pt x="28" y="35"/>
                    </a:cubicBezTo>
                    <a:cubicBezTo>
                      <a:pt x="20" y="35"/>
                      <a:pt x="20" y="35"/>
                      <a:pt x="20" y="35"/>
                    </a:cubicBezTo>
                    <a:cubicBezTo>
                      <a:pt x="11" y="22"/>
                      <a:pt x="11" y="22"/>
                      <a:pt x="11" y="22"/>
                    </a:cubicBezTo>
                    <a:lnTo>
                      <a:pt x="7" y="2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1" name="Freeform 17"/>
              <p:cNvSpPr>
                <a:spLocks noEditPoints="1"/>
              </p:cNvSpPr>
              <p:nvPr userDrawn="1"/>
            </p:nvSpPr>
            <p:spPr bwMode="auto">
              <a:xfrm>
                <a:off x="5184775"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3 w 24"/>
                  <a:gd name="T33" fmla="*/ 22 h 28"/>
                  <a:gd name="T34" fmla="*/ 18 w 24"/>
                  <a:gd name="T35" fmla="*/ 22 h 28"/>
                  <a:gd name="T36" fmla="*/ 23 w 24"/>
                  <a:gd name="T37" fmla="*/ 20 h 28"/>
                  <a:gd name="T38" fmla="*/ 23 w 24"/>
                  <a:gd name="T39" fmla="*/ 26 h 28"/>
                  <a:gd name="T40" fmla="*/ 18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9"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1" y="22"/>
                      <a:pt x="13" y="22"/>
                    </a:cubicBezTo>
                    <a:cubicBezTo>
                      <a:pt x="15" y="22"/>
                      <a:pt x="17" y="22"/>
                      <a:pt x="18" y="22"/>
                    </a:cubicBezTo>
                    <a:cubicBezTo>
                      <a:pt x="19" y="21"/>
                      <a:pt x="21" y="21"/>
                      <a:pt x="23" y="20"/>
                    </a:cubicBezTo>
                    <a:cubicBezTo>
                      <a:pt x="23" y="26"/>
                      <a:pt x="23" y="26"/>
                      <a:pt x="23" y="26"/>
                    </a:cubicBezTo>
                    <a:cubicBezTo>
                      <a:pt x="21" y="26"/>
                      <a:pt x="20" y="27"/>
                      <a:pt x="18" y="27"/>
                    </a:cubicBezTo>
                    <a:cubicBezTo>
                      <a:pt x="17" y="28"/>
                      <a:pt x="15" y="28"/>
                      <a:pt x="13"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2" name="Freeform 18"/>
              <p:cNvSpPr>
                <a:spLocks/>
              </p:cNvSpPr>
              <p:nvPr userDrawn="1"/>
            </p:nvSpPr>
            <p:spPr bwMode="auto">
              <a:xfrm>
                <a:off x="5300663" y="4038600"/>
                <a:ext cx="76200" cy="106363"/>
              </a:xfrm>
              <a:custGeom>
                <a:avLst/>
                <a:gdLst>
                  <a:gd name="T0" fmla="*/ 20 w 20"/>
                  <a:gd name="T1" fmla="*/ 19 h 28"/>
                  <a:gd name="T2" fmla="*/ 17 w 20"/>
                  <a:gd name="T3" fmla="*/ 26 h 28"/>
                  <a:gd name="T4" fmla="*/ 9 w 20"/>
                  <a:gd name="T5" fmla="*/ 28 h 28"/>
                  <a:gd name="T6" fmla="*/ 4 w 20"/>
                  <a:gd name="T7" fmla="*/ 27 h 28"/>
                  <a:gd name="T8" fmla="*/ 0 w 20"/>
                  <a:gd name="T9" fmla="*/ 26 h 28"/>
                  <a:gd name="T10" fmla="*/ 0 w 20"/>
                  <a:gd name="T11" fmla="*/ 20 h 28"/>
                  <a:gd name="T12" fmla="*/ 4 w 20"/>
                  <a:gd name="T13" fmla="*/ 22 h 28"/>
                  <a:gd name="T14" fmla="*/ 9 w 20"/>
                  <a:gd name="T15" fmla="*/ 22 h 28"/>
                  <a:gd name="T16" fmla="*/ 13 w 20"/>
                  <a:gd name="T17" fmla="*/ 20 h 28"/>
                  <a:gd name="T18" fmla="*/ 12 w 20"/>
                  <a:gd name="T19" fmla="*/ 19 h 28"/>
                  <a:gd name="T20" fmla="*/ 10 w 20"/>
                  <a:gd name="T21" fmla="*/ 17 h 28"/>
                  <a:gd name="T22" fmla="*/ 7 w 20"/>
                  <a:gd name="T23" fmla="*/ 16 h 28"/>
                  <a:gd name="T24" fmla="*/ 2 w 20"/>
                  <a:gd name="T25" fmla="*/ 14 h 28"/>
                  <a:gd name="T26" fmla="*/ 0 w 20"/>
                  <a:gd name="T27" fmla="*/ 11 h 28"/>
                  <a:gd name="T28" fmla="*/ 0 w 20"/>
                  <a:gd name="T29" fmla="*/ 8 h 28"/>
                  <a:gd name="T30" fmla="*/ 2 w 20"/>
                  <a:gd name="T31" fmla="*/ 2 h 28"/>
                  <a:gd name="T32" fmla="*/ 10 w 20"/>
                  <a:gd name="T33" fmla="*/ 0 h 28"/>
                  <a:gd name="T34" fmla="*/ 20 w 20"/>
                  <a:gd name="T35" fmla="*/ 2 h 28"/>
                  <a:gd name="T36" fmla="*/ 17 w 20"/>
                  <a:gd name="T37" fmla="*/ 7 h 28"/>
                  <a:gd name="T38" fmla="*/ 14 w 20"/>
                  <a:gd name="T39" fmla="*/ 6 h 28"/>
                  <a:gd name="T40" fmla="*/ 10 w 20"/>
                  <a:gd name="T41" fmla="*/ 5 h 28"/>
                  <a:gd name="T42" fmla="*/ 7 w 20"/>
                  <a:gd name="T43" fmla="*/ 7 h 28"/>
                  <a:gd name="T44" fmla="*/ 8 w 20"/>
                  <a:gd name="T45" fmla="*/ 9 h 28"/>
                  <a:gd name="T46" fmla="*/ 12 w 20"/>
                  <a:gd name="T47" fmla="*/ 11 h 28"/>
                  <a:gd name="T48" fmla="*/ 17 w 20"/>
                  <a:gd name="T49" fmla="*/ 13 h 28"/>
                  <a:gd name="T50" fmla="*/ 19 w 20"/>
                  <a:gd name="T51" fmla="*/ 16 h 28"/>
                  <a:gd name="T52" fmla="*/ 20 w 20"/>
                  <a:gd name="T53"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28">
                    <a:moveTo>
                      <a:pt x="20" y="19"/>
                    </a:moveTo>
                    <a:cubicBezTo>
                      <a:pt x="20" y="22"/>
                      <a:pt x="19" y="24"/>
                      <a:pt x="17" y="26"/>
                    </a:cubicBezTo>
                    <a:cubicBezTo>
                      <a:pt x="15" y="27"/>
                      <a:pt x="12" y="28"/>
                      <a:pt x="9" y="28"/>
                    </a:cubicBezTo>
                    <a:cubicBezTo>
                      <a:pt x="7" y="28"/>
                      <a:pt x="5" y="28"/>
                      <a:pt x="4" y="27"/>
                    </a:cubicBezTo>
                    <a:cubicBezTo>
                      <a:pt x="2" y="27"/>
                      <a:pt x="1" y="27"/>
                      <a:pt x="0" y="26"/>
                    </a:cubicBezTo>
                    <a:cubicBezTo>
                      <a:pt x="0" y="20"/>
                      <a:pt x="0" y="20"/>
                      <a:pt x="0" y="20"/>
                    </a:cubicBezTo>
                    <a:cubicBezTo>
                      <a:pt x="1" y="21"/>
                      <a:pt x="3" y="21"/>
                      <a:pt x="4" y="22"/>
                    </a:cubicBezTo>
                    <a:cubicBezTo>
                      <a:pt x="6" y="22"/>
                      <a:pt x="7" y="22"/>
                      <a:pt x="9" y="22"/>
                    </a:cubicBezTo>
                    <a:cubicBezTo>
                      <a:pt x="11" y="22"/>
                      <a:pt x="13" y="22"/>
                      <a:pt x="13" y="20"/>
                    </a:cubicBezTo>
                    <a:cubicBezTo>
                      <a:pt x="13" y="20"/>
                      <a:pt x="13" y="19"/>
                      <a:pt x="12" y="19"/>
                    </a:cubicBezTo>
                    <a:cubicBezTo>
                      <a:pt x="12" y="18"/>
                      <a:pt x="11" y="18"/>
                      <a:pt x="10" y="17"/>
                    </a:cubicBezTo>
                    <a:cubicBezTo>
                      <a:pt x="10" y="17"/>
                      <a:pt x="8" y="17"/>
                      <a:pt x="7" y="16"/>
                    </a:cubicBezTo>
                    <a:cubicBezTo>
                      <a:pt x="5" y="15"/>
                      <a:pt x="3" y="14"/>
                      <a:pt x="2" y="14"/>
                    </a:cubicBezTo>
                    <a:cubicBezTo>
                      <a:pt x="2" y="13"/>
                      <a:pt x="1" y="12"/>
                      <a:pt x="0" y="11"/>
                    </a:cubicBezTo>
                    <a:cubicBezTo>
                      <a:pt x="0" y="10"/>
                      <a:pt x="0" y="9"/>
                      <a:pt x="0" y="8"/>
                    </a:cubicBezTo>
                    <a:cubicBezTo>
                      <a:pt x="0" y="5"/>
                      <a:pt x="1" y="3"/>
                      <a:pt x="2" y="2"/>
                    </a:cubicBezTo>
                    <a:cubicBezTo>
                      <a:pt x="4" y="1"/>
                      <a:pt x="7" y="0"/>
                      <a:pt x="10" y="0"/>
                    </a:cubicBezTo>
                    <a:cubicBezTo>
                      <a:pt x="13" y="0"/>
                      <a:pt x="17" y="1"/>
                      <a:pt x="20" y="2"/>
                    </a:cubicBezTo>
                    <a:cubicBezTo>
                      <a:pt x="17" y="7"/>
                      <a:pt x="17" y="7"/>
                      <a:pt x="17" y="7"/>
                    </a:cubicBezTo>
                    <a:cubicBezTo>
                      <a:pt x="16" y="7"/>
                      <a:pt x="15" y="6"/>
                      <a:pt x="14" y="6"/>
                    </a:cubicBezTo>
                    <a:cubicBezTo>
                      <a:pt x="13" y="6"/>
                      <a:pt x="11" y="5"/>
                      <a:pt x="10" y="5"/>
                    </a:cubicBezTo>
                    <a:cubicBezTo>
                      <a:pt x="8" y="5"/>
                      <a:pt x="7" y="6"/>
                      <a:pt x="7" y="7"/>
                    </a:cubicBezTo>
                    <a:cubicBezTo>
                      <a:pt x="7" y="8"/>
                      <a:pt x="7" y="8"/>
                      <a:pt x="8" y="9"/>
                    </a:cubicBezTo>
                    <a:cubicBezTo>
                      <a:pt x="9" y="9"/>
                      <a:pt x="10" y="10"/>
                      <a:pt x="12" y="11"/>
                    </a:cubicBezTo>
                    <a:cubicBezTo>
                      <a:pt x="15" y="12"/>
                      <a:pt x="16" y="13"/>
                      <a:pt x="17" y="13"/>
                    </a:cubicBezTo>
                    <a:cubicBezTo>
                      <a:pt x="18" y="14"/>
                      <a:pt x="19" y="15"/>
                      <a:pt x="19" y="16"/>
                    </a:cubicBezTo>
                    <a:cubicBezTo>
                      <a:pt x="20" y="17"/>
                      <a:pt x="20" y="18"/>
                      <a:pt x="20" y="19"/>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3" name="Freeform 19"/>
              <p:cNvSpPr>
                <a:spLocks noEditPoints="1"/>
              </p:cNvSpPr>
              <p:nvPr userDrawn="1"/>
            </p:nvSpPr>
            <p:spPr bwMode="auto">
              <a:xfrm>
                <a:off x="5407025" y="4038600"/>
                <a:ext cx="93663" cy="147638"/>
              </a:xfrm>
              <a:custGeom>
                <a:avLst/>
                <a:gdLst>
                  <a:gd name="T0" fmla="*/ 12 w 25"/>
                  <a:gd name="T1" fmla="*/ 6 h 39"/>
                  <a:gd name="T2" fmla="*/ 9 w 25"/>
                  <a:gd name="T3" fmla="*/ 8 h 39"/>
                  <a:gd name="T4" fmla="*/ 7 w 25"/>
                  <a:gd name="T5" fmla="*/ 13 h 39"/>
                  <a:gd name="T6" fmla="*/ 7 w 25"/>
                  <a:gd name="T7" fmla="*/ 14 h 39"/>
                  <a:gd name="T8" fmla="*/ 8 w 25"/>
                  <a:gd name="T9" fmla="*/ 20 h 39"/>
                  <a:gd name="T10" fmla="*/ 13 w 25"/>
                  <a:gd name="T11" fmla="*/ 22 h 39"/>
                  <a:gd name="T12" fmla="*/ 17 w 25"/>
                  <a:gd name="T13" fmla="*/ 14 h 39"/>
                  <a:gd name="T14" fmla="*/ 16 w 25"/>
                  <a:gd name="T15" fmla="*/ 8 h 39"/>
                  <a:gd name="T16" fmla="*/ 12 w 25"/>
                  <a:gd name="T17" fmla="*/ 6 h 39"/>
                  <a:gd name="T18" fmla="*/ 15 w 25"/>
                  <a:gd name="T19" fmla="*/ 28 h 39"/>
                  <a:gd name="T20" fmla="*/ 7 w 25"/>
                  <a:gd name="T21" fmla="*/ 24 h 39"/>
                  <a:gd name="T22" fmla="*/ 7 w 25"/>
                  <a:gd name="T23" fmla="*/ 24 h 39"/>
                  <a:gd name="T24" fmla="*/ 7 w 25"/>
                  <a:gd name="T25" fmla="*/ 28 h 39"/>
                  <a:gd name="T26" fmla="*/ 7 w 25"/>
                  <a:gd name="T27" fmla="*/ 39 h 39"/>
                  <a:gd name="T28" fmla="*/ 0 w 25"/>
                  <a:gd name="T29" fmla="*/ 39 h 39"/>
                  <a:gd name="T30" fmla="*/ 0 w 25"/>
                  <a:gd name="T31" fmla="*/ 1 h 39"/>
                  <a:gd name="T32" fmla="*/ 6 w 25"/>
                  <a:gd name="T33" fmla="*/ 1 h 39"/>
                  <a:gd name="T34" fmla="*/ 7 w 25"/>
                  <a:gd name="T35" fmla="*/ 4 h 39"/>
                  <a:gd name="T36" fmla="*/ 7 w 25"/>
                  <a:gd name="T37" fmla="*/ 4 h 39"/>
                  <a:gd name="T38" fmla="*/ 15 w 25"/>
                  <a:gd name="T39" fmla="*/ 0 h 39"/>
                  <a:gd name="T40" fmla="*/ 22 w 25"/>
                  <a:gd name="T41" fmla="*/ 4 h 39"/>
                  <a:gd name="T42" fmla="*/ 25 w 25"/>
                  <a:gd name="T43" fmla="*/ 14 h 39"/>
                  <a:gd name="T44" fmla="*/ 24 w 25"/>
                  <a:gd name="T45" fmla="*/ 21 h 39"/>
                  <a:gd name="T46" fmla="*/ 20 w 25"/>
                  <a:gd name="T47" fmla="*/ 26 h 39"/>
                  <a:gd name="T48" fmla="*/ 15 w 25"/>
                  <a:gd name="T4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9">
                    <a:moveTo>
                      <a:pt x="12" y="6"/>
                    </a:moveTo>
                    <a:cubicBezTo>
                      <a:pt x="11" y="6"/>
                      <a:pt x="9" y="6"/>
                      <a:pt x="9" y="8"/>
                    </a:cubicBezTo>
                    <a:cubicBezTo>
                      <a:pt x="8" y="9"/>
                      <a:pt x="7" y="10"/>
                      <a:pt x="7" y="13"/>
                    </a:cubicBezTo>
                    <a:cubicBezTo>
                      <a:pt x="7" y="14"/>
                      <a:pt x="7" y="14"/>
                      <a:pt x="7" y="14"/>
                    </a:cubicBezTo>
                    <a:cubicBezTo>
                      <a:pt x="7" y="17"/>
                      <a:pt x="8" y="19"/>
                      <a:pt x="8" y="20"/>
                    </a:cubicBezTo>
                    <a:cubicBezTo>
                      <a:pt x="9" y="21"/>
                      <a:pt x="11" y="22"/>
                      <a:pt x="13" y="22"/>
                    </a:cubicBezTo>
                    <a:cubicBezTo>
                      <a:pt x="16" y="22"/>
                      <a:pt x="17" y="19"/>
                      <a:pt x="17" y="14"/>
                    </a:cubicBezTo>
                    <a:cubicBezTo>
                      <a:pt x="17" y="11"/>
                      <a:pt x="17" y="9"/>
                      <a:pt x="16" y="8"/>
                    </a:cubicBezTo>
                    <a:cubicBezTo>
                      <a:pt x="15" y="7"/>
                      <a:pt x="14" y="6"/>
                      <a:pt x="12" y="6"/>
                    </a:cubicBezTo>
                    <a:moveTo>
                      <a:pt x="15" y="28"/>
                    </a:moveTo>
                    <a:cubicBezTo>
                      <a:pt x="11" y="28"/>
                      <a:pt x="9" y="27"/>
                      <a:pt x="7" y="24"/>
                    </a:cubicBezTo>
                    <a:cubicBezTo>
                      <a:pt x="7" y="24"/>
                      <a:pt x="7" y="24"/>
                      <a:pt x="7" y="24"/>
                    </a:cubicBezTo>
                    <a:cubicBezTo>
                      <a:pt x="7" y="26"/>
                      <a:pt x="7" y="28"/>
                      <a:pt x="7" y="28"/>
                    </a:cubicBezTo>
                    <a:cubicBezTo>
                      <a:pt x="7" y="39"/>
                      <a:pt x="7" y="39"/>
                      <a:pt x="7" y="39"/>
                    </a:cubicBezTo>
                    <a:cubicBezTo>
                      <a:pt x="0" y="39"/>
                      <a:pt x="0" y="39"/>
                      <a:pt x="0" y="39"/>
                    </a:cubicBezTo>
                    <a:cubicBezTo>
                      <a:pt x="0" y="1"/>
                      <a:pt x="0" y="1"/>
                      <a:pt x="0" y="1"/>
                    </a:cubicBezTo>
                    <a:cubicBezTo>
                      <a:pt x="6" y="1"/>
                      <a:pt x="6" y="1"/>
                      <a:pt x="6" y="1"/>
                    </a:cubicBezTo>
                    <a:cubicBezTo>
                      <a:pt x="7" y="4"/>
                      <a:pt x="7" y="4"/>
                      <a:pt x="7" y="4"/>
                    </a:cubicBezTo>
                    <a:cubicBezTo>
                      <a:pt x="7" y="4"/>
                      <a:pt x="7" y="4"/>
                      <a:pt x="7" y="4"/>
                    </a:cubicBezTo>
                    <a:cubicBezTo>
                      <a:pt x="9" y="1"/>
                      <a:pt x="11" y="0"/>
                      <a:pt x="15" y="0"/>
                    </a:cubicBezTo>
                    <a:cubicBezTo>
                      <a:pt x="18" y="0"/>
                      <a:pt x="20" y="1"/>
                      <a:pt x="22" y="4"/>
                    </a:cubicBezTo>
                    <a:cubicBezTo>
                      <a:pt x="24" y="6"/>
                      <a:pt x="25" y="10"/>
                      <a:pt x="25" y="14"/>
                    </a:cubicBezTo>
                    <a:cubicBezTo>
                      <a:pt x="25" y="17"/>
                      <a:pt x="24" y="19"/>
                      <a:pt x="24" y="21"/>
                    </a:cubicBezTo>
                    <a:cubicBezTo>
                      <a:pt x="23" y="23"/>
                      <a:pt x="22" y="25"/>
                      <a:pt x="20" y="26"/>
                    </a:cubicBezTo>
                    <a:cubicBezTo>
                      <a:pt x="18" y="27"/>
                      <a:pt x="17" y="28"/>
                      <a:pt x="15"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4" name="Freeform 20"/>
              <p:cNvSpPr>
                <a:spLocks noEditPoints="1"/>
              </p:cNvSpPr>
              <p:nvPr userDrawn="1"/>
            </p:nvSpPr>
            <p:spPr bwMode="auto">
              <a:xfrm>
                <a:off x="5526088"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9"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1" y="26"/>
                      <a:pt x="20" y="27"/>
                      <a:pt x="19" y="27"/>
                    </a:cubicBezTo>
                    <a:cubicBezTo>
                      <a:pt x="17" y="28"/>
                      <a:pt x="15" y="28"/>
                      <a:pt x="13"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5" name="Freeform 21"/>
              <p:cNvSpPr>
                <a:spLocks/>
              </p:cNvSpPr>
              <p:nvPr userDrawn="1"/>
            </p:nvSpPr>
            <p:spPr bwMode="auto">
              <a:xfrm>
                <a:off x="5643563" y="4038600"/>
                <a:ext cx="77788" cy="106363"/>
              </a:xfrm>
              <a:custGeom>
                <a:avLst/>
                <a:gdLst>
                  <a:gd name="T0" fmla="*/ 12 w 21"/>
                  <a:gd name="T1" fmla="*/ 28 h 28"/>
                  <a:gd name="T2" fmla="*/ 0 w 21"/>
                  <a:gd name="T3" fmla="*/ 14 h 28"/>
                  <a:gd name="T4" fmla="*/ 3 w 21"/>
                  <a:gd name="T5" fmla="*/ 4 h 28"/>
                  <a:gd name="T6" fmla="*/ 13 w 21"/>
                  <a:gd name="T7" fmla="*/ 0 h 28"/>
                  <a:gd name="T8" fmla="*/ 21 w 21"/>
                  <a:gd name="T9" fmla="*/ 2 h 28"/>
                  <a:gd name="T10" fmla="*/ 19 w 21"/>
                  <a:gd name="T11" fmla="*/ 8 h 28"/>
                  <a:gd name="T12" fmla="*/ 16 w 21"/>
                  <a:gd name="T13" fmla="*/ 6 h 28"/>
                  <a:gd name="T14" fmla="*/ 13 w 21"/>
                  <a:gd name="T15" fmla="*/ 6 h 28"/>
                  <a:gd name="T16" fmla="*/ 7 w 21"/>
                  <a:gd name="T17" fmla="*/ 14 h 28"/>
                  <a:gd name="T18" fmla="*/ 13 w 21"/>
                  <a:gd name="T19" fmla="*/ 22 h 28"/>
                  <a:gd name="T20" fmla="*/ 17 w 21"/>
                  <a:gd name="T21" fmla="*/ 21 h 28"/>
                  <a:gd name="T22" fmla="*/ 20 w 21"/>
                  <a:gd name="T23" fmla="*/ 19 h 28"/>
                  <a:gd name="T24" fmla="*/ 20 w 21"/>
                  <a:gd name="T25" fmla="*/ 26 h 28"/>
                  <a:gd name="T26" fmla="*/ 17 w 21"/>
                  <a:gd name="T27" fmla="*/ 27 h 28"/>
                  <a:gd name="T28" fmla="*/ 12 w 2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12" y="28"/>
                    </a:moveTo>
                    <a:cubicBezTo>
                      <a:pt x="4" y="28"/>
                      <a:pt x="0" y="23"/>
                      <a:pt x="0" y="14"/>
                    </a:cubicBezTo>
                    <a:cubicBezTo>
                      <a:pt x="0" y="10"/>
                      <a:pt x="1" y="6"/>
                      <a:pt x="3" y="4"/>
                    </a:cubicBezTo>
                    <a:cubicBezTo>
                      <a:pt x="5" y="1"/>
                      <a:pt x="9" y="0"/>
                      <a:pt x="13" y="0"/>
                    </a:cubicBezTo>
                    <a:cubicBezTo>
                      <a:pt x="16" y="0"/>
                      <a:pt x="19" y="1"/>
                      <a:pt x="21" y="2"/>
                    </a:cubicBezTo>
                    <a:cubicBezTo>
                      <a:pt x="19" y="8"/>
                      <a:pt x="19" y="8"/>
                      <a:pt x="19" y="8"/>
                    </a:cubicBezTo>
                    <a:cubicBezTo>
                      <a:pt x="18" y="7"/>
                      <a:pt x="17" y="7"/>
                      <a:pt x="16" y="6"/>
                    </a:cubicBezTo>
                    <a:cubicBezTo>
                      <a:pt x="15" y="6"/>
                      <a:pt x="14" y="6"/>
                      <a:pt x="13" y="6"/>
                    </a:cubicBezTo>
                    <a:cubicBezTo>
                      <a:pt x="9" y="6"/>
                      <a:pt x="7" y="9"/>
                      <a:pt x="7" y="14"/>
                    </a:cubicBezTo>
                    <a:cubicBezTo>
                      <a:pt x="7" y="19"/>
                      <a:pt x="9" y="22"/>
                      <a:pt x="13" y="22"/>
                    </a:cubicBezTo>
                    <a:cubicBezTo>
                      <a:pt x="14" y="22"/>
                      <a:pt x="16" y="22"/>
                      <a:pt x="17" y="21"/>
                    </a:cubicBezTo>
                    <a:cubicBezTo>
                      <a:pt x="18" y="21"/>
                      <a:pt x="19" y="20"/>
                      <a:pt x="20" y="19"/>
                    </a:cubicBezTo>
                    <a:cubicBezTo>
                      <a:pt x="20" y="26"/>
                      <a:pt x="20" y="26"/>
                      <a:pt x="20" y="26"/>
                    </a:cubicBezTo>
                    <a:cubicBezTo>
                      <a:pt x="19" y="26"/>
                      <a:pt x="18" y="27"/>
                      <a:pt x="17" y="27"/>
                    </a:cubicBezTo>
                    <a:cubicBezTo>
                      <a:pt x="16" y="28"/>
                      <a:pt x="14" y="28"/>
                      <a:pt x="12"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6" name="Freeform 22"/>
              <p:cNvSpPr>
                <a:spLocks/>
              </p:cNvSpPr>
              <p:nvPr userDrawn="1"/>
            </p:nvSpPr>
            <p:spPr bwMode="auto">
              <a:xfrm>
                <a:off x="5740400" y="4019550"/>
                <a:ext cx="71438" cy="125413"/>
              </a:xfrm>
              <a:custGeom>
                <a:avLst/>
                <a:gdLst>
                  <a:gd name="T0" fmla="*/ 14 w 19"/>
                  <a:gd name="T1" fmla="*/ 27 h 33"/>
                  <a:gd name="T2" fmla="*/ 19 w 19"/>
                  <a:gd name="T3" fmla="*/ 26 h 33"/>
                  <a:gd name="T4" fmla="*/ 19 w 19"/>
                  <a:gd name="T5" fmla="*/ 31 h 33"/>
                  <a:gd name="T6" fmla="*/ 12 w 19"/>
                  <a:gd name="T7" fmla="*/ 33 h 33"/>
                  <a:gd name="T8" fmla="*/ 6 w 19"/>
                  <a:gd name="T9" fmla="*/ 30 h 33"/>
                  <a:gd name="T10" fmla="*/ 4 w 19"/>
                  <a:gd name="T11" fmla="*/ 24 h 33"/>
                  <a:gd name="T12" fmla="*/ 4 w 19"/>
                  <a:gd name="T13" fmla="*/ 11 h 33"/>
                  <a:gd name="T14" fmla="*/ 0 w 19"/>
                  <a:gd name="T15" fmla="*/ 11 h 33"/>
                  <a:gd name="T16" fmla="*/ 0 w 19"/>
                  <a:gd name="T17" fmla="*/ 8 h 33"/>
                  <a:gd name="T18" fmla="*/ 4 w 19"/>
                  <a:gd name="T19" fmla="*/ 6 h 33"/>
                  <a:gd name="T20" fmla="*/ 6 w 19"/>
                  <a:gd name="T21" fmla="*/ 0 h 33"/>
                  <a:gd name="T22" fmla="*/ 11 w 19"/>
                  <a:gd name="T23" fmla="*/ 0 h 33"/>
                  <a:gd name="T24" fmla="*/ 11 w 19"/>
                  <a:gd name="T25" fmla="*/ 6 h 33"/>
                  <a:gd name="T26" fmla="*/ 18 w 19"/>
                  <a:gd name="T27" fmla="*/ 6 h 33"/>
                  <a:gd name="T28" fmla="*/ 18 w 19"/>
                  <a:gd name="T29" fmla="*/ 11 h 33"/>
                  <a:gd name="T30" fmla="*/ 11 w 19"/>
                  <a:gd name="T31" fmla="*/ 11 h 33"/>
                  <a:gd name="T32" fmla="*/ 11 w 19"/>
                  <a:gd name="T33" fmla="*/ 24 h 33"/>
                  <a:gd name="T34" fmla="*/ 12 w 19"/>
                  <a:gd name="T35" fmla="*/ 26 h 33"/>
                  <a:gd name="T36" fmla="*/ 14 w 19"/>
                  <a:gd name="T37"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3">
                    <a:moveTo>
                      <a:pt x="14" y="27"/>
                    </a:moveTo>
                    <a:cubicBezTo>
                      <a:pt x="15" y="27"/>
                      <a:pt x="17" y="27"/>
                      <a:pt x="19" y="26"/>
                    </a:cubicBezTo>
                    <a:cubicBezTo>
                      <a:pt x="19" y="31"/>
                      <a:pt x="19" y="31"/>
                      <a:pt x="19" y="31"/>
                    </a:cubicBezTo>
                    <a:cubicBezTo>
                      <a:pt x="17" y="32"/>
                      <a:pt x="15" y="33"/>
                      <a:pt x="12" y="33"/>
                    </a:cubicBezTo>
                    <a:cubicBezTo>
                      <a:pt x="9" y="33"/>
                      <a:pt x="7" y="32"/>
                      <a:pt x="6" y="30"/>
                    </a:cubicBezTo>
                    <a:cubicBezTo>
                      <a:pt x="4" y="29"/>
                      <a:pt x="4" y="27"/>
                      <a:pt x="4" y="24"/>
                    </a:cubicBezTo>
                    <a:cubicBezTo>
                      <a:pt x="4" y="11"/>
                      <a:pt x="4" y="11"/>
                      <a:pt x="4" y="11"/>
                    </a:cubicBezTo>
                    <a:cubicBezTo>
                      <a:pt x="0" y="11"/>
                      <a:pt x="0" y="11"/>
                      <a:pt x="0" y="11"/>
                    </a:cubicBezTo>
                    <a:cubicBezTo>
                      <a:pt x="0" y="8"/>
                      <a:pt x="0" y="8"/>
                      <a:pt x="0" y="8"/>
                    </a:cubicBezTo>
                    <a:cubicBezTo>
                      <a:pt x="4" y="6"/>
                      <a:pt x="4" y="6"/>
                      <a:pt x="4" y="6"/>
                    </a:cubicBezTo>
                    <a:cubicBezTo>
                      <a:pt x="6" y="0"/>
                      <a:pt x="6" y="0"/>
                      <a:pt x="6" y="0"/>
                    </a:cubicBezTo>
                    <a:cubicBezTo>
                      <a:pt x="11" y="0"/>
                      <a:pt x="11" y="0"/>
                      <a:pt x="11" y="0"/>
                    </a:cubicBezTo>
                    <a:cubicBezTo>
                      <a:pt x="11" y="6"/>
                      <a:pt x="11" y="6"/>
                      <a:pt x="11" y="6"/>
                    </a:cubicBezTo>
                    <a:cubicBezTo>
                      <a:pt x="18" y="6"/>
                      <a:pt x="18" y="6"/>
                      <a:pt x="18" y="6"/>
                    </a:cubicBezTo>
                    <a:cubicBezTo>
                      <a:pt x="18" y="11"/>
                      <a:pt x="18" y="11"/>
                      <a:pt x="18" y="11"/>
                    </a:cubicBezTo>
                    <a:cubicBezTo>
                      <a:pt x="11" y="11"/>
                      <a:pt x="11" y="11"/>
                      <a:pt x="11" y="11"/>
                    </a:cubicBezTo>
                    <a:cubicBezTo>
                      <a:pt x="11" y="24"/>
                      <a:pt x="11" y="24"/>
                      <a:pt x="11" y="24"/>
                    </a:cubicBezTo>
                    <a:cubicBezTo>
                      <a:pt x="11" y="25"/>
                      <a:pt x="11" y="26"/>
                      <a:pt x="12" y="26"/>
                    </a:cubicBezTo>
                    <a:cubicBezTo>
                      <a:pt x="12" y="27"/>
                      <a:pt x="13" y="27"/>
                      <a:pt x="14" y="2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7" name="Freeform 23"/>
              <p:cNvSpPr>
                <a:spLocks noEditPoints="1"/>
              </p:cNvSpPr>
              <p:nvPr userDrawn="1"/>
            </p:nvSpPr>
            <p:spPr bwMode="auto">
              <a:xfrm>
                <a:off x="5834063" y="4038600"/>
                <a:ext cx="90488" cy="106363"/>
              </a:xfrm>
              <a:custGeom>
                <a:avLst/>
                <a:gdLst>
                  <a:gd name="T0" fmla="*/ 12 w 24"/>
                  <a:gd name="T1" fmla="*/ 5 h 28"/>
                  <a:gd name="T2" fmla="*/ 9 w 24"/>
                  <a:gd name="T3" fmla="*/ 7 h 28"/>
                  <a:gd name="T4" fmla="*/ 7 w 24"/>
                  <a:gd name="T5" fmla="*/ 11 h 28"/>
                  <a:gd name="T6" fmla="*/ 18 w 24"/>
                  <a:gd name="T7" fmla="*/ 11 h 28"/>
                  <a:gd name="T8" fmla="*/ 16 w 24"/>
                  <a:gd name="T9" fmla="*/ 7 h 28"/>
                  <a:gd name="T10" fmla="*/ 12 w 24"/>
                  <a:gd name="T11" fmla="*/ 5 h 28"/>
                  <a:gd name="T12" fmla="*/ 14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4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10" y="6"/>
                      <a:pt x="9" y="7"/>
                    </a:cubicBezTo>
                    <a:cubicBezTo>
                      <a:pt x="8" y="8"/>
                      <a:pt x="8" y="9"/>
                      <a:pt x="7" y="11"/>
                    </a:cubicBezTo>
                    <a:cubicBezTo>
                      <a:pt x="18" y="11"/>
                      <a:pt x="18" y="11"/>
                      <a:pt x="18" y="11"/>
                    </a:cubicBezTo>
                    <a:cubicBezTo>
                      <a:pt x="18" y="9"/>
                      <a:pt x="17" y="8"/>
                      <a:pt x="16" y="7"/>
                    </a:cubicBezTo>
                    <a:cubicBezTo>
                      <a:pt x="15" y="6"/>
                      <a:pt x="14" y="5"/>
                      <a:pt x="12" y="5"/>
                    </a:cubicBezTo>
                    <a:moveTo>
                      <a:pt x="14" y="28"/>
                    </a:moveTo>
                    <a:cubicBezTo>
                      <a:pt x="9" y="28"/>
                      <a:pt x="6" y="26"/>
                      <a:pt x="3" y="24"/>
                    </a:cubicBezTo>
                    <a:cubicBezTo>
                      <a:pt x="1" y="22"/>
                      <a:pt x="0" y="18"/>
                      <a:pt x="0" y="14"/>
                    </a:cubicBezTo>
                    <a:cubicBezTo>
                      <a:pt x="0" y="10"/>
                      <a:pt x="1" y="6"/>
                      <a:pt x="3" y="4"/>
                    </a:cubicBezTo>
                    <a:cubicBezTo>
                      <a:pt x="5" y="1"/>
                      <a:pt x="9"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2" y="26"/>
                      <a:pt x="20" y="27"/>
                      <a:pt x="19" y="27"/>
                    </a:cubicBezTo>
                    <a:cubicBezTo>
                      <a:pt x="17" y="28"/>
                      <a:pt x="16" y="28"/>
                      <a:pt x="14"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8" name="Freeform 24"/>
              <p:cNvSpPr>
                <a:spLocks noEditPoints="1"/>
              </p:cNvSpPr>
              <p:nvPr userDrawn="1"/>
            </p:nvSpPr>
            <p:spPr bwMode="auto">
              <a:xfrm>
                <a:off x="5951538" y="4000500"/>
                <a:ext cx="93663" cy="144463"/>
              </a:xfrm>
              <a:custGeom>
                <a:avLst/>
                <a:gdLst>
                  <a:gd name="T0" fmla="*/ 13 w 25"/>
                  <a:gd name="T1" fmla="*/ 32 h 38"/>
                  <a:gd name="T2" fmla="*/ 17 w 25"/>
                  <a:gd name="T3" fmla="*/ 30 h 38"/>
                  <a:gd name="T4" fmla="*/ 18 w 25"/>
                  <a:gd name="T5" fmla="*/ 25 h 38"/>
                  <a:gd name="T6" fmla="*/ 18 w 25"/>
                  <a:gd name="T7" fmla="*/ 24 h 38"/>
                  <a:gd name="T8" fmla="*/ 17 w 25"/>
                  <a:gd name="T9" fmla="*/ 18 h 38"/>
                  <a:gd name="T10" fmla="*/ 13 w 25"/>
                  <a:gd name="T11" fmla="*/ 16 h 38"/>
                  <a:gd name="T12" fmla="*/ 9 w 25"/>
                  <a:gd name="T13" fmla="*/ 18 h 38"/>
                  <a:gd name="T14" fmla="*/ 7 w 25"/>
                  <a:gd name="T15" fmla="*/ 24 h 38"/>
                  <a:gd name="T16" fmla="*/ 9 w 25"/>
                  <a:gd name="T17" fmla="*/ 30 h 38"/>
                  <a:gd name="T18" fmla="*/ 13 w 25"/>
                  <a:gd name="T19" fmla="*/ 32 h 38"/>
                  <a:gd name="T20" fmla="*/ 10 w 25"/>
                  <a:gd name="T21" fmla="*/ 38 h 38"/>
                  <a:gd name="T22" fmla="*/ 3 w 25"/>
                  <a:gd name="T23" fmla="*/ 34 h 38"/>
                  <a:gd name="T24" fmla="*/ 0 w 25"/>
                  <a:gd name="T25" fmla="*/ 24 h 38"/>
                  <a:gd name="T26" fmla="*/ 3 w 25"/>
                  <a:gd name="T27" fmla="*/ 14 h 38"/>
                  <a:gd name="T28" fmla="*/ 10 w 25"/>
                  <a:gd name="T29" fmla="*/ 10 h 38"/>
                  <a:gd name="T30" fmla="*/ 18 w 25"/>
                  <a:gd name="T31" fmla="*/ 14 h 38"/>
                  <a:gd name="T32" fmla="*/ 18 w 25"/>
                  <a:gd name="T33" fmla="*/ 14 h 38"/>
                  <a:gd name="T34" fmla="*/ 18 w 25"/>
                  <a:gd name="T35" fmla="*/ 9 h 38"/>
                  <a:gd name="T36" fmla="*/ 18 w 25"/>
                  <a:gd name="T37" fmla="*/ 0 h 38"/>
                  <a:gd name="T38" fmla="*/ 25 w 25"/>
                  <a:gd name="T39" fmla="*/ 0 h 38"/>
                  <a:gd name="T40" fmla="*/ 25 w 25"/>
                  <a:gd name="T41" fmla="*/ 37 h 38"/>
                  <a:gd name="T42" fmla="*/ 19 w 25"/>
                  <a:gd name="T43" fmla="*/ 37 h 38"/>
                  <a:gd name="T44" fmla="*/ 18 w 25"/>
                  <a:gd name="T45" fmla="*/ 34 h 38"/>
                  <a:gd name="T46" fmla="*/ 18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3" y="32"/>
                    </a:moveTo>
                    <a:cubicBezTo>
                      <a:pt x="15" y="32"/>
                      <a:pt x="16" y="31"/>
                      <a:pt x="17" y="30"/>
                    </a:cubicBezTo>
                    <a:cubicBezTo>
                      <a:pt x="18" y="29"/>
                      <a:pt x="18" y="27"/>
                      <a:pt x="18" y="25"/>
                    </a:cubicBezTo>
                    <a:cubicBezTo>
                      <a:pt x="18" y="24"/>
                      <a:pt x="18" y="24"/>
                      <a:pt x="18" y="24"/>
                    </a:cubicBezTo>
                    <a:cubicBezTo>
                      <a:pt x="18" y="21"/>
                      <a:pt x="18" y="19"/>
                      <a:pt x="17" y="18"/>
                    </a:cubicBezTo>
                    <a:cubicBezTo>
                      <a:pt x="16" y="17"/>
                      <a:pt x="15" y="16"/>
                      <a:pt x="13" y="16"/>
                    </a:cubicBezTo>
                    <a:cubicBezTo>
                      <a:pt x="11" y="16"/>
                      <a:pt x="10" y="17"/>
                      <a:pt x="9" y="18"/>
                    </a:cubicBezTo>
                    <a:cubicBezTo>
                      <a:pt x="8" y="19"/>
                      <a:pt x="7" y="21"/>
                      <a:pt x="7" y="24"/>
                    </a:cubicBezTo>
                    <a:cubicBezTo>
                      <a:pt x="7" y="27"/>
                      <a:pt x="8" y="29"/>
                      <a:pt x="9" y="30"/>
                    </a:cubicBezTo>
                    <a:cubicBezTo>
                      <a:pt x="10" y="31"/>
                      <a:pt x="11" y="32"/>
                      <a:pt x="13" y="32"/>
                    </a:cubicBezTo>
                    <a:moveTo>
                      <a:pt x="10" y="38"/>
                    </a:moveTo>
                    <a:cubicBezTo>
                      <a:pt x="7" y="38"/>
                      <a:pt x="5" y="36"/>
                      <a:pt x="3" y="34"/>
                    </a:cubicBezTo>
                    <a:cubicBezTo>
                      <a:pt x="1" y="32"/>
                      <a:pt x="0" y="28"/>
                      <a:pt x="0" y="24"/>
                    </a:cubicBezTo>
                    <a:cubicBezTo>
                      <a:pt x="0" y="20"/>
                      <a:pt x="1" y="16"/>
                      <a:pt x="3" y="14"/>
                    </a:cubicBezTo>
                    <a:cubicBezTo>
                      <a:pt x="5" y="11"/>
                      <a:pt x="7" y="10"/>
                      <a:pt x="10" y="10"/>
                    </a:cubicBezTo>
                    <a:cubicBezTo>
                      <a:pt x="14" y="10"/>
                      <a:pt x="16" y="11"/>
                      <a:pt x="18" y="14"/>
                    </a:cubicBezTo>
                    <a:cubicBezTo>
                      <a:pt x="18" y="14"/>
                      <a:pt x="18" y="14"/>
                      <a:pt x="18" y="14"/>
                    </a:cubicBezTo>
                    <a:cubicBezTo>
                      <a:pt x="18" y="12"/>
                      <a:pt x="18" y="10"/>
                      <a:pt x="18" y="9"/>
                    </a:cubicBezTo>
                    <a:cubicBezTo>
                      <a:pt x="18" y="0"/>
                      <a:pt x="18" y="0"/>
                      <a:pt x="18" y="0"/>
                    </a:cubicBezTo>
                    <a:cubicBezTo>
                      <a:pt x="25" y="0"/>
                      <a:pt x="25" y="0"/>
                      <a:pt x="25" y="0"/>
                    </a:cubicBezTo>
                    <a:cubicBezTo>
                      <a:pt x="25" y="37"/>
                      <a:pt x="25" y="37"/>
                      <a:pt x="25" y="37"/>
                    </a:cubicBezTo>
                    <a:cubicBezTo>
                      <a:pt x="19" y="37"/>
                      <a:pt x="19" y="37"/>
                      <a:pt x="19" y="37"/>
                    </a:cubicBezTo>
                    <a:cubicBezTo>
                      <a:pt x="18" y="34"/>
                      <a:pt x="18" y="34"/>
                      <a:pt x="18" y="34"/>
                    </a:cubicBezTo>
                    <a:cubicBezTo>
                      <a:pt x="18" y="34"/>
                      <a:pt x="18" y="34"/>
                      <a:pt x="18" y="34"/>
                    </a:cubicBezTo>
                    <a:cubicBezTo>
                      <a:pt x="16" y="36"/>
                      <a:pt x="13" y="38"/>
                      <a:pt x="10" y="3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9" name="Freeform 25"/>
              <p:cNvSpPr>
                <a:spLocks/>
              </p:cNvSpPr>
              <p:nvPr userDrawn="1"/>
            </p:nvSpPr>
            <p:spPr bwMode="auto">
              <a:xfrm>
                <a:off x="6078538"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2" y="0"/>
                      <a:pt x="3" y="0"/>
                      <a:pt x="4" y="0"/>
                    </a:cubicBezTo>
                    <a:cubicBezTo>
                      <a:pt x="5" y="0"/>
                      <a:pt x="6" y="0"/>
                      <a:pt x="7" y="1"/>
                    </a:cubicBezTo>
                    <a:cubicBezTo>
                      <a:pt x="8" y="1"/>
                      <a:pt x="8" y="3"/>
                      <a:pt x="8" y="4"/>
                    </a:cubicBezTo>
                    <a:cubicBezTo>
                      <a:pt x="8" y="5"/>
                      <a:pt x="8" y="6"/>
                      <a:pt x="7" y="7"/>
                    </a:cubicBezTo>
                    <a:cubicBezTo>
                      <a:pt x="6" y="7"/>
                      <a:pt x="5" y="8"/>
                      <a:pt x="4" y="8"/>
                    </a:cubicBezTo>
                    <a:cubicBezTo>
                      <a:pt x="3" y="8"/>
                      <a:pt x="2" y="7"/>
                      <a:pt x="1" y="7"/>
                    </a:cubicBezTo>
                    <a:cubicBezTo>
                      <a:pt x="0" y="6"/>
                      <a:pt x="0" y="5"/>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0" name="Freeform 26"/>
              <p:cNvSpPr>
                <a:spLocks noEditPoints="1"/>
              </p:cNvSpPr>
              <p:nvPr userDrawn="1"/>
            </p:nvSpPr>
            <p:spPr bwMode="auto">
              <a:xfrm>
                <a:off x="6202363" y="4008438"/>
                <a:ext cx="106363" cy="131763"/>
              </a:xfrm>
              <a:custGeom>
                <a:avLst/>
                <a:gdLst>
                  <a:gd name="T0" fmla="*/ 7 w 28"/>
                  <a:gd name="T1" fmla="*/ 16 h 35"/>
                  <a:gd name="T2" fmla="*/ 10 w 28"/>
                  <a:gd name="T3" fmla="*/ 16 h 35"/>
                  <a:gd name="T4" fmla="*/ 15 w 28"/>
                  <a:gd name="T5" fmla="*/ 15 h 35"/>
                  <a:gd name="T6" fmla="*/ 16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7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6" y="13"/>
                      <a:pt x="16" y="11"/>
                    </a:cubicBezTo>
                    <a:cubicBezTo>
                      <a:pt x="16"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3" y="15"/>
                      <a:pt x="22" y="16"/>
                    </a:cubicBezTo>
                    <a:cubicBezTo>
                      <a:pt x="21" y="18"/>
                      <a:pt x="20" y="19"/>
                      <a:pt x="17" y="20"/>
                    </a:cubicBezTo>
                    <a:cubicBezTo>
                      <a:pt x="23" y="28"/>
                      <a:pt x="26" y="33"/>
                      <a:pt x="28" y="35"/>
                    </a:cubicBezTo>
                    <a:cubicBezTo>
                      <a:pt x="20" y="35"/>
                      <a:pt x="20" y="35"/>
                      <a:pt x="20" y="35"/>
                    </a:cubicBezTo>
                    <a:cubicBezTo>
                      <a:pt x="11" y="22"/>
                      <a:pt x="11" y="22"/>
                      <a:pt x="11" y="22"/>
                    </a:cubicBezTo>
                    <a:lnTo>
                      <a:pt x="7" y="2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1" name="Freeform 27"/>
              <p:cNvSpPr>
                <a:spLocks noEditPoints="1"/>
              </p:cNvSpPr>
              <p:nvPr userDrawn="1"/>
            </p:nvSpPr>
            <p:spPr bwMode="auto">
              <a:xfrm>
                <a:off x="6323013" y="4038600"/>
                <a:ext cx="93663" cy="106363"/>
              </a:xfrm>
              <a:custGeom>
                <a:avLst/>
                <a:gdLst>
                  <a:gd name="T0" fmla="*/ 13 w 25"/>
                  <a:gd name="T1" fmla="*/ 5 h 28"/>
                  <a:gd name="T2" fmla="*/ 9 w 25"/>
                  <a:gd name="T3" fmla="*/ 7 h 28"/>
                  <a:gd name="T4" fmla="*/ 8 w 25"/>
                  <a:gd name="T5" fmla="*/ 11 h 28"/>
                  <a:gd name="T6" fmla="*/ 18 w 25"/>
                  <a:gd name="T7" fmla="*/ 11 h 28"/>
                  <a:gd name="T8" fmla="*/ 17 w 25"/>
                  <a:gd name="T9" fmla="*/ 7 h 28"/>
                  <a:gd name="T10" fmla="*/ 13 w 25"/>
                  <a:gd name="T11" fmla="*/ 5 h 28"/>
                  <a:gd name="T12" fmla="*/ 14 w 25"/>
                  <a:gd name="T13" fmla="*/ 28 h 28"/>
                  <a:gd name="T14" fmla="*/ 4 w 25"/>
                  <a:gd name="T15" fmla="*/ 24 h 28"/>
                  <a:gd name="T16" fmla="*/ 0 w 25"/>
                  <a:gd name="T17" fmla="*/ 14 h 28"/>
                  <a:gd name="T18" fmla="*/ 4 w 25"/>
                  <a:gd name="T19" fmla="*/ 4 h 28"/>
                  <a:gd name="T20" fmla="*/ 13 w 25"/>
                  <a:gd name="T21" fmla="*/ 0 h 28"/>
                  <a:gd name="T22" fmla="*/ 22 w 25"/>
                  <a:gd name="T23" fmla="*/ 3 h 28"/>
                  <a:gd name="T24" fmla="*/ 25 w 25"/>
                  <a:gd name="T25" fmla="*/ 12 h 28"/>
                  <a:gd name="T26" fmla="*/ 25 w 25"/>
                  <a:gd name="T27" fmla="*/ 16 h 28"/>
                  <a:gd name="T28" fmla="*/ 8 w 25"/>
                  <a:gd name="T29" fmla="*/ 16 h 28"/>
                  <a:gd name="T30" fmla="*/ 9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1" y="5"/>
                      <a:pt x="10" y="6"/>
                      <a:pt x="9" y="7"/>
                    </a:cubicBezTo>
                    <a:cubicBezTo>
                      <a:pt x="8" y="8"/>
                      <a:pt x="8" y="9"/>
                      <a:pt x="8" y="11"/>
                    </a:cubicBezTo>
                    <a:cubicBezTo>
                      <a:pt x="18" y="11"/>
                      <a:pt x="18" y="11"/>
                      <a:pt x="18" y="11"/>
                    </a:cubicBezTo>
                    <a:cubicBezTo>
                      <a:pt x="18" y="9"/>
                      <a:pt x="18" y="8"/>
                      <a:pt x="17" y="7"/>
                    </a:cubicBezTo>
                    <a:cubicBezTo>
                      <a:pt x="16" y="6"/>
                      <a:pt x="14" y="5"/>
                      <a:pt x="13" y="5"/>
                    </a:cubicBezTo>
                    <a:moveTo>
                      <a:pt x="14" y="28"/>
                    </a:moveTo>
                    <a:cubicBezTo>
                      <a:pt x="10" y="28"/>
                      <a:pt x="6" y="26"/>
                      <a:pt x="4" y="24"/>
                    </a:cubicBezTo>
                    <a:cubicBezTo>
                      <a:pt x="2" y="22"/>
                      <a:pt x="0" y="18"/>
                      <a:pt x="0" y="14"/>
                    </a:cubicBezTo>
                    <a:cubicBezTo>
                      <a:pt x="0" y="10"/>
                      <a:pt x="1" y="6"/>
                      <a:pt x="4" y="4"/>
                    </a:cubicBezTo>
                    <a:cubicBezTo>
                      <a:pt x="6" y="1"/>
                      <a:pt x="9" y="0"/>
                      <a:pt x="13" y="0"/>
                    </a:cubicBezTo>
                    <a:cubicBezTo>
                      <a:pt x="17" y="0"/>
                      <a:pt x="20" y="1"/>
                      <a:pt x="22" y="3"/>
                    </a:cubicBezTo>
                    <a:cubicBezTo>
                      <a:pt x="24" y="5"/>
                      <a:pt x="25" y="8"/>
                      <a:pt x="25" y="12"/>
                    </a:cubicBezTo>
                    <a:cubicBezTo>
                      <a:pt x="25" y="16"/>
                      <a:pt x="25" y="16"/>
                      <a:pt x="25" y="16"/>
                    </a:cubicBezTo>
                    <a:cubicBezTo>
                      <a:pt x="8" y="16"/>
                      <a:pt x="8" y="16"/>
                      <a:pt x="8" y="16"/>
                    </a:cubicBezTo>
                    <a:cubicBezTo>
                      <a:pt x="8" y="18"/>
                      <a:pt x="8" y="19"/>
                      <a:pt x="9" y="21"/>
                    </a:cubicBezTo>
                    <a:cubicBezTo>
                      <a:pt x="11" y="22"/>
                      <a:pt x="12" y="22"/>
                      <a:pt x="14" y="22"/>
                    </a:cubicBezTo>
                    <a:cubicBezTo>
                      <a:pt x="16" y="22"/>
                      <a:pt x="17" y="22"/>
                      <a:pt x="19" y="22"/>
                    </a:cubicBezTo>
                    <a:cubicBezTo>
                      <a:pt x="20" y="21"/>
                      <a:pt x="22" y="21"/>
                      <a:pt x="23" y="20"/>
                    </a:cubicBezTo>
                    <a:cubicBezTo>
                      <a:pt x="23" y="26"/>
                      <a:pt x="23" y="26"/>
                      <a:pt x="23" y="26"/>
                    </a:cubicBezTo>
                    <a:cubicBezTo>
                      <a:pt x="22" y="26"/>
                      <a:pt x="21" y="27"/>
                      <a:pt x="19" y="27"/>
                    </a:cubicBezTo>
                    <a:cubicBezTo>
                      <a:pt x="18" y="28"/>
                      <a:pt x="16" y="28"/>
                      <a:pt x="14"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2" name="Freeform 28"/>
              <p:cNvSpPr>
                <a:spLocks noEditPoints="1"/>
              </p:cNvSpPr>
              <p:nvPr userDrawn="1"/>
            </p:nvSpPr>
            <p:spPr bwMode="auto">
              <a:xfrm>
                <a:off x="6432550" y="4038600"/>
                <a:ext cx="101600" cy="147638"/>
              </a:xfrm>
              <a:custGeom>
                <a:avLst/>
                <a:gdLst>
                  <a:gd name="T0" fmla="*/ 9 w 27"/>
                  <a:gd name="T1" fmla="*/ 9 h 39"/>
                  <a:gd name="T2" fmla="*/ 10 w 27"/>
                  <a:gd name="T3" fmla="*/ 13 h 39"/>
                  <a:gd name="T4" fmla="*/ 13 w 27"/>
                  <a:gd name="T5" fmla="*/ 14 h 39"/>
                  <a:gd name="T6" fmla="*/ 16 w 27"/>
                  <a:gd name="T7" fmla="*/ 13 h 39"/>
                  <a:gd name="T8" fmla="*/ 17 w 27"/>
                  <a:gd name="T9" fmla="*/ 9 h 39"/>
                  <a:gd name="T10" fmla="*/ 13 w 27"/>
                  <a:gd name="T11" fmla="*/ 5 h 39"/>
                  <a:gd name="T12" fmla="*/ 9 w 27"/>
                  <a:gd name="T13" fmla="*/ 9 h 39"/>
                  <a:gd name="T14" fmla="*/ 7 w 27"/>
                  <a:gd name="T15" fmla="*/ 31 h 39"/>
                  <a:gd name="T16" fmla="*/ 8 w 27"/>
                  <a:gd name="T17" fmla="*/ 33 h 39"/>
                  <a:gd name="T18" fmla="*/ 12 w 27"/>
                  <a:gd name="T19" fmla="*/ 34 h 39"/>
                  <a:gd name="T20" fmla="*/ 18 w 27"/>
                  <a:gd name="T21" fmla="*/ 33 h 39"/>
                  <a:gd name="T22" fmla="*/ 21 w 27"/>
                  <a:gd name="T23" fmla="*/ 30 h 39"/>
                  <a:gd name="T24" fmla="*/ 19 w 27"/>
                  <a:gd name="T25" fmla="*/ 28 h 39"/>
                  <a:gd name="T26" fmla="*/ 15 w 27"/>
                  <a:gd name="T27" fmla="*/ 28 h 39"/>
                  <a:gd name="T28" fmla="*/ 11 w 27"/>
                  <a:gd name="T29" fmla="*/ 28 h 39"/>
                  <a:gd name="T30" fmla="*/ 8 w 27"/>
                  <a:gd name="T31" fmla="*/ 28 h 39"/>
                  <a:gd name="T32" fmla="*/ 7 w 27"/>
                  <a:gd name="T33" fmla="*/ 31 h 39"/>
                  <a:gd name="T34" fmla="*/ 27 w 27"/>
                  <a:gd name="T35" fmla="*/ 1 h 39"/>
                  <a:gd name="T36" fmla="*/ 27 w 27"/>
                  <a:gd name="T37" fmla="*/ 4 h 39"/>
                  <a:gd name="T38" fmla="*/ 23 w 27"/>
                  <a:gd name="T39" fmla="*/ 5 h 39"/>
                  <a:gd name="T40" fmla="*/ 24 w 27"/>
                  <a:gd name="T41" fmla="*/ 9 h 39"/>
                  <a:gd name="T42" fmla="*/ 21 w 27"/>
                  <a:gd name="T43" fmla="*/ 16 h 39"/>
                  <a:gd name="T44" fmla="*/ 13 w 27"/>
                  <a:gd name="T45" fmla="*/ 18 h 39"/>
                  <a:gd name="T46" fmla="*/ 12 w 27"/>
                  <a:gd name="T47" fmla="*/ 18 h 39"/>
                  <a:gd name="T48" fmla="*/ 11 w 27"/>
                  <a:gd name="T49" fmla="*/ 18 h 39"/>
                  <a:gd name="T50" fmla="*/ 9 w 27"/>
                  <a:gd name="T51" fmla="*/ 20 h 39"/>
                  <a:gd name="T52" fmla="*/ 13 w 27"/>
                  <a:gd name="T53" fmla="*/ 22 h 39"/>
                  <a:gd name="T54" fmla="*/ 18 w 27"/>
                  <a:gd name="T55" fmla="*/ 22 h 39"/>
                  <a:gd name="T56" fmla="*/ 25 w 27"/>
                  <a:gd name="T57" fmla="*/ 24 h 39"/>
                  <a:gd name="T58" fmla="*/ 27 w 27"/>
                  <a:gd name="T59" fmla="*/ 29 h 39"/>
                  <a:gd name="T60" fmla="*/ 23 w 27"/>
                  <a:gd name="T61" fmla="*/ 36 h 39"/>
                  <a:gd name="T62" fmla="*/ 12 w 27"/>
                  <a:gd name="T63" fmla="*/ 39 h 39"/>
                  <a:gd name="T64" fmla="*/ 3 w 27"/>
                  <a:gd name="T65" fmla="*/ 37 h 39"/>
                  <a:gd name="T66" fmla="*/ 0 w 27"/>
                  <a:gd name="T67" fmla="*/ 32 h 39"/>
                  <a:gd name="T68" fmla="*/ 2 w 27"/>
                  <a:gd name="T69" fmla="*/ 28 h 39"/>
                  <a:gd name="T70" fmla="*/ 6 w 27"/>
                  <a:gd name="T71" fmla="*/ 25 h 39"/>
                  <a:gd name="T72" fmla="*/ 4 w 27"/>
                  <a:gd name="T73" fmla="*/ 24 h 39"/>
                  <a:gd name="T74" fmla="*/ 4 w 27"/>
                  <a:gd name="T75" fmla="*/ 21 h 39"/>
                  <a:gd name="T76" fmla="*/ 4 w 27"/>
                  <a:gd name="T77" fmla="*/ 19 h 39"/>
                  <a:gd name="T78" fmla="*/ 7 w 27"/>
                  <a:gd name="T79" fmla="*/ 17 h 39"/>
                  <a:gd name="T80" fmla="*/ 4 w 27"/>
                  <a:gd name="T81" fmla="*/ 14 h 39"/>
                  <a:gd name="T82" fmla="*/ 2 w 27"/>
                  <a:gd name="T83" fmla="*/ 9 h 39"/>
                  <a:gd name="T84" fmla="*/ 5 w 27"/>
                  <a:gd name="T85" fmla="*/ 2 h 39"/>
                  <a:gd name="T86" fmla="*/ 13 w 27"/>
                  <a:gd name="T87" fmla="*/ 0 h 39"/>
                  <a:gd name="T88" fmla="*/ 16 w 27"/>
                  <a:gd name="T89" fmla="*/ 0 h 39"/>
                  <a:gd name="T90" fmla="*/ 18 w 27"/>
                  <a:gd name="T91" fmla="*/ 1 h 39"/>
                  <a:gd name="T92" fmla="*/ 27 w 27"/>
                  <a:gd name="T9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 h="39">
                    <a:moveTo>
                      <a:pt x="9" y="9"/>
                    </a:moveTo>
                    <a:cubicBezTo>
                      <a:pt x="9" y="11"/>
                      <a:pt x="10" y="12"/>
                      <a:pt x="10" y="13"/>
                    </a:cubicBezTo>
                    <a:cubicBezTo>
                      <a:pt x="11" y="14"/>
                      <a:pt x="12" y="14"/>
                      <a:pt x="13" y="14"/>
                    </a:cubicBezTo>
                    <a:cubicBezTo>
                      <a:pt x="15" y="14"/>
                      <a:pt x="16" y="14"/>
                      <a:pt x="16" y="13"/>
                    </a:cubicBezTo>
                    <a:cubicBezTo>
                      <a:pt x="17" y="12"/>
                      <a:pt x="17" y="11"/>
                      <a:pt x="17" y="9"/>
                    </a:cubicBezTo>
                    <a:cubicBezTo>
                      <a:pt x="17" y="6"/>
                      <a:pt x="16" y="5"/>
                      <a:pt x="13" y="5"/>
                    </a:cubicBezTo>
                    <a:cubicBezTo>
                      <a:pt x="11" y="5"/>
                      <a:pt x="9" y="6"/>
                      <a:pt x="9" y="9"/>
                    </a:cubicBezTo>
                    <a:moveTo>
                      <a:pt x="7" y="31"/>
                    </a:moveTo>
                    <a:cubicBezTo>
                      <a:pt x="7" y="32"/>
                      <a:pt x="7" y="33"/>
                      <a:pt x="8" y="33"/>
                    </a:cubicBezTo>
                    <a:cubicBezTo>
                      <a:pt x="9" y="34"/>
                      <a:pt x="10" y="34"/>
                      <a:pt x="12" y="34"/>
                    </a:cubicBezTo>
                    <a:cubicBezTo>
                      <a:pt x="15" y="34"/>
                      <a:pt x="17" y="34"/>
                      <a:pt x="18" y="33"/>
                    </a:cubicBezTo>
                    <a:cubicBezTo>
                      <a:pt x="20" y="32"/>
                      <a:pt x="21" y="31"/>
                      <a:pt x="21" y="30"/>
                    </a:cubicBezTo>
                    <a:cubicBezTo>
                      <a:pt x="21" y="29"/>
                      <a:pt x="20" y="28"/>
                      <a:pt x="19" y="28"/>
                    </a:cubicBezTo>
                    <a:cubicBezTo>
                      <a:pt x="18" y="28"/>
                      <a:pt x="17" y="28"/>
                      <a:pt x="15" y="28"/>
                    </a:cubicBezTo>
                    <a:cubicBezTo>
                      <a:pt x="11" y="28"/>
                      <a:pt x="11" y="28"/>
                      <a:pt x="11" y="28"/>
                    </a:cubicBezTo>
                    <a:cubicBezTo>
                      <a:pt x="10" y="28"/>
                      <a:pt x="9" y="28"/>
                      <a:pt x="8" y="28"/>
                    </a:cubicBezTo>
                    <a:cubicBezTo>
                      <a:pt x="7" y="29"/>
                      <a:pt x="7" y="30"/>
                      <a:pt x="7" y="31"/>
                    </a:cubicBezTo>
                    <a:moveTo>
                      <a:pt x="27" y="1"/>
                    </a:moveTo>
                    <a:cubicBezTo>
                      <a:pt x="27" y="4"/>
                      <a:pt x="27" y="4"/>
                      <a:pt x="27" y="4"/>
                    </a:cubicBezTo>
                    <a:cubicBezTo>
                      <a:pt x="23" y="5"/>
                      <a:pt x="23" y="5"/>
                      <a:pt x="23" y="5"/>
                    </a:cubicBezTo>
                    <a:cubicBezTo>
                      <a:pt x="24" y="7"/>
                      <a:pt x="24" y="8"/>
                      <a:pt x="24" y="9"/>
                    </a:cubicBezTo>
                    <a:cubicBezTo>
                      <a:pt x="24" y="12"/>
                      <a:pt x="23" y="14"/>
                      <a:pt x="21" y="16"/>
                    </a:cubicBezTo>
                    <a:cubicBezTo>
                      <a:pt x="19" y="18"/>
                      <a:pt x="17" y="18"/>
                      <a:pt x="13" y="18"/>
                    </a:cubicBezTo>
                    <a:cubicBezTo>
                      <a:pt x="12" y="18"/>
                      <a:pt x="12" y="18"/>
                      <a:pt x="12" y="18"/>
                    </a:cubicBezTo>
                    <a:cubicBezTo>
                      <a:pt x="11" y="18"/>
                      <a:pt x="11" y="18"/>
                      <a:pt x="11" y="18"/>
                    </a:cubicBezTo>
                    <a:cubicBezTo>
                      <a:pt x="10" y="19"/>
                      <a:pt x="9" y="19"/>
                      <a:pt x="9" y="20"/>
                    </a:cubicBezTo>
                    <a:cubicBezTo>
                      <a:pt x="9" y="21"/>
                      <a:pt x="11" y="22"/>
                      <a:pt x="13" y="22"/>
                    </a:cubicBezTo>
                    <a:cubicBezTo>
                      <a:pt x="18" y="22"/>
                      <a:pt x="18" y="22"/>
                      <a:pt x="18" y="22"/>
                    </a:cubicBezTo>
                    <a:cubicBezTo>
                      <a:pt x="21" y="22"/>
                      <a:pt x="23" y="22"/>
                      <a:pt x="25" y="24"/>
                    </a:cubicBezTo>
                    <a:cubicBezTo>
                      <a:pt x="26" y="25"/>
                      <a:pt x="27" y="27"/>
                      <a:pt x="27" y="29"/>
                    </a:cubicBezTo>
                    <a:cubicBezTo>
                      <a:pt x="27" y="32"/>
                      <a:pt x="26" y="35"/>
                      <a:pt x="23" y="36"/>
                    </a:cubicBezTo>
                    <a:cubicBezTo>
                      <a:pt x="20" y="38"/>
                      <a:pt x="17" y="39"/>
                      <a:pt x="12" y="39"/>
                    </a:cubicBezTo>
                    <a:cubicBezTo>
                      <a:pt x="8" y="39"/>
                      <a:pt x="5" y="38"/>
                      <a:pt x="3" y="37"/>
                    </a:cubicBezTo>
                    <a:cubicBezTo>
                      <a:pt x="1" y="36"/>
                      <a:pt x="0" y="34"/>
                      <a:pt x="0" y="32"/>
                    </a:cubicBezTo>
                    <a:cubicBezTo>
                      <a:pt x="0" y="30"/>
                      <a:pt x="1" y="29"/>
                      <a:pt x="2" y="28"/>
                    </a:cubicBezTo>
                    <a:cubicBezTo>
                      <a:pt x="3" y="26"/>
                      <a:pt x="4" y="26"/>
                      <a:pt x="6" y="25"/>
                    </a:cubicBezTo>
                    <a:cubicBezTo>
                      <a:pt x="6" y="25"/>
                      <a:pt x="5" y="24"/>
                      <a:pt x="4" y="24"/>
                    </a:cubicBezTo>
                    <a:cubicBezTo>
                      <a:pt x="4" y="23"/>
                      <a:pt x="4" y="22"/>
                      <a:pt x="4" y="21"/>
                    </a:cubicBezTo>
                    <a:cubicBezTo>
                      <a:pt x="4" y="20"/>
                      <a:pt x="4" y="19"/>
                      <a:pt x="4" y="19"/>
                    </a:cubicBezTo>
                    <a:cubicBezTo>
                      <a:pt x="5" y="18"/>
                      <a:pt x="6" y="17"/>
                      <a:pt x="7" y="17"/>
                    </a:cubicBezTo>
                    <a:cubicBezTo>
                      <a:pt x="6" y="16"/>
                      <a:pt x="5" y="15"/>
                      <a:pt x="4" y="14"/>
                    </a:cubicBezTo>
                    <a:cubicBezTo>
                      <a:pt x="3" y="13"/>
                      <a:pt x="2" y="11"/>
                      <a:pt x="2" y="9"/>
                    </a:cubicBezTo>
                    <a:cubicBezTo>
                      <a:pt x="2" y="6"/>
                      <a:pt x="3" y="4"/>
                      <a:pt x="5" y="2"/>
                    </a:cubicBezTo>
                    <a:cubicBezTo>
                      <a:pt x="7" y="1"/>
                      <a:pt x="10" y="0"/>
                      <a:pt x="13" y="0"/>
                    </a:cubicBezTo>
                    <a:cubicBezTo>
                      <a:pt x="14" y="0"/>
                      <a:pt x="15" y="0"/>
                      <a:pt x="16" y="0"/>
                    </a:cubicBezTo>
                    <a:cubicBezTo>
                      <a:pt x="17" y="0"/>
                      <a:pt x="18" y="1"/>
                      <a:pt x="18" y="1"/>
                    </a:cubicBezTo>
                    <a:lnTo>
                      <a:pt x="27" y="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3" name="Freeform 29"/>
              <p:cNvSpPr>
                <a:spLocks/>
              </p:cNvSpPr>
              <p:nvPr userDrawn="1"/>
            </p:nvSpPr>
            <p:spPr bwMode="auto">
              <a:xfrm>
                <a:off x="6559550" y="4041775"/>
                <a:ext cx="90488" cy="103188"/>
              </a:xfrm>
              <a:custGeom>
                <a:avLst/>
                <a:gdLst>
                  <a:gd name="T0" fmla="*/ 19 w 24"/>
                  <a:gd name="T1" fmla="*/ 26 h 27"/>
                  <a:gd name="T2" fmla="*/ 18 w 24"/>
                  <a:gd name="T3" fmla="*/ 23 h 27"/>
                  <a:gd name="T4" fmla="*/ 18 w 24"/>
                  <a:gd name="T5" fmla="*/ 23 h 27"/>
                  <a:gd name="T6" fmla="*/ 14 w 24"/>
                  <a:gd name="T7" fmla="*/ 26 h 27"/>
                  <a:gd name="T8" fmla="*/ 9 w 24"/>
                  <a:gd name="T9" fmla="*/ 27 h 27"/>
                  <a:gd name="T10" fmla="*/ 2 w 24"/>
                  <a:gd name="T11" fmla="*/ 24 h 27"/>
                  <a:gd name="T12" fmla="*/ 0 w 24"/>
                  <a:gd name="T13" fmla="*/ 17 h 27"/>
                  <a:gd name="T14" fmla="*/ 0 w 24"/>
                  <a:gd name="T15" fmla="*/ 0 h 27"/>
                  <a:gd name="T16" fmla="*/ 7 w 24"/>
                  <a:gd name="T17" fmla="*/ 0 h 27"/>
                  <a:gd name="T18" fmla="*/ 7 w 24"/>
                  <a:gd name="T19" fmla="*/ 15 h 27"/>
                  <a:gd name="T20" fmla="*/ 8 w 24"/>
                  <a:gd name="T21" fmla="*/ 19 h 27"/>
                  <a:gd name="T22" fmla="*/ 11 w 24"/>
                  <a:gd name="T23" fmla="*/ 21 h 27"/>
                  <a:gd name="T24" fmla="*/ 16 w 24"/>
                  <a:gd name="T25" fmla="*/ 19 h 27"/>
                  <a:gd name="T26" fmla="*/ 17 w 24"/>
                  <a:gd name="T27" fmla="*/ 12 h 27"/>
                  <a:gd name="T28" fmla="*/ 17 w 24"/>
                  <a:gd name="T29" fmla="*/ 0 h 27"/>
                  <a:gd name="T30" fmla="*/ 24 w 24"/>
                  <a:gd name="T31" fmla="*/ 0 h 27"/>
                  <a:gd name="T32" fmla="*/ 24 w 24"/>
                  <a:gd name="T33" fmla="*/ 26 h 27"/>
                  <a:gd name="T34" fmla="*/ 19 w 24"/>
                  <a:gd name="T3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7">
                    <a:moveTo>
                      <a:pt x="19" y="26"/>
                    </a:moveTo>
                    <a:cubicBezTo>
                      <a:pt x="18" y="23"/>
                      <a:pt x="18" y="23"/>
                      <a:pt x="18" y="23"/>
                    </a:cubicBezTo>
                    <a:cubicBezTo>
                      <a:pt x="18" y="23"/>
                      <a:pt x="18" y="23"/>
                      <a:pt x="18" y="23"/>
                    </a:cubicBezTo>
                    <a:cubicBezTo>
                      <a:pt x="17" y="24"/>
                      <a:pt x="16" y="25"/>
                      <a:pt x="14" y="26"/>
                    </a:cubicBezTo>
                    <a:cubicBezTo>
                      <a:pt x="13" y="26"/>
                      <a:pt x="11" y="27"/>
                      <a:pt x="9" y="27"/>
                    </a:cubicBezTo>
                    <a:cubicBezTo>
                      <a:pt x="6" y="27"/>
                      <a:pt x="4" y="26"/>
                      <a:pt x="2" y="24"/>
                    </a:cubicBezTo>
                    <a:cubicBezTo>
                      <a:pt x="1" y="22"/>
                      <a:pt x="0" y="20"/>
                      <a:pt x="0" y="17"/>
                    </a:cubicBezTo>
                    <a:cubicBezTo>
                      <a:pt x="0" y="0"/>
                      <a:pt x="0" y="0"/>
                      <a:pt x="0" y="0"/>
                    </a:cubicBezTo>
                    <a:cubicBezTo>
                      <a:pt x="7" y="0"/>
                      <a:pt x="7" y="0"/>
                      <a:pt x="7" y="0"/>
                    </a:cubicBezTo>
                    <a:cubicBezTo>
                      <a:pt x="7" y="15"/>
                      <a:pt x="7" y="15"/>
                      <a:pt x="7" y="15"/>
                    </a:cubicBezTo>
                    <a:cubicBezTo>
                      <a:pt x="7" y="17"/>
                      <a:pt x="8" y="18"/>
                      <a:pt x="8" y="19"/>
                    </a:cubicBezTo>
                    <a:cubicBezTo>
                      <a:pt x="9" y="20"/>
                      <a:pt x="10" y="21"/>
                      <a:pt x="11" y="21"/>
                    </a:cubicBezTo>
                    <a:cubicBezTo>
                      <a:pt x="13" y="21"/>
                      <a:pt x="15" y="20"/>
                      <a:pt x="16" y="19"/>
                    </a:cubicBezTo>
                    <a:cubicBezTo>
                      <a:pt x="17" y="18"/>
                      <a:pt x="17" y="15"/>
                      <a:pt x="17" y="12"/>
                    </a:cubicBezTo>
                    <a:cubicBezTo>
                      <a:pt x="17" y="0"/>
                      <a:pt x="17" y="0"/>
                      <a:pt x="17" y="0"/>
                    </a:cubicBezTo>
                    <a:cubicBezTo>
                      <a:pt x="24" y="0"/>
                      <a:pt x="24" y="0"/>
                      <a:pt x="24" y="0"/>
                    </a:cubicBezTo>
                    <a:cubicBezTo>
                      <a:pt x="24" y="26"/>
                      <a:pt x="24" y="26"/>
                      <a:pt x="24" y="26"/>
                    </a:cubicBezTo>
                    <a:lnTo>
                      <a:pt x="19" y="26"/>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4" name="Rectangle 30"/>
              <p:cNvSpPr>
                <a:spLocks noChangeArrowheads="1"/>
              </p:cNvSpPr>
              <p:nvPr userDrawn="1"/>
            </p:nvSpPr>
            <p:spPr bwMode="auto">
              <a:xfrm>
                <a:off x="6691313" y="4000500"/>
                <a:ext cx="26988" cy="13970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5" name="Freeform 31"/>
              <p:cNvSpPr>
                <a:spLocks noEditPoints="1"/>
              </p:cNvSpPr>
              <p:nvPr userDrawn="1"/>
            </p:nvSpPr>
            <p:spPr bwMode="auto">
              <a:xfrm>
                <a:off x="6748463" y="4038600"/>
                <a:ext cx="88900" cy="106363"/>
              </a:xfrm>
              <a:custGeom>
                <a:avLst/>
                <a:gdLst>
                  <a:gd name="T0" fmla="*/ 17 w 24"/>
                  <a:gd name="T1" fmla="*/ 15 h 28"/>
                  <a:gd name="T2" fmla="*/ 14 w 24"/>
                  <a:gd name="T3" fmla="*/ 15 h 28"/>
                  <a:gd name="T4" fmla="*/ 9 w 24"/>
                  <a:gd name="T5" fmla="*/ 16 h 28"/>
                  <a:gd name="T6" fmla="*/ 8 w 24"/>
                  <a:gd name="T7" fmla="*/ 19 h 28"/>
                  <a:gd name="T8" fmla="*/ 11 w 24"/>
                  <a:gd name="T9" fmla="*/ 22 h 28"/>
                  <a:gd name="T10" fmla="*/ 15 w 24"/>
                  <a:gd name="T11" fmla="*/ 21 h 28"/>
                  <a:gd name="T12" fmla="*/ 17 w 24"/>
                  <a:gd name="T13" fmla="*/ 17 h 28"/>
                  <a:gd name="T14" fmla="*/ 17 w 24"/>
                  <a:gd name="T15" fmla="*/ 15 h 28"/>
                  <a:gd name="T16" fmla="*/ 19 w 24"/>
                  <a:gd name="T17" fmla="*/ 27 h 28"/>
                  <a:gd name="T18" fmla="*/ 17 w 24"/>
                  <a:gd name="T19" fmla="*/ 24 h 28"/>
                  <a:gd name="T20" fmla="*/ 17 w 24"/>
                  <a:gd name="T21" fmla="*/ 24 h 28"/>
                  <a:gd name="T22" fmla="*/ 13 w 24"/>
                  <a:gd name="T23" fmla="*/ 27 h 28"/>
                  <a:gd name="T24" fmla="*/ 8 w 24"/>
                  <a:gd name="T25" fmla="*/ 28 h 28"/>
                  <a:gd name="T26" fmla="*/ 2 w 24"/>
                  <a:gd name="T27" fmla="*/ 25 h 28"/>
                  <a:gd name="T28" fmla="*/ 0 w 24"/>
                  <a:gd name="T29" fmla="*/ 19 h 28"/>
                  <a:gd name="T30" fmla="*/ 3 w 24"/>
                  <a:gd name="T31" fmla="*/ 13 h 28"/>
                  <a:gd name="T32" fmla="*/ 12 w 24"/>
                  <a:gd name="T33" fmla="*/ 11 h 28"/>
                  <a:gd name="T34" fmla="*/ 17 w 24"/>
                  <a:gd name="T35" fmla="*/ 11 h 28"/>
                  <a:gd name="T36" fmla="*/ 17 w 24"/>
                  <a:gd name="T37" fmla="*/ 9 h 28"/>
                  <a:gd name="T38" fmla="*/ 12 w 24"/>
                  <a:gd name="T39" fmla="*/ 5 h 28"/>
                  <a:gd name="T40" fmla="*/ 5 w 24"/>
                  <a:gd name="T41" fmla="*/ 7 h 28"/>
                  <a:gd name="T42" fmla="*/ 3 w 24"/>
                  <a:gd name="T43" fmla="*/ 2 h 28"/>
                  <a:gd name="T44" fmla="*/ 13 w 24"/>
                  <a:gd name="T45" fmla="*/ 0 h 28"/>
                  <a:gd name="T46" fmla="*/ 21 w 24"/>
                  <a:gd name="T47" fmla="*/ 2 h 28"/>
                  <a:gd name="T48" fmla="*/ 24 w 24"/>
                  <a:gd name="T49" fmla="*/ 9 h 28"/>
                  <a:gd name="T50" fmla="*/ 24 w 24"/>
                  <a:gd name="T51" fmla="*/ 27 h 28"/>
                  <a:gd name="T52" fmla="*/ 19 w 24"/>
                  <a:gd name="T5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 h="28">
                    <a:moveTo>
                      <a:pt x="17" y="15"/>
                    </a:moveTo>
                    <a:cubicBezTo>
                      <a:pt x="14" y="15"/>
                      <a:pt x="14" y="15"/>
                      <a:pt x="14" y="15"/>
                    </a:cubicBezTo>
                    <a:cubicBezTo>
                      <a:pt x="12" y="15"/>
                      <a:pt x="10" y="15"/>
                      <a:pt x="9" y="16"/>
                    </a:cubicBezTo>
                    <a:cubicBezTo>
                      <a:pt x="8" y="17"/>
                      <a:pt x="8" y="18"/>
                      <a:pt x="8" y="19"/>
                    </a:cubicBezTo>
                    <a:cubicBezTo>
                      <a:pt x="8" y="21"/>
                      <a:pt x="9" y="22"/>
                      <a:pt x="11" y="22"/>
                    </a:cubicBezTo>
                    <a:cubicBezTo>
                      <a:pt x="13" y="22"/>
                      <a:pt x="14" y="22"/>
                      <a:pt x="15" y="21"/>
                    </a:cubicBezTo>
                    <a:cubicBezTo>
                      <a:pt x="16" y="20"/>
                      <a:pt x="17" y="19"/>
                      <a:pt x="17" y="17"/>
                    </a:cubicBezTo>
                    <a:lnTo>
                      <a:pt x="17" y="15"/>
                    </a:lnTo>
                    <a:close/>
                    <a:moveTo>
                      <a:pt x="19" y="27"/>
                    </a:moveTo>
                    <a:cubicBezTo>
                      <a:pt x="17" y="24"/>
                      <a:pt x="17" y="24"/>
                      <a:pt x="17" y="24"/>
                    </a:cubicBezTo>
                    <a:cubicBezTo>
                      <a:pt x="17" y="24"/>
                      <a:pt x="17" y="24"/>
                      <a:pt x="17" y="24"/>
                    </a:cubicBezTo>
                    <a:cubicBezTo>
                      <a:pt x="16" y="25"/>
                      <a:pt x="15" y="26"/>
                      <a:pt x="13" y="27"/>
                    </a:cubicBezTo>
                    <a:cubicBezTo>
                      <a:pt x="12" y="27"/>
                      <a:pt x="10" y="28"/>
                      <a:pt x="8" y="28"/>
                    </a:cubicBezTo>
                    <a:cubicBezTo>
                      <a:pt x="6" y="28"/>
                      <a:pt x="4" y="27"/>
                      <a:pt x="2" y="25"/>
                    </a:cubicBezTo>
                    <a:cubicBezTo>
                      <a:pt x="1" y="24"/>
                      <a:pt x="0" y="22"/>
                      <a:pt x="0" y="19"/>
                    </a:cubicBezTo>
                    <a:cubicBezTo>
                      <a:pt x="0" y="16"/>
                      <a:pt x="1" y="14"/>
                      <a:pt x="3" y="13"/>
                    </a:cubicBezTo>
                    <a:cubicBezTo>
                      <a:pt x="5" y="12"/>
                      <a:pt x="8" y="11"/>
                      <a:pt x="12" y="11"/>
                    </a:cubicBezTo>
                    <a:cubicBezTo>
                      <a:pt x="17" y="11"/>
                      <a:pt x="17" y="11"/>
                      <a:pt x="17" y="11"/>
                    </a:cubicBezTo>
                    <a:cubicBezTo>
                      <a:pt x="17" y="9"/>
                      <a:pt x="17" y="9"/>
                      <a:pt x="17" y="9"/>
                    </a:cubicBezTo>
                    <a:cubicBezTo>
                      <a:pt x="17" y="7"/>
                      <a:pt x="15" y="5"/>
                      <a:pt x="12" y="5"/>
                    </a:cubicBezTo>
                    <a:cubicBezTo>
                      <a:pt x="10" y="5"/>
                      <a:pt x="8" y="6"/>
                      <a:pt x="5" y="7"/>
                    </a:cubicBezTo>
                    <a:cubicBezTo>
                      <a:pt x="3" y="2"/>
                      <a:pt x="3" y="2"/>
                      <a:pt x="3" y="2"/>
                    </a:cubicBezTo>
                    <a:cubicBezTo>
                      <a:pt x="6" y="1"/>
                      <a:pt x="9" y="0"/>
                      <a:pt x="13" y="0"/>
                    </a:cubicBezTo>
                    <a:cubicBezTo>
                      <a:pt x="16" y="0"/>
                      <a:pt x="19" y="1"/>
                      <a:pt x="21" y="2"/>
                    </a:cubicBezTo>
                    <a:cubicBezTo>
                      <a:pt x="23" y="4"/>
                      <a:pt x="24" y="6"/>
                      <a:pt x="24" y="9"/>
                    </a:cubicBezTo>
                    <a:cubicBezTo>
                      <a:pt x="24" y="27"/>
                      <a:pt x="24" y="27"/>
                      <a:pt x="24" y="27"/>
                    </a:cubicBezTo>
                    <a:lnTo>
                      <a:pt x="19" y="2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6" name="Freeform 32"/>
              <p:cNvSpPr>
                <a:spLocks/>
              </p:cNvSpPr>
              <p:nvPr userDrawn="1"/>
            </p:nvSpPr>
            <p:spPr bwMode="auto">
              <a:xfrm>
                <a:off x="6864350" y="4019550"/>
                <a:ext cx="68263" cy="125413"/>
              </a:xfrm>
              <a:custGeom>
                <a:avLst/>
                <a:gdLst>
                  <a:gd name="T0" fmla="*/ 14 w 18"/>
                  <a:gd name="T1" fmla="*/ 27 h 33"/>
                  <a:gd name="T2" fmla="*/ 18 w 18"/>
                  <a:gd name="T3" fmla="*/ 26 h 33"/>
                  <a:gd name="T4" fmla="*/ 18 w 18"/>
                  <a:gd name="T5" fmla="*/ 31 h 33"/>
                  <a:gd name="T6" fmla="*/ 12 w 18"/>
                  <a:gd name="T7" fmla="*/ 33 h 33"/>
                  <a:gd name="T8" fmla="*/ 5 w 18"/>
                  <a:gd name="T9" fmla="*/ 30 h 33"/>
                  <a:gd name="T10" fmla="*/ 3 w 18"/>
                  <a:gd name="T11" fmla="*/ 24 h 33"/>
                  <a:gd name="T12" fmla="*/ 3 w 18"/>
                  <a:gd name="T13" fmla="*/ 11 h 33"/>
                  <a:gd name="T14" fmla="*/ 0 w 18"/>
                  <a:gd name="T15" fmla="*/ 11 h 33"/>
                  <a:gd name="T16" fmla="*/ 0 w 18"/>
                  <a:gd name="T17" fmla="*/ 8 h 33"/>
                  <a:gd name="T18" fmla="*/ 4 w 18"/>
                  <a:gd name="T19" fmla="*/ 6 h 33"/>
                  <a:gd name="T20" fmla="*/ 6 w 18"/>
                  <a:gd name="T21" fmla="*/ 0 h 33"/>
                  <a:gd name="T22" fmla="*/ 11 w 18"/>
                  <a:gd name="T23" fmla="*/ 0 h 33"/>
                  <a:gd name="T24" fmla="*/ 11 w 18"/>
                  <a:gd name="T25" fmla="*/ 6 h 33"/>
                  <a:gd name="T26" fmla="*/ 18 w 18"/>
                  <a:gd name="T27" fmla="*/ 6 h 33"/>
                  <a:gd name="T28" fmla="*/ 18 w 18"/>
                  <a:gd name="T29" fmla="*/ 11 h 33"/>
                  <a:gd name="T30" fmla="*/ 11 w 18"/>
                  <a:gd name="T31" fmla="*/ 11 h 33"/>
                  <a:gd name="T32" fmla="*/ 11 w 18"/>
                  <a:gd name="T33" fmla="*/ 24 h 33"/>
                  <a:gd name="T34" fmla="*/ 12 w 18"/>
                  <a:gd name="T35" fmla="*/ 26 h 33"/>
                  <a:gd name="T36" fmla="*/ 14 w 18"/>
                  <a:gd name="T37"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33">
                    <a:moveTo>
                      <a:pt x="14" y="27"/>
                    </a:moveTo>
                    <a:cubicBezTo>
                      <a:pt x="15" y="27"/>
                      <a:pt x="17" y="27"/>
                      <a:pt x="18" y="26"/>
                    </a:cubicBezTo>
                    <a:cubicBezTo>
                      <a:pt x="18" y="31"/>
                      <a:pt x="18" y="31"/>
                      <a:pt x="18" y="31"/>
                    </a:cubicBezTo>
                    <a:cubicBezTo>
                      <a:pt x="17" y="32"/>
                      <a:pt x="14" y="33"/>
                      <a:pt x="12" y="33"/>
                    </a:cubicBezTo>
                    <a:cubicBezTo>
                      <a:pt x="9" y="33"/>
                      <a:pt x="7" y="32"/>
                      <a:pt x="5" y="30"/>
                    </a:cubicBezTo>
                    <a:cubicBezTo>
                      <a:pt x="4" y="29"/>
                      <a:pt x="3" y="27"/>
                      <a:pt x="3" y="24"/>
                    </a:cubicBezTo>
                    <a:cubicBezTo>
                      <a:pt x="3" y="11"/>
                      <a:pt x="3" y="11"/>
                      <a:pt x="3" y="11"/>
                    </a:cubicBezTo>
                    <a:cubicBezTo>
                      <a:pt x="0" y="11"/>
                      <a:pt x="0" y="11"/>
                      <a:pt x="0" y="11"/>
                    </a:cubicBezTo>
                    <a:cubicBezTo>
                      <a:pt x="0" y="8"/>
                      <a:pt x="0" y="8"/>
                      <a:pt x="0" y="8"/>
                    </a:cubicBezTo>
                    <a:cubicBezTo>
                      <a:pt x="4" y="6"/>
                      <a:pt x="4" y="6"/>
                      <a:pt x="4" y="6"/>
                    </a:cubicBezTo>
                    <a:cubicBezTo>
                      <a:pt x="6" y="0"/>
                      <a:pt x="6" y="0"/>
                      <a:pt x="6" y="0"/>
                    </a:cubicBezTo>
                    <a:cubicBezTo>
                      <a:pt x="11" y="0"/>
                      <a:pt x="11" y="0"/>
                      <a:pt x="11" y="0"/>
                    </a:cubicBezTo>
                    <a:cubicBezTo>
                      <a:pt x="11" y="6"/>
                      <a:pt x="11" y="6"/>
                      <a:pt x="11" y="6"/>
                    </a:cubicBezTo>
                    <a:cubicBezTo>
                      <a:pt x="18" y="6"/>
                      <a:pt x="18" y="6"/>
                      <a:pt x="18" y="6"/>
                    </a:cubicBezTo>
                    <a:cubicBezTo>
                      <a:pt x="18" y="11"/>
                      <a:pt x="18" y="11"/>
                      <a:pt x="18" y="11"/>
                    </a:cubicBezTo>
                    <a:cubicBezTo>
                      <a:pt x="11" y="11"/>
                      <a:pt x="11" y="11"/>
                      <a:pt x="11" y="11"/>
                    </a:cubicBezTo>
                    <a:cubicBezTo>
                      <a:pt x="11" y="24"/>
                      <a:pt x="11" y="24"/>
                      <a:pt x="11" y="24"/>
                    </a:cubicBezTo>
                    <a:cubicBezTo>
                      <a:pt x="11" y="25"/>
                      <a:pt x="11" y="26"/>
                      <a:pt x="12" y="26"/>
                    </a:cubicBezTo>
                    <a:cubicBezTo>
                      <a:pt x="12" y="27"/>
                      <a:pt x="13" y="27"/>
                      <a:pt x="14" y="2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7" name="Freeform 33"/>
              <p:cNvSpPr>
                <a:spLocks noEditPoints="1"/>
              </p:cNvSpPr>
              <p:nvPr userDrawn="1"/>
            </p:nvSpPr>
            <p:spPr bwMode="auto">
              <a:xfrm>
                <a:off x="6958013"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10"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1" y="26"/>
                      <a:pt x="20" y="27"/>
                      <a:pt x="19" y="27"/>
                    </a:cubicBezTo>
                    <a:cubicBezTo>
                      <a:pt x="17" y="28"/>
                      <a:pt x="15" y="28"/>
                      <a:pt x="13" y="2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8" name="Freeform 34"/>
              <p:cNvSpPr>
                <a:spLocks noEditPoints="1"/>
              </p:cNvSpPr>
              <p:nvPr userDrawn="1"/>
            </p:nvSpPr>
            <p:spPr bwMode="auto">
              <a:xfrm>
                <a:off x="7075488" y="4000500"/>
                <a:ext cx="93663" cy="144463"/>
              </a:xfrm>
              <a:custGeom>
                <a:avLst/>
                <a:gdLst>
                  <a:gd name="T0" fmla="*/ 12 w 25"/>
                  <a:gd name="T1" fmla="*/ 32 h 38"/>
                  <a:gd name="T2" fmla="*/ 16 w 25"/>
                  <a:gd name="T3" fmla="*/ 30 h 38"/>
                  <a:gd name="T4" fmla="*/ 18 w 25"/>
                  <a:gd name="T5" fmla="*/ 25 h 38"/>
                  <a:gd name="T6" fmla="*/ 18 w 25"/>
                  <a:gd name="T7" fmla="*/ 24 h 38"/>
                  <a:gd name="T8" fmla="*/ 17 w 25"/>
                  <a:gd name="T9" fmla="*/ 18 h 38"/>
                  <a:gd name="T10" fmla="*/ 12 w 25"/>
                  <a:gd name="T11" fmla="*/ 16 h 38"/>
                  <a:gd name="T12" fmla="*/ 9 w 25"/>
                  <a:gd name="T13" fmla="*/ 18 h 38"/>
                  <a:gd name="T14" fmla="*/ 7 w 25"/>
                  <a:gd name="T15" fmla="*/ 24 h 38"/>
                  <a:gd name="T16" fmla="*/ 9 w 25"/>
                  <a:gd name="T17" fmla="*/ 30 h 38"/>
                  <a:gd name="T18" fmla="*/ 12 w 25"/>
                  <a:gd name="T19" fmla="*/ 32 h 38"/>
                  <a:gd name="T20" fmla="*/ 10 w 25"/>
                  <a:gd name="T21" fmla="*/ 38 h 38"/>
                  <a:gd name="T22" fmla="*/ 3 w 25"/>
                  <a:gd name="T23" fmla="*/ 34 h 38"/>
                  <a:gd name="T24" fmla="*/ 0 w 25"/>
                  <a:gd name="T25" fmla="*/ 24 h 38"/>
                  <a:gd name="T26" fmla="*/ 3 w 25"/>
                  <a:gd name="T27" fmla="*/ 14 h 38"/>
                  <a:gd name="T28" fmla="*/ 10 w 25"/>
                  <a:gd name="T29" fmla="*/ 10 h 38"/>
                  <a:gd name="T30" fmla="*/ 18 w 25"/>
                  <a:gd name="T31" fmla="*/ 14 h 38"/>
                  <a:gd name="T32" fmla="*/ 18 w 25"/>
                  <a:gd name="T33" fmla="*/ 14 h 38"/>
                  <a:gd name="T34" fmla="*/ 17 w 25"/>
                  <a:gd name="T35" fmla="*/ 9 h 38"/>
                  <a:gd name="T36" fmla="*/ 17 w 25"/>
                  <a:gd name="T37" fmla="*/ 0 h 38"/>
                  <a:gd name="T38" fmla="*/ 25 w 25"/>
                  <a:gd name="T39" fmla="*/ 0 h 38"/>
                  <a:gd name="T40" fmla="*/ 25 w 25"/>
                  <a:gd name="T41" fmla="*/ 37 h 38"/>
                  <a:gd name="T42" fmla="*/ 19 w 25"/>
                  <a:gd name="T43" fmla="*/ 37 h 38"/>
                  <a:gd name="T44" fmla="*/ 18 w 25"/>
                  <a:gd name="T45" fmla="*/ 34 h 38"/>
                  <a:gd name="T46" fmla="*/ 17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2" y="32"/>
                    </a:moveTo>
                    <a:cubicBezTo>
                      <a:pt x="14" y="32"/>
                      <a:pt x="16" y="31"/>
                      <a:pt x="16" y="30"/>
                    </a:cubicBezTo>
                    <a:cubicBezTo>
                      <a:pt x="17" y="29"/>
                      <a:pt x="18" y="27"/>
                      <a:pt x="18" y="25"/>
                    </a:cubicBezTo>
                    <a:cubicBezTo>
                      <a:pt x="18" y="24"/>
                      <a:pt x="18" y="24"/>
                      <a:pt x="18" y="24"/>
                    </a:cubicBezTo>
                    <a:cubicBezTo>
                      <a:pt x="18" y="21"/>
                      <a:pt x="17" y="19"/>
                      <a:pt x="17" y="18"/>
                    </a:cubicBezTo>
                    <a:cubicBezTo>
                      <a:pt x="16" y="17"/>
                      <a:pt x="14" y="16"/>
                      <a:pt x="12" y="16"/>
                    </a:cubicBezTo>
                    <a:cubicBezTo>
                      <a:pt x="11" y="16"/>
                      <a:pt x="9" y="17"/>
                      <a:pt x="9" y="18"/>
                    </a:cubicBezTo>
                    <a:cubicBezTo>
                      <a:pt x="8" y="19"/>
                      <a:pt x="7" y="21"/>
                      <a:pt x="7" y="24"/>
                    </a:cubicBezTo>
                    <a:cubicBezTo>
                      <a:pt x="7" y="27"/>
                      <a:pt x="8" y="29"/>
                      <a:pt x="9" y="30"/>
                    </a:cubicBezTo>
                    <a:cubicBezTo>
                      <a:pt x="9" y="31"/>
                      <a:pt x="11" y="32"/>
                      <a:pt x="12" y="32"/>
                    </a:cubicBezTo>
                    <a:moveTo>
                      <a:pt x="10" y="38"/>
                    </a:moveTo>
                    <a:cubicBezTo>
                      <a:pt x="7" y="38"/>
                      <a:pt x="4" y="36"/>
                      <a:pt x="3" y="34"/>
                    </a:cubicBezTo>
                    <a:cubicBezTo>
                      <a:pt x="1" y="32"/>
                      <a:pt x="0" y="28"/>
                      <a:pt x="0" y="24"/>
                    </a:cubicBezTo>
                    <a:cubicBezTo>
                      <a:pt x="0" y="20"/>
                      <a:pt x="1" y="16"/>
                      <a:pt x="3" y="14"/>
                    </a:cubicBezTo>
                    <a:cubicBezTo>
                      <a:pt x="4" y="11"/>
                      <a:pt x="7" y="10"/>
                      <a:pt x="10" y="10"/>
                    </a:cubicBezTo>
                    <a:cubicBezTo>
                      <a:pt x="13" y="10"/>
                      <a:pt x="16" y="11"/>
                      <a:pt x="18" y="14"/>
                    </a:cubicBezTo>
                    <a:cubicBezTo>
                      <a:pt x="18" y="14"/>
                      <a:pt x="18" y="14"/>
                      <a:pt x="18" y="14"/>
                    </a:cubicBezTo>
                    <a:cubicBezTo>
                      <a:pt x="18" y="12"/>
                      <a:pt x="17" y="10"/>
                      <a:pt x="17" y="9"/>
                    </a:cubicBezTo>
                    <a:cubicBezTo>
                      <a:pt x="17" y="0"/>
                      <a:pt x="17" y="0"/>
                      <a:pt x="17" y="0"/>
                    </a:cubicBezTo>
                    <a:cubicBezTo>
                      <a:pt x="25" y="0"/>
                      <a:pt x="25" y="0"/>
                      <a:pt x="25" y="0"/>
                    </a:cubicBezTo>
                    <a:cubicBezTo>
                      <a:pt x="25" y="37"/>
                      <a:pt x="25" y="37"/>
                      <a:pt x="25" y="37"/>
                    </a:cubicBezTo>
                    <a:cubicBezTo>
                      <a:pt x="19" y="37"/>
                      <a:pt x="19" y="37"/>
                      <a:pt x="19" y="37"/>
                    </a:cubicBezTo>
                    <a:cubicBezTo>
                      <a:pt x="18" y="34"/>
                      <a:pt x="18" y="34"/>
                      <a:pt x="18" y="34"/>
                    </a:cubicBezTo>
                    <a:cubicBezTo>
                      <a:pt x="17" y="34"/>
                      <a:pt x="17" y="34"/>
                      <a:pt x="17" y="34"/>
                    </a:cubicBezTo>
                    <a:cubicBezTo>
                      <a:pt x="16" y="36"/>
                      <a:pt x="13" y="38"/>
                      <a:pt x="10" y="38"/>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9" name="Freeform 35"/>
              <p:cNvSpPr>
                <a:spLocks/>
              </p:cNvSpPr>
              <p:nvPr userDrawn="1"/>
            </p:nvSpPr>
            <p:spPr bwMode="auto">
              <a:xfrm>
                <a:off x="7202488"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1" y="0"/>
                      <a:pt x="2" y="0"/>
                      <a:pt x="4" y="0"/>
                    </a:cubicBezTo>
                    <a:cubicBezTo>
                      <a:pt x="5" y="0"/>
                      <a:pt x="6" y="0"/>
                      <a:pt x="7" y="1"/>
                    </a:cubicBezTo>
                    <a:cubicBezTo>
                      <a:pt x="8" y="1"/>
                      <a:pt x="8" y="3"/>
                      <a:pt x="8" y="4"/>
                    </a:cubicBezTo>
                    <a:cubicBezTo>
                      <a:pt x="8" y="5"/>
                      <a:pt x="8" y="6"/>
                      <a:pt x="7" y="7"/>
                    </a:cubicBezTo>
                    <a:cubicBezTo>
                      <a:pt x="6" y="7"/>
                      <a:pt x="5" y="8"/>
                      <a:pt x="4" y="8"/>
                    </a:cubicBezTo>
                    <a:cubicBezTo>
                      <a:pt x="3" y="8"/>
                      <a:pt x="1" y="7"/>
                      <a:pt x="1" y="7"/>
                    </a:cubicBezTo>
                    <a:cubicBezTo>
                      <a:pt x="0" y="6"/>
                      <a:pt x="0" y="5"/>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nvGrpSpPr>
            <p:cNvPr id="98" name="Group 97"/>
            <p:cNvGrpSpPr/>
            <p:nvPr userDrawn="1"/>
          </p:nvGrpSpPr>
          <p:grpSpPr>
            <a:xfrm>
              <a:off x="4037013" y="1308100"/>
              <a:ext cx="3403600" cy="569913"/>
              <a:chOff x="3821113" y="3136900"/>
              <a:chExt cx="3403600" cy="569913"/>
            </a:xfrm>
          </p:grpSpPr>
          <p:sp>
            <p:nvSpPr>
              <p:cNvPr id="107" name="Rectangle 36"/>
              <p:cNvSpPr>
                <a:spLocks noChangeArrowheads="1"/>
              </p:cNvSpPr>
              <p:nvPr userDrawn="1"/>
            </p:nvSpPr>
            <p:spPr bwMode="auto">
              <a:xfrm>
                <a:off x="3821113" y="3151188"/>
                <a:ext cx="22225" cy="207963"/>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8" name="Freeform 37"/>
              <p:cNvSpPr>
                <a:spLocks/>
              </p:cNvSpPr>
              <p:nvPr userDrawn="1"/>
            </p:nvSpPr>
            <p:spPr bwMode="auto">
              <a:xfrm>
                <a:off x="3910013" y="3200400"/>
                <a:ext cx="131763" cy="158750"/>
              </a:xfrm>
              <a:custGeom>
                <a:avLst/>
                <a:gdLst>
                  <a:gd name="T0" fmla="*/ 28 w 35"/>
                  <a:gd name="T1" fmla="*/ 42 h 42"/>
                  <a:gd name="T2" fmla="*/ 28 w 35"/>
                  <a:gd name="T3" fmla="*/ 15 h 42"/>
                  <a:gd name="T4" fmla="*/ 26 w 35"/>
                  <a:gd name="T5" fmla="*/ 8 h 42"/>
                  <a:gd name="T6" fmla="*/ 19 w 35"/>
                  <a:gd name="T7" fmla="*/ 5 h 42"/>
                  <a:gd name="T8" fmla="*/ 10 w 35"/>
                  <a:gd name="T9" fmla="*/ 9 h 42"/>
                  <a:gd name="T10" fmla="*/ 7 w 35"/>
                  <a:gd name="T11" fmla="*/ 20 h 42"/>
                  <a:gd name="T12" fmla="*/ 7 w 35"/>
                  <a:gd name="T13" fmla="*/ 42 h 42"/>
                  <a:gd name="T14" fmla="*/ 0 w 35"/>
                  <a:gd name="T15" fmla="*/ 42 h 42"/>
                  <a:gd name="T16" fmla="*/ 0 w 35"/>
                  <a:gd name="T17" fmla="*/ 1 h 42"/>
                  <a:gd name="T18" fmla="*/ 5 w 35"/>
                  <a:gd name="T19" fmla="*/ 1 h 42"/>
                  <a:gd name="T20" fmla="*/ 6 w 35"/>
                  <a:gd name="T21" fmla="*/ 6 h 42"/>
                  <a:gd name="T22" fmla="*/ 7 w 35"/>
                  <a:gd name="T23" fmla="*/ 6 h 42"/>
                  <a:gd name="T24" fmla="*/ 12 w 35"/>
                  <a:gd name="T25" fmla="*/ 2 h 42"/>
                  <a:gd name="T26" fmla="*/ 20 w 35"/>
                  <a:gd name="T27" fmla="*/ 0 h 42"/>
                  <a:gd name="T28" fmla="*/ 31 w 35"/>
                  <a:gd name="T29" fmla="*/ 4 h 42"/>
                  <a:gd name="T30" fmla="*/ 35 w 35"/>
                  <a:gd name="T31" fmla="*/ 15 h 42"/>
                  <a:gd name="T32" fmla="*/ 35 w 35"/>
                  <a:gd name="T33" fmla="*/ 42 h 42"/>
                  <a:gd name="T34" fmla="*/ 28 w 35"/>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2">
                    <a:moveTo>
                      <a:pt x="28" y="42"/>
                    </a:moveTo>
                    <a:cubicBezTo>
                      <a:pt x="28" y="15"/>
                      <a:pt x="28" y="15"/>
                      <a:pt x="28" y="15"/>
                    </a:cubicBezTo>
                    <a:cubicBezTo>
                      <a:pt x="28" y="12"/>
                      <a:pt x="28" y="9"/>
                      <a:pt x="26" y="8"/>
                    </a:cubicBezTo>
                    <a:cubicBezTo>
                      <a:pt x="25" y="6"/>
                      <a:pt x="22" y="5"/>
                      <a:pt x="19" y="5"/>
                    </a:cubicBezTo>
                    <a:cubicBezTo>
                      <a:pt x="15" y="5"/>
                      <a:pt x="12" y="6"/>
                      <a:pt x="10" y="9"/>
                    </a:cubicBezTo>
                    <a:cubicBezTo>
                      <a:pt x="8"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1"/>
                      <a:pt x="17" y="0"/>
                      <a:pt x="20" y="0"/>
                    </a:cubicBezTo>
                    <a:cubicBezTo>
                      <a:pt x="25" y="0"/>
                      <a:pt x="28" y="1"/>
                      <a:pt x="31" y="4"/>
                    </a:cubicBezTo>
                    <a:cubicBezTo>
                      <a:pt x="33" y="6"/>
                      <a:pt x="35" y="10"/>
                      <a:pt x="35" y="15"/>
                    </a:cubicBezTo>
                    <a:cubicBezTo>
                      <a:pt x="35" y="42"/>
                      <a:pt x="35" y="42"/>
                      <a:pt x="35" y="42"/>
                    </a:cubicBezTo>
                    <a:lnTo>
                      <a:pt x="28"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9" name="Freeform 38"/>
              <p:cNvSpPr>
                <a:spLocks/>
              </p:cNvSpPr>
              <p:nvPr userDrawn="1"/>
            </p:nvSpPr>
            <p:spPr bwMode="auto">
              <a:xfrm>
                <a:off x="4094163" y="3200400"/>
                <a:ext cx="109538" cy="161925"/>
              </a:xfrm>
              <a:custGeom>
                <a:avLst/>
                <a:gdLst>
                  <a:gd name="T0" fmla="*/ 29 w 29"/>
                  <a:gd name="T1" fmla="*/ 31 h 43"/>
                  <a:gd name="T2" fmla="*/ 24 w 29"/>
                  <a:gd name="T3" fmla="*/ 39 h 43"/>
                  <a:gd name="T4" fmla="*/ 12 w 29"/>
                  <a:gd name="T5" fmla="*/ 43 h 43"/>
                  <a:gd name="T6" fmla="*/ 0 w 29"/>
                  <a:gd name="T7" fmla="*/ 40 h 43"/>
                  <a:gd name="T8" fmla="*/ 0 w 29"/>
                  <a:gd name="T9" fmla="*/ 34 h 43"/>
                  <a:gd name="T10" fmla="*/ 6 w 29"/>
                  <a:gd name="T11" fmla="*/ 37 h 43"/>
                  <a:gd name="T12" fmla="*/ 12 w 29"/>
                  <a:gd name="T13" fmla="*/ 37 h 43"/>
                  <a:gd name="T14" fmla="*/ 20 w 29"/>
                  <a:gd name="T15" fmla="*/ 36 h 43"/>
                  <a:gd name="T16" fmla="*/ 23 w 29"/>
                  <a:gd name="T17" fmla="*/ 31 h 43"/>
                  <a:gd name="T18" fmla="*/ 20 w 29"/>
                  <a:gd name="T19" fmla="*/ 27 h 43"/>
                  <a:gd name="T20" fmla="*/ 12 w 29"/>
                  <a:gd name="T21" fmla="*/ 23 h 43"/>
                  <a:gd name="T22" fmla="*/ 4 w 29"/>
                  <a:gd name="T23" fmla="*/ 19 h 43"/>
                  <a:gd name="T24" fmla="*/ 1 w 29"/>
                  <a:gd name="T25" fmla="*/ 16 h 43"/>
                  <a:gd name="T26" fmla="*/ 0 w 29"/>
                  <a:gd name="T27" fmla="*/ 11 h 43"/>
                  <a:gd name="T28" fmla="*/ 4 w 29"/>
                  <a:gd name="T29" fmla="*/ 3 h 43"/>
                  <a:gd name="T30" fmla="*/ 15 w 29"/>
                  <a:gd name="T31" fmla="*/ 0 h 43"/>
                  <a:gd name="T32" fmla="*/ 28 w 29"/>
                  <a:gd name="T33" fmla="*/ 3 h 43"/>
                  <a:gd name="T34" fmla="*/ 25 w 29"/>
                  <a:gd name="T35" fmla="*/ 8 h 43"/>
                  <a:gd name="T36" fmla="*/ 14 w 29"/>
                  <a:gd name="T37" fmla="*/ 5 h 43"/>
                  <a:gd name="T38" fmla="*/ 8 w 29"/>
                  <a:gd name="T39" fmla="*/ 7 h 43"/>
                  <a:gd name="T40" fmla="*/ 5 w 29"/>
                  <a:gd name="T41" fmla="*/ 10 h 43"/>
                  <a:gd name="T42" fmla="*/ 6 w 29"/>
                  <a:gd name="T43" fmla="*/ 13 h 43"/>
                  <a:gd name="T44" fmla="*/ 9 w 29"/>
                  <a:gd name="T45" fmla="*/ 15 h 43"/>
                  <a:gd name="T46" fmla="*/ 16 w 29"/>
                  <a:gd name="T47" fmla="*/ 18 h 43"/>
                  <a:gd name="T48" fmla="*/ 26 w 29"/>
                  <a:gd name="T49" fmla="*/ 24 h 43"/>
                  <a:gd name="T50" fmla="*/ 29 w 29"/>
                  <a:gd name="T51"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3">
                    <a:moveTo>
                      <a:pt x="29" y="31"/>
                    </a:moveTo>
                    <a:cubicBezTo>
                      <a:pt x="29" y="34"/>
                      <a:pt x="27" y="37"/>
                      <a:pt x="24" y="39"/>
                    </a:cubicBezTo>
                    <a:cubicBezTo>
                      <a:pt x="21" y="41"/>
                      <a:pt x="17" y="43"/>
                      <a:pt x="12" y="43"/>
                    </a:cubicBezTo>
                    <a:cubicBezTo>
                      <a:pt x="7" y="43"/>
                      <a:pt x="3" y="42"/>
                      <a:pt x="0" y="40"/>
                    </a:cubicBezTo>
                    <a:cubicBezTo>
                      <a:pt x="0" y="34"/>
                      <a:pt x="0" y="34"/>
                      <a:pt x="0" y="34"/>
                    </a:cubicBezTo>
                    <a:cubicBezTo>
                      <a:pt x="2" y="35"/>
                      <a:pt x="4" y="36"/>
                      <a:pt x="6" y="37"/>
                    </a:cubicBezTo>
                    <a:cubicBezTo>
                      <a:pt x="8" y="37"/>
                      <a:pt x="10" y="37"/>
                      <a:pt x="12" y="37"/>
                    </a:cubicBezTo>
                    <a:cubicBezTo>
                      <a:pt x="16" y="37"/>
                      <a:pt x="18" y="37"/>
                      <a:pt x="20" y="36"/>
                    </a:cubicBezTo>
                    <a:cubicBezTo>
                      <a:pt x="22" y="35"/>
                      <a:pt x="23" y="33"/>
                      <a:pt x="23" y="31"/>
                    </a:cubicBezTo>
                    <a:cubicBezTo>
                      <a:pt x="23" y="30"/>
                      <a:pt x="22" y="28"/>
                      <a:pt x="20" y="27"/>
                    </a:cubicBezTo>
                    <a:cubicBezTo>
                      <a:pt x="19" y="26"/>
                      <a:pt x="16" y="25"/>
                      <a:pt x="12" y="23"/>
                    </a:cubicBezTo>
                    <a:cubicBezTo>
                      <a:pt x="9" y="22"/>
                      <a:pt x="6" y="20"/>
                      <a:pt x="4" y="19"/>
                    </a:cubicBezTo>
                    <a:cubicBezTo>
                      <a:pt x="3" y="18"/>
                      <a:pt x="1" y="17"/>
                      <a:pt x="1" y="16"/>
                    </a:cubicBezTo>
                    <a:cubicBezTo>
                      <a:pt x="0" y="14"/>
                      <a:pt x="0" y="13"/>
                      <a:pt x="0" y="11"/>
                    </a:cubicBezTo>
                    <a:cubicBezTo>
                      <a:pt x="0" y="8"/>
                      <a:pt x="1" y="5"/>
                      <a:pt x="4" y="3"/>
                    </a:cubicBezTo>
                    <a:cubicBezTo>
                      <a:pt x="6" y="1"/>
                      <a:pt x="10" y="0"/>
                      <a:pt x="15" y="0"/>
                    </a:cubicBezTo>
                    <a:cubicBezTo>
                      <a:pt x="19" y="0"/>
                      <a:pt x="23" y="1"/>
                      <a:pt x="28" y="3"/>
                    </a:cubicBezTo>
                    <a:cubicBezTo>
                      <a:pt x="25" y="8"/>
                      <a:pt x="25" y="8"/>
                      <a:pt x="25" y="8"/>
                    </a:cubicBezTo>
                    <a:cubicBezTo>
                      <a:pt x="21" y="6"/>
                      <a:pt x="18" y="5"/>
                      <a:pt x="14" y="5"/>
                    </a:cubicBezTo>
                    <a:cubicBezTo>
                      <a:pt x="11" y="5"/>
                      <a:pt x="9" y="6"/>
                      <a:pt x="8" y="7"/>
                    </a:cubicBezTo>
                    <a:cubicBezTo>
                      <a:pt x="6" y="8"/>
                      <a:pt x="5" y="9"/>
                      <a:pt x="5" y="10"/>
                    </a:cubicBezTo>
                    <a:cubicBezTo>
                      <a:pt x="5" y="12"/>
                      <a:pt x="6" y="12"/>
                      <a:pt x="6" y="13"/>
                    </a:cubicBezTo>
                    <a:cubicBezTo>
                      <a:pt x="7" y="14"/>
                      <a:pt x="8" y="15"/>
                      <a:pt x="9" y="15"/>
                    </a:cubicBezTo>
                    <a:cubicBezTo>
                      <a:pt x="10" y="16"/>
                      <a:pt x="13" y="17"/>
                      <a:pt x="16" y="18"/>
                    </a:cubicBezTo>
                    <a:cubicBezTo>
                      <a:pt x="21" y="20"/>
                      <a:pt x="24" y="22"/>
                      <a:pt x="26" y="24"/>
                    </a:cubicBezTo>
                    <a:cubicBezTo>
                      <a:pt x="28" y="26"/>
                      <a:pt x="29" y="28"/>
                      <a:pt x="29" y="31"/>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0" name="Freeform 39"/>
              <p:cNvSpPr>
                <a:spLocks/>
              </p:cNvSpPr>
              <p:nvPr userDrawn="1"/>
            </p:nvSpPr>
            <p:spPr bwMode="auto">
              <a:xfrm>
                <a:off x="4233863" y="3167063"/>
                <a:ext cx="90488" cy="195263"/>
              </a:xfrm>
              <a:custGeom>
                <a:avLst/>
                <a:gdLst>
                  <a:gd name="T0" fmla="*/ 19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9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9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3" y="43"/>
                      <a:pt x="14" y="44"/>
                    </a:cubicBezTo>
                    <a:cubicBezTo>
                      <a:pt x="15" y="46"/>
                      <a:pt x="17" y="46"/>
                      <a:pt x="19" y="4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1" name="Freeform 40"/>
              <p:cNvSpPr>
                <a:spLocks noEditPoints="1"/>
              </p:cNvSpPr>
              <p:nvPr userDrawn="1"/>
            </p:nvSpPr>
            <p:spPr bwMode="auto">
              <a:xfrm>
                <a:off x="4368800" y="3148013"/>
                <a:ext cx="26988" cy="211138"/>
              </a:xfrm>
              <a:custGeom>
                <a:avLst/>
                <a:gdLst>
                  <a:gd name="T0" fmla="*/ 7 w 7"/>
                  <a:gd name="T1" fmla="*/ 56 h 56"/>
                  <a:gd name="T2" fmla="*/ 0 w 7"/>
                  <a:gd name="T3" fmla="*/ 56 h 56"/>
                  <a:gd name="T4" fmla="*/ 0 w 7"/>
                  <a:gd name="T5" fmla="*/ 15 h 56"/>
                  <a:gd name="T6" fmla="*/ 7 w 7"/>
                  <a:gd name="T7" fmla="*/ 15 h 56"/>
                  <a:gd name="T8" fmla="*/ 7 w 7"/>
                  <a:gd name="T9" fmla="*/ 56 h 56"/>
                  <a:gd name="T10" fmla="*/ 0 w 7"/>
                  <a:gd name="T11" fmla="*/ 4 h 56"/>
                  <a:gd name="T12" fmla="*/ 1 w 7"/>
                  <a:gd name="T13" fmla="*/ 1 h 56"/>
                  <a:gd name="T14" fmla="*/ 3 w 7"/>
                  <a:gd name="T15" fmla="*/ 0 h 56"/>
                  <a:gd name="T16" fmla="*/ 6 w 7"/>
                  <a:gd name="T17" fmla="*/ 1 h 56"/>
                  <a:gd name="T18" fmla="*/ 7 w 7"/>
                  <a:gd name="T19" fmla="*/ 4 h 56"/>
                  <a:gd name="T20" fmla="*/ 6 w 7"/>
                  <a:gd name="T21" fmla="*/ 7 h 56"/>
                  <a:gd name="T22" fmla="*/ 3 w 7"/>
                  <a:gd name="T23" fmla="*/ 8 h 56"/>
                  <a:gd name="T24" fmla="*/ 1 w 7"/>
                  <a:gd name="T25" fmla="*/ 7 h 56"/>
                  <a:gd name="T26" fmla="*/ 0 w 7"/>
                  <a:gd name="T27"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6">
                    <a:moveTo>
                      <a:pt x="7" y="56"/>
                    </a:moveTo>
                    <a:cubicBezTo>
                      <a:pt x="0" y="56"/>
                      <a:pt x="0" y="56"/>
                      <a:pt x="0" y="56"/>
                    </a:cubicBezTo>
                    <a:cubicBezTo>
                      <a:pt x="0" y="15"/>
                      <a:pt x="0" y="15"/>
                      <a:pt x="0" y="15"/>
                    </a:cubicBezTo>
                    <a:cubicBezTo>
                      <a:pt x="7" y="15"/>
                      <a:pt x="7" y="15"/>
                      <a:pt x="7" y="15"/>
                    </a:cubicBezTo>
                    <a:lnTo>
                      <a:pt x="7" y="56"/>
                    </a:lnTo>
                    <a:close/>
                    <a:moveTo>
                      <a:pt x="0" y="4"/>
                    </a:moveTo>
                    <a:cubicBezTo>
                      <a:pt x="0" y="2"/>
                      <a:pt x="0" y="1"/>
                      <a:pt x="1" y="1"/>
                    </a:cubicBezTo>
                    <a:cubicBezTo>
                      <a:pt x="2" y="0"/>
                      <a:pt x="2" y="0"/>
                      <a:pt x="3" y="0"/>
                    </a:cubicBezTo>
                    <a:cubicBezTo>
                      <a:pt x="4" y="0"/>
                      <a:pt x="5" y="0"/>
                      <a:pt x="6" y="1"/>
                    </a:cubicBezTo>
                    <a:cubicBezTo>
                      <a:pt x="7" y="1"/>
                      <a:pt x="7" y="2"/>
                      <a:pt x="7" y="4"/>
                    </a:cubicBezTo>
                    <a:cubicBezTo>
                      <a:pt x="7" y="5"/>
                      <a:pt x="7" y="6"/>
                      <a:pt x="6" y="7"/>
                    </a:cubicBezTo>
                    <a:cubicBezTo>
                      <a:pt x="5" y="7"/>
                      <a:pt x="4" y="8"/>
                      <a:pt x="3" y="8"/>
                    </a:cubicBezTo>
                    <a:cubicBezTo>
                      <a:pt x="2" y="8"/>
                      <a:pt x="2" y="7"/>
                      <a:pt x="1" y="7"/>
                    </a:cubicBezTo>
                    <a:cubicBezTo>
                      <a:pt x="0" y="6"/>
                      <a:pt x="0" y="5"/>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2" name="Freeform 41"/>
              <p:cNvSpPr>
                <a:spLocks/>
              </p:cNvSpPr>
              <p:nvPr userDrawn="1"/>
            </p:nvSpPr>
            <p:spPr bwMode="auto">
              <a:xfrm>
                <a:off x="4437063" y="3167063"/>
                <a:ext cx="90488" cy="195263"/>
              </a:xfrm>
              <a:custGeom>
                <a:avLst/>
                <a:gdLst>
                  <a:gd name="T0" fmla="*/ 19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9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9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3" y="43"/>
                      <a:pt x="14" y="44"/>
                    </a:cubicBezTo>
                    <a:cubicBezTo>
                      <a:pt x="15" y="46"/>
                      <a:pt x="17" y="46"/>
                      <a:pt x="19" y="4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3" name="Freeform 42"/>
              <p:cNvSpPr>
                <a:spLocks/>
              </p:cNvSpPr>
              <p:nvPr userDrawn="1"/>
            </p:nvSpPr>
            <p:spPr bwMode="auto">
              <a:xfrm>
                <a:off x="4572000" y="3205163"/>
                <a:ext cx="127000" cy="157163"/>
              </a:xfrm>
              <a:custGeom>
                <a:avLst/>
                <a:gdLst>
                  <a:gd name="T0" fmla="*/ 6 w 34"/>
                  <a:gd name="T1" fmla="*/ 0 h 42"/>
                  <a:gd name="T2" fmla="*/ 6 w 34"/>
                  <a:gd name="T3" fmla="*/ 26 h 42"/>
                  <a:gd name="T4" fmla="*/ 8 w 34"/>
                  <a:gd name="T5" fmla="*/ 34 h 42"/>
                  <a:gd name="T6" fmla="*/ 16 w 34"/>
                  <a:gd name="T7" fmla="*/ 36 h 42"/>
                  <a:gd name="T8" fmla="*/ 25 w 34"/>
                  <a:gd name="T9" fmla="*/ 33 h 42"/>
                  <a:gd name="T10" fmla="*/ 28 w 34"/>
                  <a:gd name="T11" fmla="*/ 21 h 42"/>
                  <a:gd name="T12" fmla="*/ 28 w 34"/>
                  <a:gd name="T13" fmla="*/ 0 h 42"/>
                  <a:gd name="T14" fmla="*/ 34 w 34"/>
                  <a:gd name="T15" fmla="*/ 0 h 42"/>
                  <a:gd name="T16" fmla="*/ 34 w 34"/>
                  <a:gd name="T17" fmla="*/ 41 h 42"/>
                  <a:gd name="T18" fmla="*/ 29 w 34"/>
                  <a:gd name="T19" fmla="*/ 41 h 42"/>
                  <a:gd name="T20" fmla="*/ 28 w 34"/>
                  <a:gd name="T21" fmla="*/ 35 h 42"/>
                  <a:gd name="T22" fmla="*/ 28 w 34"/>
                  <a:gd name="T23" fmla="*/ 35 h 42"/>
                  <a:gd name="T24" fmla="*/ 23 w 34"/>
                  <a:gd name="T25" fmla="*/ 40 h 42"/>
                  <a:gd name="T26" fmla="*/ 15 w 34"/>
                  <a:gd name="T27" fmla="*/ 42 h 42"/>
                  <a:gd name="T28" fmla="*/ 4 w 34"/>
                  <a:gd name="T29" fmla="*/ 38 h 42"/>
                  <a:gd name="T30" fmla="*/ 0 w 34"/>
                  <a:gd name="T31" fmla="*/ 27 h 42"/>
                  <a:gd name="T32" fmla="*/ 0 w 34"/>
                  <a:gd name="T33" fmla="*/ 0 h 42"/>
                  <a:gd name="T34" fmla="*/ 6 w 34"/>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42">
                    <a:moveTo>
                      <a:pt x="6" y="0"/>
                    </a:moveTo>
                    <a:cubicBezTo>
                      <a:pt x="6" y="26"/>
                      <a:pt x="6" y="26"/>
                      <a:pt x="6" y="26"/>
                    </a:cubicBezTo>
                    <a:cubicBezTo>
                      <a:pt x="6" y="30"/>
                      <a:pt x="7" y="32"/>
                      <a:pt x="8" y="34"/>
                    </a:cubicBezTo>
                    <a:cubicBezTo>
                      <a:pt x="10" y="36"/>
                      <a:pt x="12" y="36"/>
                      <a:pt x="16" y="36"/>
                    </a:cubicBezTo>
                    <a:cubicBezTo>
                      <a:pt x="20" y="36"/>
                      <a:pt x="23" y="35"/>
                      <a:pt x="25" y="33"/>
                    </a:cubicBezTo>
                    <a:cubicBezTo>
                      <a:pt x="27" y="30"/>
                      <a:pt x="28" y="27"/>
                      <a:pt x="28" y="21"/>
                    </a:cubicBezTo>
                    <a:cubicBezTo>
                      <a:pt x="28" y="0"/>
                      <a:pt x="28" y="0"/>
                      <a:pt x="28" y="0"/>
                    </a:cubicBezTo>
                    <a:cubicBezTo>
                      <a:pt x="34" y="0"/>
                      <a:pt x="34" y="0"/>
                      <a:pt x="34" y="0"/>
                    </a:cubicBezTo>
                    <a:cubicBezTo>
                      <a:pt x="34" y="41"/>
                      <a:pt x="34" y="41"/>
                      <a:pt x="34" y="41"/>
                    </a:cubicBezTo>
                    <a:cubicBezTo>
                      <a:pt x="29" y="41"/>
                      <a:pt x="29" y="41"/>
                      <a:pt x="29" y="41"/>
                    </a:cubicBezTo>
                    <a:cubicBezTo>
                      <a:pt x="28" y="35"/>
                      <a:pt x="28" y="35"/>
                      <a:pt x="28" y="35"/>
                    </a:cubicBezTo>
                    <a:cubicBezTo>
                      <a:pt x="28" y="35"/>
                      <a:pt x="28" y="35"/>
                      <a:pt x="28" y="35"/>
                    </a:cubicBezTo>
                    <a:cubicBezTo>
                      <a:pt x="27" y="37"/>
                      <a:pt x="25" y="39"/>
                      <a:pt x="23" y="40"/>
                    </a:cubicBezTo>
                    <a:cubicBezTo>
                      <a:pt x="20" y="41"/>
                      <a:pt x="18" y="42"/>
                      <a:pt x="15" y="42"/>
                    </a:cubicBezTo>
                    <a:cubicBezTo>
                      <a:pt x="10" y="42"/>
                      <a:pt x="6" y="40"/>
                      <a:pt x="4" y="38"/>
                    </a:cubicBezTo>
                    <a:cubicBezTo>
                      <a:pt x="1" y="36"/>
                      <a:pt x="0" y="32"/>
                      <a:pt x="0" y="27"/>
                    </a:cubicBezTo>
                    <a:cubicBezTo>
                      <a:pt x="0" y="0"/>
                      <a:pt x="0" y="0"/>
                      <a:pt x="0" y="0"/>
                    </a:cubicBezTo>
                    <a:lnTo>
                      <a:pt x="6"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4" name="Freeform 43"/>
              <p:cNvSpPr>
                <a:spLocks/>
              </p:cNvSpPr>
              <p:nvPr userDrawn="1"/>
            </p:nvSpPr>
            <p:spPr bwMode="auto">
              <a:xfrm>
                <a:off x="4745038" y="3167063"/>
                <a:ext cx="90488" cy="195263"/>
              </a:xfrm>
              <a:custGeom>
                <a:avLst/>
                <a:gdLst>
                  <a:gd name="T0" fmla="*/ 18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8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8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8" y="46"/>
                    </a:moveTo>
                    <a:cubicBezTo>
                      <a:pt x="20" y="46"/>
                      <a:pt x="21" y="46"/>
                      <a:pt x="22" y="46"/>
                    </a:cubicBezTo>
                    <a:cubicBezTo>
                      <a:pt x="23" y="46"/>
                      <a:pt x="23" y="46"/>
                      <a:pt x="24" y="46"/>
                    </a:cubicBezTo>
                    <a:cubicBezTo>
                      <a:pt x="24" y="50"/>
                      <a:pt x="24" y="50"/>
                      <a:pt x="24" y="50"/>
                    </a:cubicBezTo>
                    <a:cubicBezTo>
                      <a:pt x="23" y="51"/>
                      <a:pt x="22"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8" y="0"/>
                      <a:pt x="8" y="0"/>
                      <a:pt x="8"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2" y="43"/>
                      <a:pt x="14" y="44"/>
                    </a:cubicBezTo>
                    <a:cubicBezTo>
                      <a:pt x="15" y="46"/>
                      <a:pt x="16" y="46"/>
                      <a:pt x="18" y="4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5" name="Freeform 44"/>
              <p:cNvSpPr>
                <a:spLocks noEditPoints="1"/>
              </p:cNvSpPr>
              <p:nvPr userDrawn="1"/>
            </p:nvSpPr>
            <p:spPr bwMode="auto">
              <a:xfrm>
                <a:off x="4872038" y="3200400"/>
                <a:ext cx="128588" cy="161925"/>
              </a:xfrm>
              <a:custGeom>
                <a:avLst/>
                <a:gdLst>
                  <a:gd name="T0" fmla="*/ 18 w 34"/>
                  <a:gd name="T1" fmla="*/ 5 h 43"/>
                  <a:gd name="T2" fmla="*/ 10 w 34"/>
                  <a:gd name="T3" fmla="*/ 8 h 43"/>
                  <a:gd name="T4" fmla="*/ 6 w 34"/>
                  <a:gd name="T5" fmla="*/ 17 h 43"/>
                  <a:gd name="T6" fmla="*/ 28 w 34"/>
                  <a:gd name="T7" fmla="*/ 17 h 43"/>
                  <a:gd name="T8" fmla="*/ 25 w 34"/>
                  <a:gd name="T9" fmla="*/ 8 h 43"/>
                  <a:gd name="T10" fmla="*/ 18 w 34"/>
                  <a:gd name="T11" fmla="*/ 5 h 43"/>
                  <a:gd name="T12" fmla="*/ 19 w 34"/>
                  <a:gd name="T13" fmla="*/ 43 h 43"/>
                  <a:gd name="T14" fmla="*/ 5 w 34"/>
                  <a:gd name="T15" fmla="*/ 37 h 43"/>
                  <a:gd name="T16" fmla="*/ 0 w 34"/>
                  <a:gd name="T17" fmla="*/ 22 h 43"/>
                  <a:gd name="T18" fmla="*/ 5 w 34"/>
                  <a:gd name="T19" fmla="*/ 6 h 43"/>
                  <a:gd name="T20" fmla="*/ 18 w 34"/>
                  <a:gd name="T21" fmla="*/ 0 h 43"/>
                  <a:gd name="T22" fmla="*/ 30 w 34"/>
                  <a:gd name="T23" fmla="*/ 5 h 43"/>
                  <a:gd name="T24" fmla="*/ 34 w 34"/>
                  <a:gd name="T25" fmla="*/ 18 h 43"/>
                  <a:gd name="T26" fmla="*/ 34 w 34"/>
                  <a:gd name="T27" fmla="*/ 22 h 43"/>
                  <a:gd name="T28" fmla="*/ 6 w 34"/>
                  <a:gd name="T29" fmla="*/ 22 h 43"/>
                  <a:gd name="T30" fmla="*/ 10 w 34"/>
                  <a:gd name="T31" fmla="*/ 33 h 43"/>
                  <a:gd name="T32" fmla="*/ 20 w 34"/>
                  <a:gd name="T33" fmla="*/ 37 h 43"/>
                  <a:gd name="T34" fmla="*/ 33 w 34"/>
                  <a:gd name="T35" fmla="*/ 34 h 43"/>
                  <a:gd name="T36" fmla="*/ 33 w 34"/>
                  <a:gd name="T37" fmla="*/ 40 h 43"/>
                  <a:gd name="T38" fmla="*/ 26 w 34"/>
                  <a:gd name="T39" fmla="*/ 42 h 43"/>
                  <a:gd name="T40" fmla="*/ 19 w 34"/>
                  <a:gd name="T4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43">
                    <a:moveTo>
                      <a:pt x="18" y="5"/>
                    </a:moveTo>
                    <a:cubicBezTo>
                      <a:pt x="14" y="5"/>
                      <a:pt x="12" y="6"/>
                      <a:pt x="10" y="8"/>
                    </a:cubicBezTo>
                    <a:cubicBezTo>
                      <a:pt x="8" y="11"/>
                      <a:pt x="7" y="14"/>
                      <a:pt x="6" y="17"/>
                    </a:cubicBezTo>
                    <a:cubicBezTo>
                      <a:pt x="28" y="17"/>
                      <a:pt x="28" y="17"/>
                      <a:pt x="28" y="17"/>
                    </a:cubicBezTo>
                    <a:cubicBezTo>
                      <a:pt x="28" y="13"/>
                      <a:pt x="27" y="10"/>
                      <a:pt x="25" y="8"/>
                    </a:cubicBezTo>
                    <a:cubicBezTo>
                      <a:pt x="23" y="6"/>
                      <a:pt x="21" y="5"/>
                      <a:pt x="18" y="5"/>
                    </a:cubicBezTo>
                    <a:moveTo>
                      <a:pt x="19" y="43"/>
                    </a:moveTo>
                    <a:cubicBezTo>
                      <a:pt x="13" y="43"/>
                      <a:pt x="9" y="41"/>
                      <a:pt x="5" y="37"/>
                    </a:cubicBezTo>
                    <a:cubicBezTo>
                      <a:pt x="2" y="33"/>
                      <a:pt x="0" y="28"/>
                      <a:pt x="0" y="22"/>
                    </a:cubicBezTo>
                    <a:cubicBezTo>
                      <a:pt x="0" y="15"/>
                      <a:pt x="1" y="10"/>
                      <a:pt x="5" y="6"/>
                    </a:cubicBezTo>
                    <a:cubicBezTo>
                      <a:pt x="8" y="2"/>
                      <a:pt x="12" y="0"/>
                      <a:pt x="18" y="0"/>
                    </a:cubicBezTo>
                    <a:cubicBezTo>
                      <a:pt x="23" y="0"/>
                      <a:pt x="27" y="2"/>
                      <a:pt x="30" y="5"/>
                    </a:cubicBezTo>
                    <a:cubicBezTo>
                      <a:pt x="33" y="8"/>
                      <a:pt x="34" y="13"/>
                      <a:pt x="34" y="18"/>
                    </a:cubicBezTo>
                    <a:cubicBezTo>
                      <a:pt x="34" y="22"/>
                      <a:pt x="34" y="22"/>
                      <a:pt x="34" y="22"/>
                    </a:cubicBezTo>
                    <a:cubicBezTo>
                      <a:pt x="6" y="22"/>
                      <a:pt x="6" y="22"/>
                      <a:pt x="6" y="22"/>
                    </a:cubicBezTo>
                    <a:cubicBezTo>
                      <a:pt x="6" y="27"/>
                      <a:pt x="8" y="31"/>
                      <a:pt x="10" y="33"/>
                    </a:cubicBezTo>
                    <a:cubicBezTo>
                      <a:pt x="12" y="36"/>
                      <a:pt x="15" y="37"/>
                      <a:pt x="20" y="37"/>
                    </a:cubicBezTo>
                    <a:cubicBezTo>
                      <a:pt x="24" y="37"/>
                      <a:pt x="28" y="36"/>
                      <a:pt x="33" y="34"/>
                    </a:cubicBezTo>
                    <a:cubicBezTo>
                      <a:pt x="33" y="40"/>
                      <a:pt x="33" y="40"/>
                      <a:pt x="33" y="40"/>
                    </a:cubicBezTo>
                    <a:cubicBezTo>
                      <a:pt x="30" y="41"/>
                      <a:pt x="28" y="41"/>
                      <a:pt x="26" y="42"/>
                    </a:cubicBezTo>
                    <a:cubicBezTo>
                      <a:pt x="24" y="42"/>
                      <a:pt x="22" y="43"/>
                      <a:pt x="19" y="43"/>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6" name="Freeform 45"/>
              <p:cNvSpPr>
                <a:spLocks noEditPoints="1"/>
              </p:cNvSpPr>
              <p:nvPr userDrawn="1"/>
            </p:nvSpPr>
            <p:spPr bwMode="auto">
              <a:xfrm>
                <a:off x="5135563" y="3200400"/>
                <a:ext cx="142875" cy="161925"/>
              </a:xfrm>
              <a:custGeom>
                <a:avLst/>
                <a:gdLst>
                  <a:gd name="T0" fmla="*/ 7 w 38"/>
                  <a:gd name="T1" fmla="*/ 21 h 43"/>
                  <a:gd name="T2" fmla="*/ 10 w 38"/>
                  <a:gd name="T3" fmla="*/ 33 h 43"/>
                  <a:gd name="T4" fmla="*/ 19 w 38"/>
                  <a:gd name="T5" fmla="*/ 37 h 43"/>
                  <a:gd name="T6" fmla="*/ 28 w 38"/>
                  <a:gd name="T7" fmla="*/ 33 h 43"/>
                  <a:gd name="T8" fmla="*/ 31 w 38"/>
                  <a:gd name="T9" fmla="*/ 21 h 43"/>
                  <a:gd name="T10" fmla="*/ 28 w 38"/>
                  <a:gd name="T11" fmla="*/ 9 h 43"/>
                  <a:gd name="T12" fmla="*/ 19 w 38"/>
                  <a:gd name="T13" fmla="*/ 5 h 43"/>
                  <a:gd name="T14" fmla="*/ 10 w 38"/>
                  <a:gd name="T15" fmla="*/ 9 h 43"/>
                  <a:gd name="T16" fmla="*/ 7 w 38"/>
                  <a:gd name="T17" fmla="*/ 21 h 43"/>
                  <a:gd name="T18" fmla="*/ 38 w 38"/>
                  <a:gd name="T19" fmla="*/ 21 h 43"/>
                  <a:gd name="T20" fmla="*/ 33 w 38"/>
                  <a:gd name="T21" fmla="*/ 37 h 43"/>
                  <a:gd name="T22" fmla="*/ 19 w 38"/>
                  <a:gd name="T23" fmla="*/ 43 h 43"/>
                  <a:gd name="T24" fmla="*/ 9 w 38"/>
                  <a:gd name="T25" fmla="*/ 40 h 43"/>
                  <a:gd name="T26" fmla="*/ 3 w 38"/>
                  <a:gd name="T27" fmla="*/ 33 h 43"/>
                  <a:gd name="T28" fmla="*/ 0 w 38"/>
                  <a:gd name="T29" fmla="*/ 21 h 43"/>
                  <a:gd name="T30" fmla="*/ 5 w 38"/>
                  <a:gd name="T31" fmla="*/ 6 h 43"/>
                  <a:gd name="T32" fmla="*/ 19 w 38"/>
                  <a:gd name="T33" fmla="*/ 0 h 43"/>
                  <a:gd name="T34" fmla="*/ 33 w 38"/>
                  <a:gd name="T35" fmla="*/ 6 h 43"/>
                  <a:gd name="T36" fmla="*/ 38 w 38"/>
                  <a:gd name="T3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7" y="21"/>
                    </a:moveTo>
                    <a:cubicBezTo>
                      <a:pt x="7" y="26"/>
                      <a:pt x="8" y="30"/>
                      <a:pt x="10" y="33"/>
                    </a:cubicBezTo>
                    <a:cubicBezTo>
                      <a:pt x="12" y="36"/>
                      <a:pt x="15" y="37"/>
                      <a:pt x="19" y="37"/>
                    </a:cubicBezTo>
                    <a:cubicBezTo>
                      <a:pt x="23" y="37"/>
                      <a:pt x="26" y="36"/>
                      <a:pt x="28" y="33"/>
                    </a:cubicBezTo>
                    <a:cubicBezTo>
                      <a:pt x="30" y="30"/>
                      <a:pt x="31" y="27"/>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3"/>
                      <a:pt x="19" y="43"/>
                    </a:cubicBezTo>
                    <a:cubicBezTo>
                      <a:pt x="15" y="43"/>
                      <a:pt x="12" y="42"/>
                      <a:pt x="9" y="40"/>
                    </a:cubicBezTo>
                    <a:cubicBezTo>
                      <a:pt x="6" y="38"/>
                      <a:pt x="4" y="36"/>
                      <a:pt x="3" y="33"/>
                    </a:cubicBezTo>
                    <a:cubicBezTo>
                      <a:pt x="1" y="29"/>
                      <a:pt x="0" y="26"/>
                      <a:pt x="0" y="21"/>
                    </a:cubicBezTo>
                    <a:cubicBezTo>
                      <a:pt x="0" y="15"/>
                      <a:pt x="2" y="9"/>
                      <a:pt x="5" y="6"/>
                    </a:cubicBezTo>
                    <a:cubicBezTo>
                      <a:pt x="9" y="2"/>
                      <a:pt x="13" y="0"/>
                      <a:pt x="19" y="0"/>
                    </a:cubicBezTo>
                    <a:cubicBezTo>
                      <a:pt x="25" y="0"/>
                      <a:pt x="29" y="2"/>
                      <a:pt x="33" y="6"/>
                    </a:cubicBezTo>
                    <a:cubicBezTo>
                      <a:pt x="36" y="10"/>
                      <a:pt x="38" y="15"/>
                      <a:pt x="38" y="21"/>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7" name="Freeform 46"/>
              <p:cNvSpPr>
                <a:spLocks/>
              </p:cNvSpPr>
              <p:nvPr userDrawn="1"/>
            </p:nvSpPr>
            <p:spPr bwMode="auto">
              <a:xfrm>
                <a:off x="5311775" y="3136900"/>
                <a:ext cx="106363" cy="222250"/>
              </a:xfrm>
              <a:custGeom>
                <a:avLst/>
                <a:gdLst>
                  <a:gd name="T0" fmla="*/ 24 w 28"/>
                  <a:gd name="T1" fmla="*/ 23 h 59"/>
                  <a:gd name="T2" fmla="*/ 14 w 28"/>
                  <a:gd name="T3" fmla="*/ 23 h 59"/>
                  <a:gd name="T4" fmla="*/ 14 w 28"/>
                  <a:gd name="T5" fmla="*/ 59 h 59"/>
                  <a:gd name="T6" fmla="*/ 7 w 28"/>
                  <a:gd name="T7" fmla="*/ 59 h 59"/>
                  <a:gd name="T8" fmla="*/ 7 w 28"/>
                  <a:gd name="T9" fmla="*/ 23 h 59"/>
                  <a:gd name="T10" fmla="*/ 0 w 28"/>
                  <a:gd name="T11" fmla="*/ 23 h 59"/>
                  <a:gd name="T12" fmla="*/ 0 w 28"/>
                  <a:gd name="T13" fmla="*/ 20 h 59"/>
                  <a:gd name="T14" fmla="*/ 7 w 28"/>
                  <a:gd name="T15" fmla="*/ 18 h 59"/>
                  <a:gd name="T16" fmla="*/ 7 w 28"/>
                  <a:gd name="T17" fmla="*/ 15 h 59"/>
                  <a:gd name="T18" fmla="*/ 21 w 28"/>
                  <a:gd name="T19" fmla="*/ 0 h 59"/>
                  <a:gd name="T20" fmla="*/ 28 w 28"/>
                  <a:gd name="T21" fmla="*/ 2 h 59"/>
                  <a:gd name="T22" fmla="*/ 27 w 28"/>
                  <a:gd name="T23" fmla="*/ 6 h 59"/>
                  <a:gd name="T24" fmla="*/ 21 w 28"/>
                  <a:gd name="T25" fmla="*/ 5 h 59"/>
                  <a:gd name="T26" fmla="*/ 15 w 28"/>
                  <a:gd name="T27" fmla="*/ 8 h 59"/>
                  <a:gd name="T28" fmla="*/ 14 w 28"/>
                  <a:gd name="T29" fmla="*/ 15 h 59"/>
                  <a:gd name="T30" fmla="*/ 14 w 28"/>
                  <a:gd name="T31" fmla="*/ 18 h 59"/>
                  <a:gd name="T32" fmla="*/ 24 w 28"/>
                  <a:gd name="T33" fmla="*/ 18 h 59"/>
                  <a:gd name="T34" fmla="*/ 24 w 28"/>
                  <a:gd name="T35"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59">
                    <a:moveTo>
                      <a:pt x="24" y="23"/>
                    </a:moveTo>
                    <a:cubicBezTo>
                      <a:pt x="14" y="23"/>
                      <a:pt x="14" y="23"/>
                      <a:pt x="14" y="23"/>
                    </a:cubicBezTo>
                    <a:cubicBezTo>
                      <a:pt x="14" y="59"/>
                      <a:pt x="14" y="59"/>
                      <a:pt x="14" y="59"/>
                    </a:cubicBezTo>
                    <a:cubicBezTo>
                      <a:pt x="7" y="59"/>
                      <a:pt x="7" y="59"/>
                      <a:pt x="7" y="59"/>
                    </a:cubicBezTo>
                    <a:cubicBezTo>
                      <a:pt x="7" y="23"/>
                      <a:pt x="7" y="23"/>
                      <a:pt x="7" y="23"/>
                    </a:cubicBezTo>
                    <a:cubicBezTo>
                      <a:pt x="0" y="23"/>
                      <a:pt x="0" y="23"/>
                      <a:pt x="0" y="23"/>
                    </a:cubicBezTo>
                    <a:cubicBezTo>
                      <a:pt x="0" y="20"/>
                      <a:pt x="0" y="20"/>
                      <a:pt x="0" y="20"/>
                    </a:cubicBezTo>
                    <a:cubicBezTo>
                      <a:pt x="7" y="18"/>
                      <a:pt x="7" y="18"/>
                      <a:pt x="7" y="18"/>
                    </a:cubicBezTo>
                    <a:cubicBezTo>
                      <a:pt x="7" y="15"/>
                      <a:pt x="7" y="15"/>
                      <a:pt x="7" y="15"/>
                    </a:cubicBezTo>
                    <a:cubicBezTo>
                      <a:pt x="7" y="5"/>
                      <a:pt x="12" y="0"/>
                      <a:pt x="21" y="0"/>
                    </a:cubicBezTo>
                    <a:cubicBezTo>
                      <a:pt x="23" y="0"/>
                      <a:pt x="25" y="1"/>
                      <a:pt x="28" y="2"/>
                    </a:cubicBezTo>
                    <a:cubicBezTo>
                      <a:pt x="27" y="6"/>
                      <a:pt x="27" y="6"/>
                      <a:pt x="27" y="6"/>
                    </a:cubicBezTo>
                    <a:cubicBezTo>
                      <a:pt x="24" y="6"/>
                      <a:pt x="22" y="5"/>
                      <a:pt x="21" y="5"/>
                    </a:cubicBezTo>
                    <a:cubicBezTo>
                      <a:pt x="18" y="5"/>
                      <a:pt x="16" y="6"/>
                      <a:pt x="15" y="8"/>
                    </a:cubicBezTo>
                    <a:cubicBezTo>
                      <a:pt x="14" y="9"/>
                      <a:pt x="14" y="12"/>
                      <a:pt x="14" y="15"/>
                    </a:cubicBezTo>
                    <a:cubicBezTo>
                      <a:pt x="14" y="18"/>
                      <a:pt x="14" y="18"/>
                      <a:pt x="14" y="18"/>
                    </a:cubicBezTo>
                    <a:cubicBezTo>
                      <a:pt x="24" y="18"/>
                      <a:pt x="24" y="18"/>
                      <a:pt x="24" y="18"/>
                    </a:cubicBezTo>
                    <a:lnTo>
                      <a:pt x="24" y="2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8" name="Freeform 47"/>
              <p:cNvSpPr>
                <a:spLocks/>
              </p:cNvSpPr>
              <p:nvPr userDrawn="1"/>
            </p:nvSpPr>
            <p:spPr bwMode="auto">
              <a:xfrm>
                <a:off x="5526088" y="3148013"/>
                <a:ext cx="158750" cy="214313"/>
              </a:xfrm>
              <a:custGeom>
                <a:avLst/>
                <a:gdLst>
                  <a:gd name="T0" fmla="*/ 26 w 42"/>
                  <a:gd name="T1" fmla="*/ 6 h 57"/>
                  <a:gd name="T2" fmla="*/ 12 w 42"/>
                  <a:gd name="T3" fmla="*/ 12 h 57"/>
                  <a:gd name="T4" fmla="*/ 7 w 42"/>
                  <a:gd name="T5" fmla="*/ 28 h 57"/>
                  <a:gd name="T6" fmla="*/ 12 w 42"/>
                  <a:gd name="T7" fmla="*/ 45 h 57"/>
                  <a:gd name="T8" fmla="*/ 26 w 42"/>
                  <a:gd name="T9" fmla="*/ 51 h 57"/>
                  <a:gd name="T10" fmla="*/ 39 w 42"/>
                  <a:gd name="T11" fmla="*/ 49 h 57"/>
                  <a:gd name="T12" fmla="*/ 39 w 42"/>
                  <a:gd name="T13" fmla="*/ 54 h 57"/>
                  <a:gd name="T14" fmla="*/ 25 w 42"/>
                  <a:gd name="T15" fmla="*/ 57 h 57"/>
                  <a:gd name="T16" fmla="*/ 7 w 42"/>
                  <a:gd name="T17" fmla="*/ 49 h 57"/>
                  <a:gd name="T18" fmla="*/ 0 w 42"/>
                  <a:gd name="T19" fmla="*/ 28 h 57"/>
                  <a:gd name="T20" fmla="*/ 3 w 42"/>
                  <a:gd name="T21" fmla="*/ 14 h 57"/>
                  <a:gd name="T22" fmla="*/ 12 w 42"/>
                  <a:gd name="T23" fmla="*/ 4 h 57"/>
                  <a:gd name="T24" fmla="*/ 27 w 42"/>
                  <a:gd name="T25" fmla="*/ 0 h 57"/>
                  <a:gd name="T26" fmla="*/ 42 w 42"/>
                  <a:gd name="T27" fmla="*/ 3 h 57"/>
                  <a:gd name="T28" fmla="*/ 39 w 42"/>
                  <a:gd name="T29" fmla="*/ 9 h 57"/>
                  <a:gd name="T30" fmla="*/ 26 w 42"/>
                  <a:gd name="T31" fmla="*/ 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57">
                    <a:moveTo>
                      <a:pt x="26" y="6"/>
                    </a:moveTo>
                    <a:cubicBezTo>
                      <a:pt x="20" y="6"/>
                      <a:pt x="16" y="8"/>
                      <a:pt x="12" y="12"/>
                    </a:cubicBezTo>
                    <a:cubicBezTo>
                      <a:pt x="9" y="16"/>
                      <a:pt x="7" y="21"/>
                      <a:pt x="7" y="28"/>
                    </a:cubicBezTo>
                    <a:cubicBezTo>
                      <a:pt x="7" y="36"/>
                      <a:pt x="9" y="41"/>
                      <a:pt x="12" y="45"/>
                    </a:cubicBezTo>
                    <a:cubicBezTo>
                      <a:pt x="15" y="49"/>
                      <a:pt x="20" y="51"/>
                      <a:pt x="26" y="51"/>
                    </a:cubicBezTo>
                    <a:cubicBezTo>
                      <a:pt x="30" y="51"/>
                      <a:pt x="35" y="50"/>
                      <a:pt x="39" y="49"/>
                    </a:cubicBezTo>
                    <a:cubicBezTo>
                      <a:pt x="39" y="54"/>
                      <a:pt x="39" y="54"/>
                      <a:pt x="39" y="54"/>
                    </a:cubicBezTo>
                    <a:cubicBezTo>
                      <a:pt x="36" y="56"/>
                      <a:pt x="31" y="57"/>
                      <a:pt x="25" y="57"/>
                    </a:cubicBezTo>
                    <a:cubicBezTo>
                      <a:pt x="17" y="57"/>
                      <a:pt x="11" y="54"/>
                      <a:pt x="7" y="49"/>
                    </a:cubicBezTo>
                    <a:cubicBezTo>
                      <a:pt x="2" y="44"/>
                      <a:pt x="0" y="37"/>
                      <a:pt x="0" y="28"/>
                    </a:cubicBezTo>
                    <a:cubicBezTo>
                      <a:pt x="0" y="23"/>
                      <a:pt x="1" y="18"/>
                      <a:pt x="3" y="14"/>
                    </a:cubicBezTo>
                    <a:cubicBezTo>
                      <a:pt x="5" y="9"/>
                      <a:pt x="9" y="6"/>
                      <a:pt x="12" y="4"/>
                    </a:cubicBezTo>
                    <a:cubicBezTo>
                      <a:pt x="16" y="1"/>
                      <a:pt x="21" y="0"/>
                      <a:pt x="27" y="0"/>
                    </a:cubicBezTo>
                    <a:cubicBezTo>
                      <a:pt x="32" y="0"/>
                      <a:pt x="37" y="1"/>
                      <a:pt x="42" y="3"/>
                    </a:cubicBezTo>
                    <a:cubicBezTo>
                      <a:pt x="39" y="9"/>
                      <a:pt x="39" y="9"/>
                      <a:pt x="39" y="9"/>
                    </a:cubicBezTo>
                    <a:cubicBezTo>
                      <a:pt x="35" y="7"/>
                      <a:pt x="31" y="6"/>
                      <a:pt x="26" y="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9" name="Freeform 48"/>
              <p:cNvSpPr>
                <a:spLocks noEditPoints="1"/>
              </p:cNvSpPr>
              <p:nvPr userDrawn="1"/>
            </p:nvSpPr>
            <p:spPr bwMode="auto">
              <a:xfrm>
                <a:off x="5721350" y="3200400"/>
                <a:ext cx="142875" cy="161925"/>
              </a:xfrm>
              <a:custGeom>
                <a:avLst/>
                <a:gdLst>
                  <a:gd name="T0" fmla="*/ 6 w 38"/>
                  <a:gd name="T1" fmla="*/ 21 h 43"/>
                  <a:gd name="T2" fmla="*/ 10 w 38"/>
                  <a:gd name="T3" fmla="*/ 33 h 43"/>
                  <a:gd name="T4" fmla="*/ 19 w 38"/>
                  <a:gd name="T5" fmla="*/ 37 h 43"/>
                  <a:gd name="T6" fmla="*/ 28 w 38"/>
                  <a:gd name="T7" fmla="*/ 33 h 43"/>
                  <a:gd name="T8" fmla="*/ 31 w 38"/>
                  <a:gd name="T9" fmla="*/ 21 h 43"/>
                  <a:gd name="T10" fmla="*/ 28 w 38"/>
                  <a:gd name="T11" fmla="*/ 9 h 43"/>
                  <a:gd name="T12" fmla="*/ 19 w 38"/>
                  <a:gd name="T13" fmla="*/ 5 h 43"/>
                  <a:gd name="T14" fmla="*/ 9 w 38"/>
                  <a:gd name="T15" fmla="*/ 9 h 43"/>
                  <a:gd name="T16" fmla="*/ 6 w 38"/>
                  <a:gd name="T17" fmla="*/ 21 h 43"/>
                  <a:gd name="T18" fmla="*/ 38 w 38"/>
                  <a:gd name="T19" fmla="*/ 21 h 43"/>
                  <a:gd name="T20" fmla="*/ 33 w 38"/>
                  <a:gd name="T21" fmla="*/ 37 h 43"/>
                  <a:gd name="T22" fmla="*/ 19 w 38"/>
                  <a:gd name="T23" fmla="*/ 43 h 43"/>
                  <a:gd name="T24" fmla="*/ 9 w 38"/>
                  <a:gd name="T25" fmla="*/ 40 h 43"/>
                  <a:gd name="T26" fmla="*/ 2 w 38"/>
                  <a:gd name="T27" fmla="*/ 33 h 43"/>
                  <a:gd name="T28" fmla="*/ 0 w 38"/>
                  <a:gd name="T29" fmla="*/ 21 h 43"/>
                  <a:gd name="T30" fmla="*/ 5 w 38"/>
                  <a:gd name="T31" fmla="*/ 6 h 43"/>
                  <a:gd name="T32" fmla="*/ 19 w 38"/>
                  <a:gd name="T33" fmla="*/ 0 h 43"/>
                  <a:gd name="T34" fmla="*/ 33 w 38"/>
                  <a:gd name="T35" fmla="*/ 6 h 43"/>
                  <a:gd name="T36" fmla="*/ 38 w 38"/>
                  <a:gd name="T3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6" y="21"/>
                    </a:moveTo>
                    <a:cubicBezTo>
                      <a:pt x="6" y="26"/>
                      <a:pt x="7" y="30"/>
                      <a:pt x="10" y="33"/>
                    </a:cubicBezTo>
                    <a:cubicBezTo>
                      <a:pt x="12" y="36"/>
                      <a:pt x="15" y="37"/>
                      <a:pt x="19" y="37"/>
                    </a:cubicBezTo>
                    <a:cubicBezTo>
                      <a:pt x="23" y="37"/>
                      <a:pt x="26" y="36"/>
                      <a:pt x="28" y="33"/>
                    </a:cubicBezTo>
                    <a:cubicBezTo>
                      <a:pt x="30" y="30"/>
                      <a:pt x="31" y="27"/>
                      <a:pt x="31" y="21"/>
                    </a:cubicBezTo>
                    <a:cubicBezTo>
                      <a:pt x="31" y="16"/>
                      <a:pt x="30" y="12"/>
                      <a:pt x="28" y="9"/>
                    </a:cubicBezTo>
                    <a:cubicBezTo>
                      <a:pt x="26" y="7"/>
                      <a:pt x="23" y="5"/>
                      <a:pt x="19" y="5"/>
                    </a:cubicBezTo>
                    <a:cubicBezTo>
                      <a:pt x="15" y="5"/>
                      <a:pt x="12" y="7"/>
                      <a:pt x="9" y="9"/>
                    </a:cubicBezTo>
                    <a:cubicBezTo>
                      <a:pt x="7" y="12"/>
                      <a:pt x="6" y="16"/>
                      <a:pt x="6" y="21"/>
                    </a:cubicBezTo>
                    <a:moveTo>
                      <a:pt x="38" y="21"/>
                    </a:moveTo>
                    <a:cubicBezTo>
                      <a:pt x="38" y="28"/>
                      <a:pt x="36" y="33"/>
                      <a:pt x="33" y="37"/>
                    </a:cubicBezTo>
                    <a:cubicBezTo>
                      <a:pt x="29" y="41"/>
                      <a:pt x="25" y="43"/>
                      <a:pt x="19" y="43"/>
                    </a:cubicBezTo>
                    <a:cubicBezTo>
                      <a:pt x="15" y="43"/>
                      <a:pt x="12" y="42"/>
                      <a:pt x="9" y="40"/>
                    </a:cubicBezTo>
                    <a:cubicBezTo>
                      <a:pt x="6" y="38"/>
                      <a:pt x="4" y="36"/>
                      <a:pt x="2" y="33"/>
                    </a:cubicBezTo>
                    <a:cubicBezTo>
                      <a:pt x="1" y="29"/>
                      <a:pt x="0" y="26"/>
                      <a:pt x="0" y="21"/>
                    </a:cubicBezTo>
                    <a:cubicBezTo>
                      <a:pt x="0" y="15"/>
                      <a:pt x="2" y="9"/>
                      <a:pt x="5" y="6"/>
                    </a:cubicBezTo>
                    <a:cubicBezTo>
                      <a:pt x="8" y="2"/>
                      <a:pt x="13" y="0"/>
                      <a:pt x="19" y="0"/>
                    </a:cubicBezTo>
                    <a:cubicBezTo>
                      <a:pt x="25" y="0"/>
                      <a:pt x="29" y="2"/>
                      <a:pt x="33" y="6"/>
                    </a:cubicBezTo>
                    <a:cubicBezTo>
                      <a:pt x="36" y="10"/>
                      <a:pt x="38" y="15"/>
                      <a:pt x="38" y="21"/>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0" name="Freeform 49"/>
              <p:cNvSpPr>
                <a:spLocks/>
              </p:cNvSpPr>
              <p:nvPr userDrawn="1"/>
            </p:nvSpPr>
            <p:spPr bwMode="auto">
              <a:xfrm>
                <a:off x="5916613" y="3200400"/>
                <a:ext cx="222250" cy="158750"/>
              </a:xfrm>
              <a:custGeom>
                <a:avLst/>
                <a:gdLst>
                  <a:gd name="T0" fmla="*/ 53 w 59"/>
                  <a:gd name="T1" fmla="*/ 42 h 42"/>
                  <a:gd name="T2" fmla="*/ 53 w 59"/>
                  <a:gd name="T3" fmla="*/ 15 h 42"/>
                  <a:gd name="T4" fmla="*/ 50 w 59"/>
                  <a:gd name="T5" fmla="*/ 8 h 42"/>
                  <a:gd name="T6" fmla="*/ 44 w 59"/>
                  <a:gd name="T7" fmla="*/ 5 h 42"/>
                  <a:gd name="T8" fmla="*/ 35 w 59"/>
                  <a:gd name="T9" fmla="*/ 9 h 42"/>
                  <a:gd name="T10" fmla="*/ 33 w 59"/>
                  <a:gd name="T11" fmla="*/ 19 h 42"/>
                  <a:gd name="T12" fmla="*/ 33 w 59"/>
                  <a:gd name="T13" fmla="*/ 42 h 42"/>
                  <a:gd name="T14" fmla="*/ 26 w 59"/>
                  <a:gd name="T15" fmla="*/ 42 h 42"/>
                  <a:gd name="T16" fmla="*/ 26 w 59"/>
                  <a:gd name="T17" fmla="*/ 15 h 42"/>
                  <a:gd name="T18" fmla="*/ 24 w 59"/>
                  <a:gd name="T19" fmla="*/ 8 h 42"/>
                  <a:gd name="T20" fmla="*/ 18 w 59"/>
                  <a:gd name="T21" fmla="*/ 5 h 42"/>
                  <a:gd name="T22" fmla="*/ 9 w 59"/>
                  <a:gd name="T23" fmla="*/ 9 h 42"/>
                  <a:gd name="T24" fmla="*/ 6 w 59"/>
                  <a:gd name="T25" fmla="*/ 20 h 42"/>
                  <a:gd name="T26" fmla="*/ 6 w 59"/>
                  <a:gd name="T27" fmla="*/ 42 h 42"/>
                  <a:gd name="T28" fmla="*/ 0 w 59"/>
                  <a:gd name="T29" fmla="*/ 42 h 42"/>
                  <a:gd name="T30" fmla="*/ 0 w 59"/>
                  <a:gd name="T31" fmla="*/ 1 h 42"/>
                  <a:gd name="T32" fmla="*/ 5 w 59"/>
                  <a:gd name="T33" fmla="*/ 1 h 42"/>
                  <a:gd name="T34" fmla="*/ 6 w 59"/>
                  <a:gd name="T35" fmla="*/ 6 h 42"/>
                  <a:gd name="T36" fmla="*/ 7 w 59"/>
                  <a:gd name="T37" fmla="*/ 6 h 42"/>
                  <a:gd name="T38" fmla="*/ 12 w 59"/>
                  <a:gd name="T39" fmla="*/ 2 h 42"/>
                  <a:gd name="T40" fmla="*/ 19 w 59"/>
                  <a:gd name="T41" fmla="*/ 0 h 42"/>
                  <a:gd name="T42" fmla="*/ 31 w 59"/>
                  <a:gd name="T43" fmla="*/ 7 h 42"/>
                  <a:gd name="T44" fmla="*/ 32 w 59"/>
                  <a:gd name="T45" fmla="*/ 7 h 42"/>
                  <a:gd name="T46" fmla="*/ 37 w 59"/>
                  <a:gd name="T47" fmla="*/ 2 h 42"/>
                  <a:gd name="T48" fmla="*/ 45 w 59"/>
                  <a:gd name="T49" fmla="*/ 0 h 42"/>
                  <a:gd name="T50" fmla="*/ 55 w 59"/>
                  <a:gd name="T51" fmla="*/ 4 h 42"/>
                  <a:gd name="T52" fmla="*/ 59 w 59"/>
                  <a:gd name="T53" fmla="*/ 15 h 42"/>
                  <a:gd name="T54" fmla="*/ 59 w 59"/>
                  <a:gd name="T55" fmla="*/ 42 h 42"/>
                  <a:gd name="T56" fmla="*/ 53 w 59"/>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42">
                    <a:moveTo>
                      <a:pt x="53" y="42"/>
                    </a:moveTo>
                    <a:cubicBezTo>
                      <a:pt x="53" y="15"/>
                      <a:pt x="53" y="15"/>
                      <a:pt x="53" y="15"/>
                    </a:cubicBezTo>
                    <a:cubicBezTo>
                      <a:pt x="53" y="12"/>
                      <a:pt x="52" y="9"/>
                      <a:pt x="50" y="8"/>
                    </a:cubicBezTo>
                    <a:cubicBezTo>
                      <a:pt x="49" y="6"/>
                      <a:pt x="47" y="5"/>
                      <a:pt x="44" y="5"/>
                    </a:cubicBezTo>
                    <a:cubicBezTo>
                      <a:pt x="40" y="5"/>
                      <a:pt x="37" y="6"/>
                      <a:pt x="35" y="9"/>
                    </a:cubicBezTo>
                    <a:cubicBezTo>
                      <a:pt x="34" y="11"/>
                      <a:pt x="33" y="14"/>
                      <a:pt x="33" y="19"/>
                    </a:cubicBezTo>
                    <a:cubicBezTo>
                      <a:pt x="33" y="42"/>
                      <a:pt x="33" y="42"/>
                      <a:pt x="33" y="42"/>
                    </a:cubicBezTo>
                    <a:cubicBezTo>
                      <a:pt x="26" y="42"/>
                      <a:pt x="26" y="42"/>
                      <a:pt x="26" y="42"/>
                    </a:cubicBezTo>
                    <a:cubicBezTo>
                      <a:pt x="26" y="15"/>
                      <a:pt x="26" y="15"/>
                      <a:pt x="26" y="15"/>
                    </a:cubicBezTo>
                    <a:cubicBezTo>
                      <a:pt x="26" y="12"/>
                      <a:pt x="26" y="9"/>
                      <a:pt x="24" y="8"/>
                    </a:cubicBezTo>
                    <a:cubicBezTo>
                      <a:pt x="23" y="6"/>
                      <a:pt x="21" y="5"/>
                      <a:pt x="18" y="5"/>
                    </a:cubicBezTo>
                    <a:cubicBezTo>
                      <a:pt x="14" y="5"/>
                      <a:pt x="11" y="6"/>
                      <a:pt x="9" y="9"/>
                    </a:cubicBezTo>
                    <a:cubicBezTo>
                      <a:pt x="7" y="11"/>
                      <a:pt x="6" y="15"/>
                      <a:pt x="6" y="20"/>
                    </a:cubicBezTo>
                    <a:cubicBezTo>
                      <a:pt x="6" y="42"/>
                      <a:pt x="6" y="42"/>
                      <a:pt x="6"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9" y="3"/>
                      <a:pt x="12" y="2"/>
                    </a:cubicBezTo>
                    <a:cubicBezTo>
                      <a:pt x="14" y="1"/>
                      <a:pt x="16" y="0"/>
                      <a:pt x="19" y="0"/>
                    </a:cubicBezTo>
                    <a:cubicBezTo>
                      <a:pt x="25" y="0"/>
                      <a:pt x="29" y="2"/>
                      <a:pt x="31" y="7"/>
                    </a:cubicBezTo>
                    <a:cubicBezTo>
                      <a:pt x="32" y="7"/>
                      <a:pt x="32" y="7"/>
                      <a:pt x="32" y="7"/>
                    </a:cubicBezTo>
                    <a:cubicBezTo>
                      <a:pt x="33" y="5"/>
                      <a:pt x="35" y="3"/>
                      <a:pt x="37" y="2"/>
                    </a:cubicBezTo>
                    <a:cubicBezTo>
                      <a:pt x="39" y="1"/>
                      <a:pt x="42" y="0"/>
                      <a:pt x="45" y="0"/>
                    </a:cubicBezTo>
                    <a:cubicBezTo>
                      <a:pt x="49" y="0"/>
                      <a:pt x="53" y="1"/>
                      <a:pt x="55" y="4"/>
                    </a:cubicBezTo>
                    <a:cubicBezTo>
                      <a:pt x="58" y="6"/>
                      <a:pt x="59" y="10"/>
                      <a:pt x="59" y="15"/>
                    </a:cubicBezTo>
                    <a:cubicBezTo>
                      <a:pt x="59" y="42"/>
                      <a:pt x="59" y="42"/>
                      <a:pt x="59" y="42"/>
                    </a:cubicBezTo>
                    <a:lnTo>
                      <a:pt x="53"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1" name="Freeform 50"/>
              <p:cNvSpPr>
                <a:spLocks/>
              </p:cNvSpPr>
              <p:nvPr userDrawn="1"/>
            </p:nvSpPr>
            <p:spPr bwMode="auto">
              <a:xfrm>
                <a:off x="6199188" y="3200400"/>
                <a:ext cx="222250" cy="158750"/>
              </a:xfrm>
              <a:custGeom>
                <a:avLst/>
                <a:gdLst>
                  <a:gd name="T0" fmla="*/ 53 w 59"/>
                  <a:gd name="T1" fmla="*/ 42 h 42"/>
                  <a:gd name="T2" fmla="*/ 53 w 59"/>
                  <a:gd name="T3" fmla="*/ 15 h 42"/>
                  <a:gd name="T4" fmla="*/ 50 w 59"/>
                  <a:gd name="T5" fmla="*/ 8 h 42"/>
                  <a:gd name="T6" fmla="*/ 44 w 59"/>
                  <a:gd name="T7" fmla="*/ 5 h 42"/>
                  <a:gd name="T8" fmla="*/ 35 w 59"/>
                  <a:gd name="T9" fmla="*/ 9 h 42"/>
                  <a:gd name="T10" fmla="*/ 33 w 59"/>
                  <a:gd name="T11" fmla="*/ 19 h 42"/>
                  <a:gd name="T12" fmla="*/ 33 w 59"/>
                  <a:gd name="T13" fmla="*/ 42 h 42"/>
                  <a:gd name="T14" fmla="*/ 26 w 59"/>
                  <a:gd name="T15" fmla="*/ 42 h 42"/>
                  <a:gd name="T16" fmla="*/ 26 w 59"/>
                  <a:gd name="T17" fmla="*/ 15 h 42"/>
                  <a:gd name="T18" fmla="*/ 24 w 59"/>
                  <a:gd name="T19" fmla="*/ 8 h 42"/>
                  <a:gd name="T20" fmla="*/ 18 w 59"/>
                  <a:gd name="T21" fmla="*/ 5 h 42"/>
                  <a:gd name="T22" fmla="*/ 9 w 59"/>
                  <a:gd name="T23" fmla="*/ 9 h 42"/>
                  <a:gd name="T24" fmla="*/ 7 w 59"/>
                  <a:gd name="T25" fmla="*/ 20 h 42"/>
                  <a:gd name="T26" fmla="*/ 7 w 59"/>
                  <a:gd name="T27" fmla="*/ 42 h 42"/>
                  <a:gd name="T28" fmla="*/ 0 w 59"/>
                  <a:gd name="T29" fmla="*/ 42 h 42"/>
                  <a:gd name="T30" fmla="*/ 0 w 59"/>
                  <a:gd name="T31" fmla="*/ 1 h 42"/>
                  <a:gd name="T32" fmla="*/ 5 w 59"/>
                  <a:gd name="T33" fmla="*/ 1 h 42"/>
                  <a:gd name="T34" fmla="*/ 6 w 59"/>
                  <a:gd name="T35" fmla="*/ 6 h 42"/>
                  <a:gd name="T36" fmla="*/ 7 w 59"/>
                  <a:gd name="T37" fmla="*/ 6 h 42"/>
                  <a:gd name="T38" fmla="*/ 12 w 59"/>
                  <a:gd name="T39" fmla="*/ 2 h 42"/>
                  <a:gd name="T40" fmla="*/ 19 w 59"/>
                  <a:gd name="T41" fmla="*/ 0 h 42"/>
                  <a:gd name="T42" fmla="*/ 31 w 59"/>
                  <a:gd name="T43" fmla="*/ 7 h 42"/>
                  <a:gd name="T44" fmla="*/ 32 w 59"/>
                  <a:gd name="T45" fmla="*/ 7 h 42"/>
                  <a:gd name="T46" fmla="*/ 37 w 59"/>
                  <a:gd name="T47" fmla="*/ 2 h 42"/>
                  <a:gd name="T48" fmla="*/ 45 w 59"/>
                  <a:gd name="T49" fmla="*/ 0 h 42"/>
                  <a:gd name="T50" fmla="*/ 55 w 59"/>
                  <a:gd name="T51" fmla="*/ 4 h 42"/>
                  <a:gd name="T52" fmla="*/ 59 w 59"/>
                  <a:gd name="T53" fmla="*/ 15 h 42"/>
                  <a:gd name="T54" fmla="*/ 59 w 59"/>
                  <a:gd name="T55" fmla="*/ 42 h 42"/>
                  <a:gd name="T56" fmla="*/ 53 w 59"/>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42">
                    <a:moveTo>
                      <a:pt x="53" y="42"/>
                    </a:moveTo>
                    <a:cubicBezTo>
                      <a:pt x="53" y="15"/>
                      <a:pt x="53" y="15"/>
                      <a:pt x="53" y="15"/>
                    </a:cubicBezTo>
                    <a:cubicBezTo>
                      <a:pt x="53" y="12"/>
                      <a:pt x="52" y="9"/>
                      <a:pt x="50" y="8"/>
                    </a:cubicBezTo>
                    <a:cubicBezTo>
                      <a:pt x="49" y="6"/>
                      <a:pt x="47" y="5"/>
                      <a:pt x="44" y="5"/>
                    </a:cubicBezTo>
                    <a:cubicBezTo>
                      <a:pt x="40" y="5"/>
                      <a:pt x="37" y="6"/>
                      <a:pt x="35" y="9"/>
                    </a:cubicBezTo>
                    <a:cubicBezTo>
                      <a:pt x="34" y="11"/>
                      <a:pt x="33" y="14"/>
                      <a:pt x="33" y="19"/>
                    </a:cubicBezTo>
                    <a:cubicBezTo>
                      <a:pt x="33" y="42"/>
                      <a:pt x="33" y="42"/>
                      <a:pt x="33" y="42"/>
                    </a:cubicBezTo>
                    <a:cubicBezTo>
                      <a:pt x="26" y="42"/>
                      <a:pt x="26" y="42"/>
                      <a:pt x="26" y="42"/>
                    </a:cubicBezTo>
                    <a:cubicBezTo>
                      <a:pt x="26" y="15"/>
                      <a:pt x="26" y="15"/>
                      <a:pt x="26" y="15"/>
                    </a:cubicBezTo>
                    <a:cubicBezTo>
                      <a:pt x="26" y="12"/>
                      <a:pt x="26" y="9"/>
                      <a:pt x="24" y="8"/>
                    </a:cubicBezTo>
                    <a:cubicBezTo>
                      <a:pt x="23" y="6"/>
                      <a:pt x="21" y="5"/>
                      <a:pt x="18" y="5"/>
                    </a:cubicBezTo>
                    <a:cubicBezTo>
                      <a:pt x="14" y="5"/>
                      <a:pt x="11" y="6"/>
                      <a:pt x="9" y="9"/>
                    </a:cubicBezTo>
                    <a:cubicBezTo>
                      <a:pt x="7"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1"/>
                      <a:pt x="16" y="0"/>
                      <a:pt x="19" y="0"/>
                    </a:cubicBezTo>
                    <a:cubicBezTo>
                      <a:pt x="25" y="0"/>
                      <a:pt x="29" y="2"/>
                      <a:pt x="31" y="7"/>
                    </a:cubicBezTo>
                    <a:cubicBezTo>
                      <a:pt x="32" y="7"/>
                      <a:pt x="32" y="7"/>
                      <a:pt x="32" y="7"/>
                    </a:cubicBezTo>
                    <a:cubicBezTo>
                      <a:pt x="33" y="5"/>
                      <a:pt x="35" y="3"/>
                      <a:pt x="37" y="2"/>
                    </a:cubicBezTo>
                    <a:cubicBezTo>
                      <a:pt x="39" y="1"/>
                      <a:pt x="42" y="0"/>
                      <a:pt x="45" y="0"/>
                    </a:cubicBezTo>
                    <a:cubicBezTo>
                      <a:pt x="50" y="0"/>
                      <a:pt x="53" y="1"/>
                      <a:pt x="55" y="4"/>
                    </a:cubicBezTo>
                    <a:cubicBezTo>
                      <a:pt x="58" y="6"/>
                      <a:pt x="59" y="10"/>
                      <a:pt x="59" y="15"/>
                    </a:cubicBezTo>
                    <a:cubicBezTo>
                      <a:pt x="59" y="42"/>
                      <a:pt x="59" y="42"/>
                      <a:pt x="59" y="42"/>
                    </a:cubicBezTo>
                    <a:lnTo>
                      <a:pt x="53"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2" name="Freeform 51"/>
              <p:cNvSpPr>
                <a:spLocks noEditPoints="1"/>
              </p:cNvSpPr>
              <p:nvPr userDrawn="1"/>
            </p:nvSpPr>
            <p:spPr bwMode="auto">
              <a:xfrm>
                <a:off x="6473825" y="3200400"/>
                <a:ext cx="131763" cy="161925"/>
              </a:xfrm>
              <a:custGeom>
                <a:avLst/>
                <a:gdLst>
                  <a:gd name="T0" fmla="*/ 18 w 35"/>
                  <a:gd name="T1" fmla="*/ 5 h 43"/>
                  <a:gd name="T2" fmla="*/ 10 w 35"/>
                  <a:gd name="T3" fmla="*/ 8 h 43"/>
                  <a:gd name="T4" fmla="*/ 7 w 35"/>
                  <a:gd name="T5" fmla="*/ 17 h 43"/>
                  <a:gd name="T6" fmla="*/ 28 w 35"/>
                  <a:gd name="T7" fmla="*/ 17 h 43"/>
                  <a:gd name="T8" fmla="*/ 25 w 35"/>
                  <a:gd name="T9" fmla="*/ 8 h 43"/>
                  <a:gd name="T10" fmla="*/ 18 w 35"/>
                  <a:gd name="T11" fmla="*/ 5 h 43"/>
                  <a:gd name="T12" fmla="*/ 20 w 35"/>
                  <a:gd name="T13" fmla="*/ 43 h 43"/>
                  <a:gd name="T14" fmla="*/ 5 w 35"/>
                  <a:gd name="T15" fmla="*/ 37 h 43"/>
                  <a:gd name="T16" fmla="*/ 0 w 35"/>
                  <a:gd name="T17" fmla="*/ 22 h 43"/>
                  <a:gd name="T18" fmla="*/ 5 w 35"/>
                  <a:gd name="T19" fmla="*/ 6 h 43"/>
                  <a:gd name="T20" fmla="*/ 18 w 35"/>
                  <a:gd name="T21" fmla="*/ 0 h 43"/>
                  <a:gd name="T22" fmla="*/ 30 w 35"/>
                  <a:gd name="T23" fmla="*/ 5 h 43"/>
                  <a:gd name="T24" fmla="*/ 35 w 35"/>
                  <a:gd name="T25" fmla="*/ 18 h 43"/>
                  <a:gd name="T26" fmla="*/ 35 w 35"/>
                  <a:gd name="T27" fmla="*/ 22 h 43"/>
                  <a:gd name="T28" fmla="*/ 7 w 35"/>
                  <a:gd name="T29" fmla="*/ 22 h 43"/>
                  <a:gd name="T30" fmla="*/ 10 w 35"/>
                  <a:gd name="T31" fmla="*/ 33 h 43"/>
                  <a:gd name="T32" fmla="*/ 20 w 35"/>
                  <a:gd name="T33" fmla="*/ 37 h 43"/>
                  <a:gd name="T34" fmla="*/ 33 w 35"/>
                  <a:gd name="T35" fmla="*/ 34 h 43"/>
                  <a:gd name="T36" fmla="*/ 33 w 35"/>
                  <a:gd name="T37" fmla="*/ 40 h 43"/>
                  <a:gd name="T38" fmla="*/ 27 w 35"/>
                  <a:gd name="T39" fmla="*/ 42 h 43"/>
                  <a:gd name="T40" fmla="*/ 20 w 35"/>
                  <a:gd name="T4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3">
                    <a:moveTo>
                      <a:pt x="18" y="5"/>
                    </a:moveTo>
                    <a:cubicBezTo>
                      <a:pt x="15" y="5"/>
                      <a:pt x="12" y="6"/>
                      <a:pt x="10" y="8"/>
                    </a:cubicBezTo>
                    <a:cubicBezTo>
                      <a:pt x="8" y="11"/>
                      <a:pt x="7" y="14"/>
                      <a:pt x="7" y="17"/>
                    </a:cubicBezTo>
                    <a:cubicBezTo>
                      <a:pt x="28" y="17"/>
                      <a:pt x="28" y="17"/>
                      <a:pt x="28" y="17"/>
                    </a:cubicBezTo>
                    <a:cubicBezTo>
                      <a:pt x="28" y="13"/>
                      <a:pt x="27" y="10"/>
                      <a:pt x="25" y="8"/>
                    </a:cubicBezTo>
                    <a:cubicBezTo>
                      <a:pt x="24" y="6"/>
                      <a:pt x="21" y="5"/>
                      <a:pt x="18" y="5"/>
                    </a:cubicBezTo>
                    <a:moveTo>
                      <a:pt x="20" y="43"/>
                    </a:moveTo>
                    <a:cubicBezTo>
                      <a:pt x="14" y="43"/>
                      <a:pt x="9" y="41"/>
                      <a:pt x="5" y="37"/>
                    </a:cubicBezTo>
                    <a:cubicBezTo>
                      <a:pt x="2" y="33"/>
                      <a:pt x="0" y="28"/>
                      <a:pt x="0" y="22"/>
                    </a:cubicBezTo>
                    <a:cubicBezTo>
                      <a:pt x="0" y="15"/>
                      <a:pt x="2" y="10"/>
                      <a:pt x="5" y="6"/>
                    </a:cubicBezTo>
                    <a:cubicBezTo>
                      <a:pt x="8" y="2"/>
                      <a:pt x="13" y="0"/>
                      <a:pt x="18" y="0"/>
                    </a:cubicBezTo>
                    <a:cubicBezTo>
                      <a:pt x="23" y="0"/>
                      <a:pt x="27" y="2"/>
                      <a:pt x="30" y="5"/>
                    </a:cubicBezTo>
                    <a:cubicBezTo>
                      <a:pt x="33" y="8"/>
                      <a:pt x="35" y="13"/>
                      <a:pt x="35" y="18"/>
                    </a:cubicBezTo>
                    <a:cubicBezTo>
                      <a:pt x="35" y="22"/>
                      <a:pt x="35" y="22"/>
                      <a:pt x="35" y="22"/>
                    </a:cubicBezTo>
                    <a:cubicBezTo>
                      <a:pt x="7" y="22"/>
                      <a:pt x="7" y="22"/>
                      <a:pt x="7" y="22"/>
                    </a:cubicBezTo>
                    <a:cubicBezTo>
                      <a:pt x="7" y="27"/>
                      <a:pt x="8" y="31"/>
                      <a:pt x="10" y="33"/>
                    </a:cubicBezTo>
                    <a:cubicBezTo>
                      <a:pt x="12" y="36"/>
                      <a:pt x="16" y="37"/>
                      <a:pt x="20" y="37"/>
                    </a:cubicBezTo>
                    <a:cubicBezTo>
                      <a:pt x="24" y="37"/>
                      <a:pt x="29" y="36"/>
                      <a:pt x="33" y="34"/>
                    </a:cubicBezTo>
                    <a:cubicBezTo>
                      <a:pt x="33" y="40"/>
                      <a:pt x="33" y="40"/>
                      <a:pt x="33" y="40"/>
                    </a:cubicBezTo>
                    <a:cubicBezTo>
                      <a:pt x="31" y="41"/>
                      <a:pt x="29" y="41"/>
                      <a:pt x="27" y="42"/>
                    </a:cubicBezTo>
                    <a:cubicBezTo>
                      <a:pt x="25" y="42"/>
                      <a:pt x="22" y="43"/>
                      <a:pt x="20" y="43"/>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3" name="Freeform 52"/>
              <p:cNvSpPr>
                <a:spLocks/>
              </p:cNvSpPr>
              <p:nvPr userDrawn="1"/>
            </p:nvSpPr>
            <p:spPr bwMode="auto">
              <a:xfrm>
                <a:off x="6657975" y="3200400"/>
                <a:ext cx="90488" cy="158750"/>
              </a:xfrm>
              <a:custGeom>
                <a:avLst/>
                <a:gdLst>
                  <a:gd name="T0" fmla="*/ 19 w 24"/>
                  <a:gd name="T1" fmla="*/ 0 h 42"/>
                  <a:gd name="T2" fmla="*/ 24 w 24"/>
                  <a:gd name="T3" fmla="*/ 0 h 42"/>
                  <a:gd name="T4" fmla="*/ 23 w 24"/>
                  <a:gd name="T5" fmla="*/ 6 h 42"/>
                  <a:gd name="T6" fmla="*/ 18 w 24"/>
                  <a:gd name="T7" fmla="*/ 6 h 42"/>
                  <a:gd name="T8" fmla="*/ 10 w 24"/>
                  <a:gd name="T9" fmla="*/ 10 h 42"/>
                  <a:gd name="T10" fmla="*/ 6 w 24"/>
                  <a:gd name="T11" fmla="*/ 20 h 42"/>
                  <a:gd name="T12" fmla="*/ 6 w 24"/>
                  <a:gd name="T13" fmla="*/ 42 h 42"/>
                  <a:gd name="T14" fmla="*/ 0 w 24"/>
                  <a:gd name="T15" fmla="*/ 42 h 42"/>
                  <a:gd name="T16" fmla="*/ 0 w 24"/>
                  <a:gd name="T17" fmla="*/ 1 h 42"/>
                  <a:gd name="T18" fmla="*/ 5 w 24"/>
                  <a:gd name="T19" fmla="*/ 1 h 42"/>
                  <a:gd name="T20" fmla="*/ 6 w 24"/>
                  <a:gd name="T21" fmla="*/ 8 h 42"/>
                  <a:gd name="T22" fmla="*/ 6 w 24"/>
                  <a:gd name="T23" fmla="*/ 8 h 42"/>
                  <a:gd name="T24" fmla="*/ 12 w 24"/>
                  <a:gd name="T25" fmla="*/ 2 h 42"/>
                  <a:gd name="T26" fmla="*/ 19 w 24"/>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2">
                    <a:moveTo>
                      <a:pt x="19" y="0"/>
                    </a:moveTo>
                    <a:cubicBezTo>
                      <a:pt x="21" y="0"/>
                      <a:pt x="22" y="0"/>
                      <a:pt x="24" y="0"/>
                    </a:cubicBezTo>
                    <a:cubicBezTo>
                      <a:pt x="23" y="6"/>
                      <a:pt x="23" y="6"/>
                      <a:pt x="23" y="6"/>
                    </a:cubicBezTo>
                    <a:cubicBezTo>
                      <a:pt x="21" y="6"/>
                      <a:pt x="20" y="6"/>
                      <a:pt x="18" y="6"/>
                    </a:cubicBezTo>
                    <a:cubicBezTo>
                      <a:pt x="15" y="6"/>
                      <a:pt x="12" y="7"/>
                      <a:pt x="10" y="10"/>
                    </a:cubicBezTo>
                    <a:cubicBezTo>
                      <a:pt x="8"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8" y="6"/>
                      <a:pt x="10" y="4"/>
                      <a:pt x="12" y="2"/>
                    </a:cubicBezTo>
                    <a:cubicBezTo>
                      <a:pt x="14" y="1"/>
                      <a:pt x="16" y="0"/>
                      <a:pt x="19" y="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4" name="Freeform 53"/>
              <p:cNvSpPr>
                <a:spLocks/>
              </p:cNvSpPr>
              <p:nvPr userDrawn="1"/>
            </p:nvSpPr>
            <p:spPr bwMode="auto">
              <a:xfrm>
                <a:off x="6781800" y="3200400"/>
                <a:ext cx="112713" cy="161925"/>
              </a:xfrm>
              <a:custGeom>
                <a:avLst/>
                <a:gdLst>
                  <a:gd name="T0" fmla="*/ 19 w 30"/>
                  <a:gd name="T1" fmla="*/ 43 h 43"/>
                  <a:gd name="T2" fmla="*/ 5 w 30"/>
                  <a:gd name="T3" fmla="*/ 37 h 43"/>
                  <a:gd name="T4" fmla="*/ 0 w 30"/>
                  <a:gd name="T5" fmla="*/ 22 h 43"/>
                  <a:gd name="T6" fmla="*/ 5 w 30"/>
                  <a:gd name="T7" fmla="*/ 6 h 43"/>
                  <a:gd name="T8" fmla="*/ 19 w 30"/>
                  <a:gd name="T9" fmla="*/ 0 h 43"/>
                  <a:gd name="T10" fmla="*/ 25 w 30"/>
                  <a:gd name="T11" fmla="*/ 1 h 43"/>
                  <a:gd name="T12" fmla="*/ 30 w 30"/>
                  <a:gd name="T13" fmla="*/ 2 h 43"/>
                  <a:gd name="T14" fmla="*/ 28 w 30"/>
                  <a:gd name="T15" fmla="*/ 7 h 43"/>
                  <a:gd name="T16" fmla="*/ 23 w 30"/>
                  <a:gd name="T17" fmla="*/ 6 h 43"/>
                  <a:gd name="T18" fmla="*/ 19 w 30"/>
                  <a:gd name="T19" fmla="*/ 6 h 43"/>
                  <a:gd name="T20" fmla="*/ 6 w 30"/>
                  <a:gd name="T21" fmla="*/ 21 h 43"/>
                  <a:gd name="T22" fmla="*/ 9 w 30"/>
                  <a:gd name="T23" fmla="*/ 33 h 43"/>
                  <a:gd name="T24" fmla="*/ 18 w 30"/>
                  <a:gd name="T25" fmla="*/ 37 h 43"/>
                  <a:gd name="T26" fmla="*/ 29 w 30"/>
                  <a:gd name="T27" fmla="*/ 35 h 43"/>
                  <a:gd name="T28" fmla="*/ 29 w 30"/>
                  <a:gd name="T29" fmla="*/ 40 h 43"/>
                  <a:gd name="T30" fmla="*/ 19 w 30"/>
                  <a:gd name="T3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3">
                    <a:moveTo>
                      <a:pt x="19" y="43"/>
                    </a:moveTo>
                    <a:cubicBezTo>
                      <a:pt x="13" y="43"/>
                      <a:pt x="8" y="41"/>
                      <a:pt x="5" y="37"/>
                    </a:cubicBezTo>
                    <a:cubicBezTo>
                      <a:pt x="2" y="33"/>
                      <a:pt x="0" y="28"/>
                      <a:pt x="0" y="22"/>
                    </a:cubicBezTo>
                    <a:cubicBezTo>
                      <a:pt x="0" y="15"/>
                      <a:pt x="2" y="9"/>
                      <a:pt x="5" y="6"/>
                    </a:cubicBezTo>
                    <a:cubicBezTo>
                      <a:pt x="8" y="2"/>
                      <a:pt x="13" y="0"/>
                      <a:pt x="19" y="0"/>
                    </a:cubicBezTo>
                    <a:cubicBezTo>
                      <a:pt x="21" y="0"/>
                      <a:pt x="23" y="0"/>
                      <a:pt x="25" y="1"/>
                    </a:cubicBezTo>
                    <a:cubicBezTo>
                      <a:pt x="27" y="1"/>
                      <a:pt x="28" y="2"/>
                      <a:pt x="30" y="2"/>
                    </a:cubicBezTo>
                    <a:cubicBezTo>
                      <a:pt x="28" y="7"/>
                      <a:pt x="28" y="7"/>
                      <a:pt x="28" y="7"/>
                    </a:cubicBezTo>
                    <a:cubicBezTo>
                      <a:pt x="26" y="7"/>
                      <a:pt x="25" y="6"/>
                      <a:pt x="23" y="6"/>
                    </a:cubicBezTo>
                    <a:cubicBezTo>
                      <a:pt x="22" y="6"/>
                      <a:pt x="20" y="6"/>
                      <a:pt x="19" y="6"/>
                    </a:cubicBezTo>
                    <a:cubicBezTo>
                      <a:pt x="11" y="6"/>
                      <a:pt x="6" y="11"/>
                      <a:pt x="6" y="21"/>
                    </a:cubicBezTo>
                    <a:cubicBezTo>
                      <a:pt x="6" y="27"/>
                      <a:pt x="7" y="30"/>
                      <a:pt x="9" y="33"/>
                    </a:cubicBezTo>
                    <a:cubicBezTo>
                      <a:pt x="11" y="36"/>
                      <a:pt x="14" y="37"/>
                      <a:pt x="18" y="37"/>
                    </a:cubicBezTo>
                    <a:cubicBezTo>
                      <a:pt x="22" y="37"/>
                      <a:pt x="25" y="36"/>
                      <a:pt x="29" y="35"/>
                    </a:cubicBezTo>
                    <a:cubicBezTo>
                      <a:pt x="29" y="40"/>
                      <a:pt x="29" y="40"/>
                      <a:pt x="29" y="40"/>
                    </a:cubicBezTo>
                    <a:cubicBezTo>
                      <a:pt x="26" y="42"/>
                      <a:pt x="23" y="43"/>
                      <a:pt x="19" y="43"/>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5" name="Freeform 54"/>
              <p:cNvSpPr>
                <a:spLocks noEditPoints="1"/>
              </p:cNvSpPr>
              <p:nvPr userDrawn="1"/>
            </p:nvSpPr>
            <p:spPr bwMode="auto">
              <a:xfrm>
                <a:off x="6938963" y="3148013"/>
                <a:ext cx="26988" cy="211138"/>
              </a:xfrm>
              <a:custGeom>
                <a:avLst/>
                <a:gdLst>
                  <a:gd name="T0" fmla="*/ 7 w 7"/>
                  <a:gd name="T1" fmla="*/ 56 h 56"/>
                  <a:gd name="T2" fmla="*/ 1 w 7"/>
                  <a:gd name="T3" fmla="*/ 56 h 56"/>
                  <a:gd name="T4" fmla="*/ 1 w 7"/>
                  <a:gd name="T5" fmla="*/ 15 h 56"/>
                  <a:gd name="T6" fmla="*/ 7 w 7"/>
                  <a:gd name="T7" fmla="*/ 15 h 56"/>
                  <a:gd name="T8" fmla="*/ 7 w 7"/>
                  <a:gd name="T9" fmla="*/ 56 h 56"/>
                  <a:gd name="T10" fmla="*/ 0 w 7"/>
                  <a:gd name="T11" fmla="*/ 4 h 56"/>
                  <a:gd name="T12" fmla="*/ 1 w 7"/>
                  <a:gd name="T13" fmla="*/ 1 h 56"/>
                  <a:gd name="T14" fmla="*/ 4 w 7"/>
                  <a:gd name="T15" fmla="*/ 0 h 56"/>
                  <a:gd name="T16" fmla="*/ 6 w 7"/>
                  <a:gd name="T17" fmla="*/ 1 h 56"/>
                  <a:gd name="T18" fmla="*/ 7 w 7"/>
                  <a:gd name="T19" fmla="*/ 4 h 56"/>
                  <a:gd name="T20" fmla="*/ 6 w 7"/>
                  <a:gd name="T21" fmla="*/ 7 h 56"/>
                  <a:gd name="T22" fmla="*/ 4 w 7"/>
                  <a:gd name="T23" fmla="*/ 8 h 56"/>
                  <a:gd name="T24" fmla="*/ 1 w 7"/>
                  <a:gd name="T25" fmla="*/ 7 h 56"/>
                  <a:gd name="T26" fmla="*/ 0 w 7"/>
                  <a:gd name="T27"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6">
                    <a:moveTo>
                      <a:pt x="7" y="56"/>
                    </a:moveTo>
                    <a:cubicBezTo>
                      <a:pt x="1" y="56"/>
                      <a:pt x="1" y="56"/>
                      <a:pt x="1" y="56"/>
                    </a:cubicBezTo>
                    <a:cubicBezTo>
                      <a:pt x="1" y="15"/>
                      <a:pt x="1" y="15"/>
                      <a:pt x="1" y="15"/>
                    </a:cubicBezTo>
                    <a:cubicBezTo>
                      <a:pt x="7" y="15"/>
                      <a:pt x="7" y="15"/>
                      <a:pt x="7" y="15"/>
                    </a:cubicBezTo>
                    <a:lnTo>
                      <a:pt x="7" y="56"/>
                    </a:lnTo>
                    <a:close/>
                    <a:moveTo>
                      <a:pt x="0" y="4"/>
                    </a:moveTo>
                    <a:cubicBezTo>
                      <a:pt x="0" y="2"/>
                      <a:pt x="0" y="1"/>
                      <a:pt x="1" y="1"/>
                    </a:cubicBezTo>
                    <a:cubicBezTo>
                      <a:pt x="2" y="0"/>
                      <a:pt x="3" y="0"/>
                      <a:pt x="4" y="0"/>
                    </a:cubicBezTo>
                    <a:cubicBezTo>
                      <a:pt x="5" y="0"/>
                      <a:pt x="5" y="0"/>
                      <a:pt x="6" y="1"/>
                    </a:cubicBezTo>
                    <a:cubicBezTo>
                      <a:pt x="7" y="1"/>
                      <a:pt x="7" y="2"/>
                      <a:pt x="7" y="4"/>
                    </a:cubicBezTo>
                    <a:cubicBezTo>
                      <a:pt x="7" y="5"/>
                      <a:pt x="7" y="6"/>
                      <a:pt x="6" y="7"/>
                    </a:cubicBezTo>
                    <a:cubicBezTo>
                      <a:pt x="5" y="7"/>
                      <a:pt x="5" y="8"/>
                      <a:pt x="4" y="8"/>
                    </a:cubicBezTo>
                    <a:cubicBezTo>
                      <a:pt x="3" y="8"/>
                      <a:pt x="2" y="7"/>
                      <a:pt x="1" y="7"/>
                    </a:cubicBezTo>
                    <a:cubicBezTo>
                      <a:pt x="0" y="6"/>
                      <a:pt x="0" y="5"/>
                      <a:pt x="0" y="4"/>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6" name="Freeform 55"/>
              <p:cNvSpPr>
                <a:spLocks noEditPoints="1"/>
              </p:cNvSpPr>
              <p:nvPr userDrawn="1"/>
            </p:nvSpPr>
            <p:spPr bwMode="auto">
              <a:xfrm>
                <a:off x="7018338" y="3200400"/>
                <a:ext cx="120650" cy="161925"/>
              </a:xfrm>
              <a:custGeom>
                <a:avLst/>
                <a:gdLst>
                  <a:gd name="T0" fmla="*/ 14 w 32"/>
                  <a:gd name="T1" fmla="*/ 37 h 43"/>
                  <a:gd name="T2" fmla="*/ 23 w 32"/>
                  <a:gd name="T3" fmla="*/ 34 h 43"/>
                  <a:gd name="T4" fmla="*/ 26 w 32"/>
                  <a:gd name="T5" fmla="*/ 25 h 43"/>
                  <a:gd name="T6" fmla="*/ 26 w 32"/>
                  <a:gd name="T7" fmla="*/ 22 h 43"/>
                  <a:gd name="T8" fmla="*/ 20 w 32"/>
                  <a:gd name="T9" fmla="*/ 22 h 43"/>
                  <a:gd name="T10" fmla="*/ 9 w 32"/>
                  <a:gd name="T11" fmla="*/ 24 h 43"/>
                  <a:gd name="T12" fmla="*/ 6 w 32"/>
                  <a:gd name="T13" fmla="*/ 31 h 43"/>
                  <a:gd name="T14" fmla="*/ 8 w 32"/>
                  <a:gd name="T15" fmla="*/ 36 h 43"/>
                  <a:gd name="T16" fmla="*/ 14 w 32"/>
                  <a:gd name="T17" fmla="*/ 37 h 43"/>
                  <a:gd name="T18" fmla="*/ 28 w 32"/>
                  <a:gd name="T19" fmla="*/ 42 h 43"/>
                  <a:gd name="T20" fmla="*/ 27 w 32"/>
                  <a:gd name="T21" fmla="*/ 36 h 43"/>
                  <a:gd name="T22" fmla="*/ 26 w 32"/>
                  <a:gd name="T23" fmla="*/ 36 h 43"/>
                  <a:gd name="T24" fmla="*/ 20 w 32"/>
                  <a:gd name="T25" fmla="*/ 41 h 43"/>
                  <a:gd name="T26" fmla="*/ 13 w 32"/>
                  <a:gd name="T27" fmla="*/ 43 h 43"/>
                  <a:gd name="T28" fmla="*/ 3 w 32"/>
                  <a:gd name="T29" fmla="*/ 39 h 43"/>
                  <a:gd name="T30" fmla="*/ 0 w 32"/>
                  <a:gd name="T31" fmla="*/ 30 h 43"/>
                  <a:gd name="T32" fmla="*/ 19 w 32"/>
                  <a:gd name="T33" fmla="*/ 17 h 43"/>
                  <a:gd name="T34" fmla="*/ 26 w 32"/>
                  <a:gd name="T35" fmla="*/ 17 h 43"/>
                  <a:gd name="T36" fmla="*/ 26 w 32"/>
                  <a:gd name="T37" fmla="*/ 15 h 43"/>
                  <a:gd name="T38" fmla="*/ 24 w 32"/>
                  <a:gd name="T39" fmla="*/ 8 h 43"/>
                  <a:gd name="T40" fmla="*/ 18 w 32"/>
                  <a:gd name="T41" fmla="*/ 5 h 43"/>
                  <a:gd name="T42" fmla="*/ 6 w 32"/>
                  <a:gd name="T43" fmla="*/ 8 h 43"/>
                  <a:gd name="T44" fmla="*/ 4 w 32"/>
                  <a:gd name="T45" fmla="*/ 4 h 43"/>
                  <a:gd name="T46" fmla="*/ 11 w 32"/>
                  <a:gd name="T47" fmla="*/ 1 h 43"/>
                  <a:gd name="T48" fmla="*/ 18 w 32"/>
                  <a:gd name="T49" fmla="*/ 0 h 43"/>
                  <a:gd name="T50" fmla="*/ 29 w 32"/>
                  <a:gd name="T51" fmla="*/ 3 h 43"/>
                  <a:gd name="T52" fmla="*/ 32 w 32"/>
                  <a:gd name="T53" fmla="*/ 14 h 43"/>
                  <a:gd name="T54" fmla="*/ 32 w 32"/>
                  <a:gd name="T55" fmla="*/ 42 h 43"/>
                  <a:gd name="T56" fmla="*/ 28 w 32"/>
                  <a:gd name="T5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43">
                    <a:moveTo>
                      <a:pt x="14" y="37"/>
                    </a:moveTo>
                    <a:cubicBezTo>
                      <a:pt x="18" y="37"/>
                      <a:pt x="21" y="36"/>
                      <a:pt x="23" y="34"/>
                    </a:cubicBezTo>
                    <a:cubicBezTo>
                      <a:pt x="25" y="32"/>
                      <a:pt x="26" y="29"/>
                      <a:pt x="26" y="25"/>
                    </a:cubicBezTo>
                    <a:cubicBezTo>
                      <a:pt x="26" y="22"/>
                      <a:pt x="26" y="22"/>
                      <a:pt x="26" y="22"/>
                    </a:cubicBezTo>
                    <a:cubicBezTo>
                      <a:pt x="20" y="22"/>
                      <a:pt x="20" y="22"/>
                      <a:pt x="20" y="22"/>
                    </a:cubicBezTo>
                    <a:cubicBezTo>
                      <a:pt x="15" y="22"/>
                      <a:pt x="12" y="23"/>
                      <a:pt x="9" y="24"/>
                    </a:cubicBezTo>
                    <a:cubicBezTo>
                      <a:pt x="7" y="26"/>
                      <a:pt x="6" y="28"/>
                      <a:pt x="6" y="31"/>
                    </a:cubicBezTo>
                    <a:cubicBezTo>
                      <a:pt x="6" y="33"/>
                      <a:pt x="7" y="34"/>
                      <a:pt x="8" y="36"/>
                    </a:cubicBezTo>
                    <a:cubicBezTo>
                      <a:pt x="10" y="37"/>
                      <a:pt x="11" y="37"/>
                      <a:pt x="14" y="37"/>
                    </a:cubicBezTo>
                    <a:moveTo>
                      <a:pt x="28" y="42"/>
                    </a:moveTo>
                    <a:cubicBezTo>
                      <a:pt x="27" y="36"/>
                      <a:pt x="27" y="36"/>
                      <a:pt x="27" y="36"/>
                    </a:cubicBezTo>
                    <a:cubicBezTo>
                      <a:pt x="26" y="36"/>
                      <a:pt x="26" y="36"/>
                      <a:pt x="26" y="36"/>
                    </a:cubicBezTo>
                    <a:cubicBezTo>
                      <a:pt x="24" y="39"/>
                      <a:pt x="22" y="40"/>
                      <a:pt x="20" y="41"/>
                    </a:cubicBezTo>
                    <a:cubicBezTo>
                      <a:pt x="18" y="42"/>
                      <a:pt x="16" y="43"/>
                      <a:pt x="13" y="43"/>
                    </a:cubicBezTo>
                    <a:cubicBezTo>
                      <a:pt x="9" y="43"/>
                      <a:pt x="5" y="41"/>
                      <a:pt x="3" y="39"/>
                    </a:cubicBezTo>
                    <a:cubicBezTo>
                      <a:pt x="1" y="37"/>
                      <a:pt x="0" y="34"/>
                      <a:pt x="0" y="30"/>
                    </a:cubicBezTo>
                    <a:cubicBezTo>
                      <a:pt x="0" y="22"/>
                      <a:pt x="6" y="18"/>
                      <a:pt x="19" y="17"/>
                    </a:cubicBezTo>
                    <a:cubicBezTo>
                      <a:pt x="26" y="17"/>
                      <a:pt x="26" y="17"/>
                      <a:pt x="26" y="17"/>
                    </a:cubicBezTo>
                    <a:cubicBezTo>
                      <a:pt x="26" y="15"/>
                      <a:pt x="26" y="15"/>
                      <a:pt x="26" y="15"/>
                    </a:cubicBezTo>
                    <a:cubicBezTo>
                      <a:pt x="26" y="11"/>
                      <a:pt x="26" y="9"/>
                      <a:pt x="24" y="8"/>
                    </a:cubicBezTo>
                    <a:cubicBezTo>
                      <a:pt x="23" y="6"/>
                      <a:pt x="21" y="5"/>
                      <a:pt x="18" y="5"/>
                    </a:cubicBezTo>
                    <a:cubicBezTo>
                      <a:pt x="14" y="5"/>
                      <a:pt x="10" y="6"/>
                      <a:pt x="6" y="8"/>
                    </a:cubicBezTo>
                    <a:cubicBezTo>
                      <a:pt x="4" y="4"/>
                      <a:pt x="4" y="4"/>
                      <a:pt x="4" y="4"/>
                    </a:cubicBezTo>
                    <a:cubicBezTo>
                      <a:pt x="6" y="3"/>
                      <a:pt x="8" y="2"/>
                      <a:pt x="11" y="1"/>
                    </a:cubicBezTo>
                    <a:cubicBezTo>
                      <a:pt x="13" y="0"/>
                      <a:pt x="16" y="0"/>
                      <a:pt x="18" y="0"/>
                    </a:cubicBezTo>
                    <a:cubicBezTo>
                      <a:pt x="23" y="0"/>
                      <a:pt x="27" y="1"/>
                      <a:pt x="29" y="3"/>
                    </a:cubicBezTo>
                    <a:cubicBezTo>
                      <a:pt x="31" y="6"/>
                      <a:pt x="32" y="9"/>
                      <a:pt x="32" y="14"/>
                    </a:cubicBezTo>
                    <a:cubicBezTo>
                      <a:pt x="32" y="42"/>
                      <a:pt x="32" y="42"/>
                      <a:pt x="32" y="42"/>
                    </a:cubicBezTo>
                    <a:lnTo>
                      <a:pt x="28"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7" name="Rectangle 56"/>
              <p:cNvSpPr>
                <a:spLocks noChangeArrowheads="1"/>
              </p:cNvSpPr>
              <p:nvPr userDrawn="1"/>
            </p:nvSpPr>
            <p:spPr bwMode="auto">
              <a:xfrm>
                <a:off x="7202488" y="3140075"/>
                <a:ext cx="22225" cy="219075"/>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8" name="Freeform 57"/>
              <p:cNvSpPr>
                <a:spLocks/>
              </p:cNvSpPr>
              <p:nvPr userDrawn="1"/>
            </p:nvSpPr>
            <p:spPr bwMode="auto">
              <a:xfrm>
                <a:off x="3821113" y="3498850"/>
                <a:ext cx="115888" cy="207963"/>
              </a:xfrm>
              <a:custGeom>
                <a:avLst/>
                <a:gdLst>
                  <a:gd name="T0" fmla="*/ 14 w 73"/>
                  <a:gd name="T1" fmla="*/ 131 h 131"/>
                  <a:gd name="T2" fmla="*/ 0 w 73"/>
                  <a:gd name="T3" fmla="*/ 131 h 131"/>
                  <a:gd name="T4" fmla="*/ 0 w 73"/>
                  <a:gd name="T5" fmla="*/ 0 h 131"/>
                  <a:gd name="T6" fmla="*/ 73 w 73"/>
                  <a:gd name="T7" fmla="*/ 0 h 131"/>
                  <a:gd name="T8" fmla="*/ 73 w 73"/>
                  <a:gd name="T9" fmla="*/ 14 h 131"/>
                  <a:gd name="T10" fmla="*/ 14 w 73"/>
                  <a:gd name="T11" fmla="*/ 14 h 131"/>
                  <a:gd name="T12" fmla="*/ 14 w 73"/>
                  <a:gd name="T13" fmla="*/ 62 h 131"/>
                  <a:gd name="T14" fmla="*/ 68 w 73"/>
                  <a:gd name="T15" fmla="*/ 62 h 131"/>
                  <a:gd name="T16" fmla="*/ 68 w 73"/>
                  <a:gd name="T17" fmla="*/ 74 h 131"/>
                  <a:gd name="T18" fmla="*/ 14 w 73"/>
                  <a:gd name="T19" fmla="*/ 74 h 131"/>
                  <a:gd name="T20" fmla="*/ 14 w 73"/>
                  <a:gd name="T21"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31">
                    <a:moveTo>
                      <a:pt x="14" y="131"/>
                    </a:moveTo>
                    <a:lnTo>
                      <a:pt x="0" y="131"/>
                    </a:lnTo>
                    <a:lnTo>
                      <a:pt x="0" y="0"/>
                    </a:lnTo>
                    <a:lnTo>
                      <a:pt x="73" y="0"/>
                    </a:lnTo>
                    <a:lnTo>
                      <a:pt x="73" y="14"/>
                    </a:lnTo>
                    <a:lnTo>
                      <a:pt x="14" y="14"/>
                    </a:lnTo>
                    <a:lnTo>
                      <a:pt x="14" y="62"/>
                    </a:lnTo>
                    <a:lnTo>
                      <a:pt x="68" y="62"/>
                    </a:lnTo>
                    <a:lnTo>
                      <a:pt x="68" y="74"/>
                    </a:lnTo>
                    <a:lnTo>
                      <a:pt x="14" y="74"/>
                    </a:lnTo>
                    <a:lnTo>
                      <a:pt x="14" y="13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9" name="Freeform 58"/>
              <p:cNvSpPr>
                <a:spLocks noEditPoints="1"/>
              </p:cNvSpPr>
              <p:nvPr userDrawn="1"/>
            </p:nvSpPr>
            <p:spPr bwMode="auto">
              <a:xfrm>
                <a:off x="3970338" y="3548063"/>
                <a:ext cx="142875" cy="158750"/>
              </a:xfrm>
              <a:custGeom>
                <a:avLst/>
                <a:gdLst>
                  <a:gd name="T0" fmla="*/ 7 w 38"/>
                  <a:gd name="T1" fmla="*/ 21 h 42"/>
                  <a:gd name="T2" fmla="*/ 10 w 38"/>
                  <a:gd name="T3" fmla="*/ 33 h 42"/>
                  <a:gd name="T4" fmla="*/ 19 w 38"/>
                  <a:gd name="T5" fmla="*/ 37 h 42"/>
                  <a:gd name="T6" fmla="*/ 28 w 38"/>
                  <a:gd name="T7" fmla="*/ 33 h 42"/>
                  <a:gd name="T8" fmla="*/ 31 w 38"/>
                  <a:gd name="T9" fmla="*/ 21 h 42"/>
                  <a:gd name="T10" fmla="*/ 28 w 38"/>
                  <a:gd name="T11" fmla="*/ 9 h 42"/>
                  <a:gd name="T12" fmla="*/ 19 w 38"/>
                  <a:gd name="T13" fmla="*/ 5 h 42"/>
                  <a:gd name="T14" fmla="*/ 10 w 38"/>
                  <a:gd name="T15" fmla="*/ 9 h 42"/>
                  <a:gd name="T16" fmla="*/ 7 w 38"/>
                  <a:gd name="T17" fmla="*/ 21 h 42"/>
                  <a:gd name="T18" fmla="*/ 38 w 38"/>
                  <a:gd name="T19" fmla="*/ 21 h 42"/>
                  <a:gd name="T20" fmla="*/ 33 w 38"/>
                  <a:gd name="T21" fmla="*/ 37 h 42"/>
                  <a:gd name="T22" fmla="*/ 19 w 38"/>
                  <a:gd name="T23" fmla="*/ 42 h 42"/>
                  <a:gd name="T24" fmla="*/ 9 w 38"/>
                  <a:gd name="T25" fmla="*/ 40 h 42"/>
                  <a:gd name="T26" fmla="*/ 3 w 38"/>
                  <a:gd name="T27" fmla="*/ 32 h 42"/>
                  <a:gd name="T28" fmla="*/ 0 w 38"/>
                  <a:gd name="T29" fmla="*/ 21 h 42"/>
                  <a:gd name="T30" fmla="*/ 5 w 38"/>
                  <a:gd name="T31" fmla="*/ 6 h 42"/>
                  <a:gd name="T32" fmla="*/ 19 w 38"/>
                  <a:gd name="T33" fmla="*/ 0 h 42"/>
                  <a:gd name="T34" fmla="*/ 33 w 38"/>
                  <a:gd name="T35" fmla="*/ 6 h 42"/>
                  <a:gd name="T36" fmla="*/ 38 w 38"/>
                  <a:gd name="T37"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2">
                    <a:moveTo>
                      <a:pt x="7" y="21"/>
                    </a:moveTo>
                    <a:cubicBezTo>
                      <a:pt x="7" y="26"/>
                      <a:pt x="8" y="30"/>
                      <a:pt x="10" y="33"/>
                    </a:cubicBezTo>
                    <a:cubicBezTo>
                      <a:pt x="12" y="36"/>
                      <a:pt x="15" y="37"/>
                      <a:pt x="19" y="37"/>
                    </a:cubicBezTo>
                    <a:cubicBezTo>
                      <a:pt x="23" y="37"/>
                      <a:pt x="26" y="36"/>
                      <a:pt x="28" y="33"/>
                    </a:cubicBezTo>
                    <a:cubicBezTo>
                      <a:pt x="30" y="30"/>
                      <a:pt x="31" y="26"/>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2"/>
                      <a:pt x="19" y="42"/>
                    </a:cubicBezTo>
                    <a:cubicBezTo>
                      <a:pt x="15" y="42"/>
                      <a:pt x="12" y="42"/>
                      <a:pt x="9" y="40"/>
                    </a:cubicBezTo>
                    <a:cubicBezTo>
                      <a:pt x="6" y="38"/>
                      <a:pt x="4" y="36"/>
                      <a:pt x="3" y="32"/>
                    </a:cubicBezTo>
                    <a:cubicBezTo>
                      <a:pt x="1" y="29"/>
                      <a:pt x="0" y="25"/>
                      <a:pt x="0" y="21"/>
                    </a:cubicBezTo>
                    <a:cubicBezTo>
                      <a:pt x="0" y="14"/>
                      <a:pt x="2" y="9"/>
                      <a:pt x="5" y="6"/>
                    </a:cubicBezTo>
                    <a:cubicBezTo>
                      <a:pt x="9" y="2"/>
                      <a:pt x="13" y="0"/>
                      <a:pt x="19" y="0"/>
                    </a:cubicBezTo>
                    <a:cubicBezTo>
                      <a:pt x="25" y="0"/>
                      <a:pt x="29" y="2"/>
                      <a:pt x="33" y="6"/>
                    </a:cubicBezTo>
                    <a:cubicBezTo>
                      <a:pt x="36" y="9"/>
                      <a:pt x="38" y="15"/>
                      <a:pt x="38" y="21"/>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0" name="Freeform 59"/>
              <p:cNvSpPr>
                <a:spLocks/>
              </p:cNvSpPr>
              <p:nvPr userDrawn="1"/>
            </p:nvSpPr>
            <p:spPr bwMode="auto">
              <a:xfrm>
                <a:off x="4170363" y="3548063"/>
                <a:ext cx="85725" cy="158750"/>
              </a:xfrm>
              <a:custGeom>
                <a:avLst/>
                <a:gdLst>
                  <a:gd name="T0" fmla="*/ 18 w 23"/>
                  <a:gd name="T1" fmla="*/ 0 h 42"/>
                  <a:gd name="T2" fmla="*/ 23 w 23"/>
                  <a:gd name="T3" fmla="*/ 0 h 42"/>
                  <a:gd name="T4" fmla="*/ 22 w 23"/>
                  <a:gd name="T5" fmla="*/ 6 h 42"/>
                  <a:gd name="T6" fmla="*/ 18 w 23"/>
                  <a:gd name="T7" fmla="*/ 6 h 42"/>
                  <a:gd name="T8" fmla="*/ 9 w 23"/>
                  <a:gd name="T9" fmla="*/ 10 h 42"/>
                  <a:gd name="T10" fmla="*/ 6 w 23"/>
                  <a:gd name="T11" fmla="*/ 20 h 42"/>
                  <a:gd name="T12" fmla="*/ 6 w 23"/>
                  <a:gd name="T13" fmla="*/ 42 h 42"/>
                  <a:gd name="T14" fmla="*/ 0 w 23"/>
                  <a:gd name="T15" fmla="*/ 42 h 42"/>
                  <a:gd name="T16" fmla="*/ 0 w 23"/>
                  <a:gd name="T17" fmla="*/ 1 h 42"/>
                  <a:gd name="T18" fmla="*/ 5 w 23"/>
                  <a:gd name="T19" fmla="*/ 1 h 42"/>
                  <a:gd name="T20" fmla="*/ 5 w 23"/>
                  <a:gd name="T21" fmla="*/ 8 h 42"/>
                  <a:gd name="T22" fmla="*/ 6 w 23"/>
                  <a:gd name="T23" fmla="*/ 8 h 42"/>
                  <a:gd name="T24" fmla="*/ 11 w 23"/>
                  <a:gd name="T25" fmla="*/ 2 h 42"/>
                  <a:gd name="T26" fmla="*/ 18 w 23"/>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2">
                    <a:moveTo>
                      <a:pt x="18" y="0"/>
                    </a:moveTo>
                    <a:cubicBezTo>
                      <a:pt x="20" y="0"/>
                      <a:pt x="22" y="0"/>
                      <a:pt x="23" y="0"/>
                    </a:cubicBezTo>
                    <a:cubicBezTo>
                      <a:pt x="22" y="6"/>
                      <a:pt x="22" y="6"/>
                      <a:pt x="22" y="6"/>
                    </a:cubicBezTo>
                    <a:cubicBezTo>
                      <a:pt x="21" y="6"/>
                      <a:pt x="19" y="6"/>
                      <a:pt x="18" y="6"/>
                    </a:cubicBezTo>
                    <a:cubicBezTo>
                      <a:pt x="14" y="6"/>
                      <a:pt x="12" y="7"/>
                      <a:pt x="9" y="10"/>
                    </a:cubicBezTo>
                    <a:cubicBezTo>
                      <a:pt x="7" y="12"/>
                      <a:pt x="6" y="16"/>
                      <a:pt x="6" y="20"/>
                    </a:cubicBezTo>
                    <a:cubicBezTo>
                      <a:pt x="6" y="42"/>
                      <a:pt x="6" y="42"/>
                      <a:pt x="6" y="42"/>
                    </a:cubicBezTo>
                    <a:cubicBezTo>
                      <a:pt x="0" y="42"/>
                      <a:pt x="0" y="42"/>
                      <a:pt x="0" y="42"/>
                    </a:cubicBezTo>
                    <a:cubicBezTo>
                      <a:pt x="0" y="1"/>
                      <a:pt x="0" y="1"/>
                      <a:pt x="0" y="1"/>
                    </a:cubicBezTo>
                    <a:cubicBezTo>
                      <a:pt x="5" y="1"/>
                      <a:pt x="5" y="1"/>
                      <a:pt x="5" y="1"/>
                    </a:cubicBezTo>
                    <a:cubicBezTo>
                      <a:pt x="5" y="8"/>
                      <a:pt x="5" y="8"/>
                      <a:pt x="5" y="8"/>
                    </a:cubicBezTo>
                    <a:cubicBezTo>
                      <a:pt x="6" y="8"/>
                      <a:pt x="6" y="8"/>
                      <a:pt x="6" y="8"/>
                    </a:cubicBezTo>
                    <a:cubicBezTo>
                      <a:pt x="7" y="6"/>
                      <a:pt x="9" y="4"/>
                      <a:pt x="11" y="2"/>
                    </a:cubicBezTo>
                    <a:cubicBezTo>
                      <a:pt x="13" y="1"/>
                      <a:pt x="16" y="0"/>
                      <a:pt x="18" y="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1" name="Freeform 60"/>
              <p:cNvSpPr>
                <a:spLocks noEditPoints="1"/>
              </p:cNvSpPr>
              <p:nvPr userDrawn="1"/>
            </p:nvSpPr>
            <p:spPr bwMode="auto">
              <a:xfrm>
                <a:off x="4289425" y="3548063"/>
                <a:ext cx="131763" cy="158750"/>
              </a:xfrm>
              <a:custGeom>
                <a:avLst/>
                <a:gdLst>
                  <a:gd name="T0" fmla="*/ 18 w 35"/>
                  <a:gd name="T1" fmla="*/ 5 h 42"/>
                  <a:gd name="T2" fmla="*/ 10 w 35"/>
                  <a:gd name="T3" fmla="*/ 8 h 42"/>
                  <a:gd name="T4" fmla="*/ 7 w 35"/>
                  <a:gd name="T5" fmla="*/ 17 h 42"/>
                  <a:gd name="T6" fmla="*/ 28 w 35"/>
                  <a:gd name="T7" fmla="*/ 17 h 42"/>
                  <a:gd name="T8" fmla="*/ 26 w 35"/>
                  <a:gd name="T9" fmla="*/ 8 h 42"/>
                  <a:gd name="T10" fmla="*/ 18 w 35"/>
                  <a:gd name="T11" fmla="*/ 5 h 42"/>
                  <a:gd name="T12" fmla="*/ 20 w 35"/>
                  <a:gd name="T13" fmla="*/ 42 h 42"/>
                  <a:gd name="T14" fmla="*/ 6 w 35"/>
                  <a:gd name="T15" fmla="*/ 37 h 42"/>
                  <a:gd name="T16" fmla="*/ 0 w 35"/>
                  <a:gd name="T17" fmla="*/ 21 h 42"/>
                  <a:gd name="T18" fmla="*/ 5 w 35"/>
                  <a:gd name="T19" fmla="*/ 6 h 42"/>
                  <a:gd name="T20" fmla="*/ 18 w 35"/>
                  <a:gd name="T21" fmla="*/ 0 h 42"/>
                  <a:gd name="T22" fmla="*/ 31 w 35"/>
                  <a:gd name="T23" fmla="*/ 5 h 42"/>
                  <a:gd name="T24" fmla="*/ 35 w 35"/>
                  <a:gd name="T25" fmla="*/ 18 h 42"/>
                  <a:gd name="T26" fmla="*/ 35 w 35"/>
                  <a:gd name="T27" fmla="*/ 22 h 42"/>
                  <a:gd name="T28" fmla="*/ 7 w 35"/>
                  <a:gd name="T29" fmla="*/ 22 h 42"/>
                  <a:gd name="T30" fmla="*/ 10 w 35"/>
                  <a:gd name="T31" fmla="*/ 33 h 42"/>
                  <a:gd name="T32" fmla="*/ 20 w 35"/>
                  <a:gd name="T33" fmla="*/ 37 h 42"/>
                  <a:gd name="T34" fmla="*/ 33 w 35"/>
                  <a:gd name="T35" fmla="*/ 34 h 42"/>
                  <a:gd name="T36" fmla="*/ 33 w 35"/>
                  <a:gd name="T37" fmla="*/ 40 h 42"/>
                  <a:gd name="T38" fmla="*/ 27 w 35"/>
                  <a:gd name="T39" fmla="*/ 42 h 42"/>
                  <a:gd name="T40" fmla="*/ 20 w 35"/>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2">
                    <a:moveTo>
                      <a:pt x="18" y="5"/>
                    </a:moveTo>
                    <a:cubicBezTo>
                      <a:pt x="15" y="5"/>
                      <a:pt x="12" y="6"/>
                      <a:pt x="10" y="8"/>
                    </a:cubicBezTo>
                    <a:cubicBezTo>
                      <a:pt x="8" y="10"/>
                      <a:pt x="7" y="13"/>
                      <a:pt x="7" y="17"/>
                    </a:cubicBezTo>
                    <a:cubicBezTo>
                      <a:pt x="28" y="17"/>
                      <a:pt x="28" y="17"/>
                      <a:pt x="28" y="17"/>
                    </a:cubicBezTo>
                    <a:cubicBezTo>
                      <a:pt x="28" y="13"/>
                      <a:pt x="27" y="10"/>
                      <a:pt x="26" y="8"/>
                    </a:cubicBezTo>
                    <a:cubicBezTo>
                      <a:pt x="24" y="6"/>
                      <a:pt x="21" y="5"/>
                      <a:pt x="18" y="5"/>
                    </a:cubicBezTo>
                    <a:moveTo>
                      <a:pt x="20" y="42"/>
                    </a:moveTo>
                    <a:cubicBezTo>
                      <a:pt x="14" y="42"/>
                      <a:pt x="9" y="41"/>
                      <a:pt x="6" y="37"/>
                    </a:cubicBezTo>
                    <a:cubicBezTo>
                      <a:pt x="2" y="33"/>
                      <a:pt x="0" y="28"/>
                      <a:pt x="0" y="21"/>
                    </a:cubicBezTo>
                    <a:cubicBezTo>
                      <a:pt x="0" y="15"/>
                      <a:pt x="2" y="10"/>
                      <a:pt x="5" y="6"/>
                    </a:cubicBezTo>
                    <a:cubicBezTo>
                      <a:pt x="8" y="2"/>
                      <a:pt x="13" y="0"/>
                      <a:pt x="18" y="0"/>
                    </a:cubicBezTo>
                    <a:cubicBezTo>
                      <a:pt x="23" y="0"/>
                      <a:pt x="28" y="2"/>
                      <a:pt x="31" y="5"/>
                    </a:cubicBezTo>
                    <a:cubicBezTo>
                      <a:pt x="34" y="8"/>
                      <a:pt x="35" y="13"/>
                      <a:pt x="35" y="18"/>
                    </a:cubicBezTo>
                    <a:cubicBezTo>
                      <a:pt x="35" y="22"/>
                      <a:pt x="35" y="22"/>
                      <a:pt x="35" y="22"/>
                    </a:cubicBezTo>
                    <a:cubicBezTo>
                      <a:pt x="7" y="22"/>
                      <a:pt x="7" y="22"/>
                      <a:pt x="7" y="22"/>
                    </a:cubicBezTo>
                    <a:cubicBezTo>
                      <a:pt x="7" y="27"/>
                      <a:pt x="8" y="31"/>
                      <a:pt x="10" y="33"/>
                    </a:cubicBezTo>
                    <a:cubicBezTo>
                      <a:pt x="13" y="36"/>
                      <a:pt x="16" y="37"/>
                      <a:pt x="20" y="37"/>
                    </a:cubicBezTo>
                    <a:cubicBezTo>
                      <a:pt x="25" y="37"/>
                      <a:pt x="29" y="36"/>
                      <a:pt x="33" y="34"/>
                    </a:cubicBezTo>
                    <a:cubicBezTo>
                      <a:pt x="33" y="40"/>
                      <a:pt x="33" y="40"/>
                      <a:pt x="33" y="40"/>
                    </a:cubicBezTo>
                    <a:cubicBezTo>
                      <a:pt x="31" y="41"/>
                      <a:pt x="29" y="41"/>
                      <a:pt x="27" y="42"/>
                    </a:cubicBezTo>
                    <a:cubicBezTo>
                      <a:pt x="25" y="42"/>
                      <a:pt x="23" y="42"/>
                      <a:pt x="20" y="42"/>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2" name="Freeform 61"/>
              <p:cNvSpPr>
                <a:spLocks/>
              </p:cNvSpPr>
              <p:nvPr userDrawn="1"/>
            </p:nvSpPr>
            <p:spPr bwMode="auto">
              <a:xfrm>
                <a:off x="4473575" y="3548063"/>
                <a:ext cx="131763" cy="158750"/>
              </a:xfrm>
              <a:custGeom>
                <a:avLst/>
                <a:gdLst>
                  <a:gd name="T0" fmla="*/ 28 w 35"/>
                  <a:gd name="T1" fmla="*/ 42 h 42"/>
                  <a:gd name="T2" fmla="*/ 28 w 35"/>
                  <a:gd name="T3" fmla="*/ 15 h 42"/>
                  <a:gd name="T4" fmla="*/ 26 w 35"/>
                  <a:gd name="T5" fmla="*/ 8 h 42"/>
                  <a:gd name="T6" fmla="*/ 19 w 35"/>
                  <a:gd name="T7" fmla="*/ 5 h 42"/>
                  <a:gd name="T8" fmla="*/ 10 w 35"/>
                  <a:gd name="T9" fmla="*/ 9 h 42"/>
                  <a:gd name="T10" fmla="*/ 7 w 35"/>
                  <a:gd name="T11" fmla="*/ 20 h 42"/>
                  <a:gd name="T12" fmla="*/ 7 w 35"/>
                  <a:gd name="T13" fmla="*/ 42 h 42"/>
                  <a:gd name="T14" fmla="*/ 0 w 35"/>
                  <a:gd name="T15" fmla="*/ 42 h 42"/>
                  <a:gd name="T16" fmla="*/ 0 w 35"/>
                  <a:gd name="T17" fmla="*/ 1 h 42"/>
                  <a:gd name="T18" fmla="*/ 5 w 35"/>
                  <a:gd name="T19" fmla="*/ 1 h 42"/>
                  <a:gd name="T20" fmla="*/ 6 w 35"/>
                  <a:gd name="T21" fmla="*/ 6 h 42"/>
                  <a:gd name="T22" fmla="*/ 7 w 35"/>
                  <a:gd name="T23" fmla="*/ 6 h 42"/>
                  <a:gd name="T24" fmla="*/ 12 w 35"/>
                  <a:gd name="T25" fmla="*/ 2 h 42"/>
                  <a:gd name="T26" fmla="*/ 20 w 35"/>
                  <a:gd name="T27" fmla="*/ 0 h 42"/>
                  <a:gd name="T28" fmla="*/ 31 w 35"/>
                  <a:gd name="T29" fmla="*/ 3 h 42"/>
                  <a:gd name="T30" fmla="*/ 35 w 35"/>
                  <a:gd name="T31" fmla="*/ 15 h 42"/>
                  <a:gd name="T32" fmla="*/ 35 w 35"/>
                  <a:gd name="T33" fmla="*/ 42 h 42"/>
                  <a:gd name="T34" fmla="*/ 28 w 35"/>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2">
                    <a:moveTo>
                      <a:pt x="28" y="42"/>
                    </a:moveTo>
                    <a:cubicBezTo>
                      <a:pt x="28" y="15"/>
                      <a:pt x="28" y="15"/>
                      <a:pt x="28" y="15"/>
                    </a:cubicBezTo>
                    <a:cubicBezTo>
                      <a:pt x="28" y="12"/>
                      <a:pt x="28" y="9"/>
                      <a:pt x="26" y="8"/>
                    </a:cubicBezTo>
                    <a:cubicBezTo>
                      <a:pt x="25" y="6"/>
                      <a:pt x="22" y="5"/>
                      <a:pt x="19" y="5"/>
                    </a:cubicBezTo>
                    <a:cubicBezTo>
                      <a:pt x="15" y="5"/>
                      <a:pt x="12" y="6"/>
                      <a:pt x="10" y="9"/>
                    </a:cubicBezTo>
                    <a:cubicBezTo>
                      <a:pt x="8"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0"/>
                      <a:pt x="17" y="0"/>
                      <a:pt x="20" y="0"/>
                    </a:cubicBezTo>
                    <a:cubicBezTo>
                      <a:pt x="25" y="0"/>
                      <a:pt x="28" y="1"/>
                      <a:pt x="31" y="3"/>
                    </a:cubicBezTo>
                    <a:cubicBezTo>
                      <a:pt x="33" y="6"/>
                      <a:pt x="35" y="10"/>
                      <a:pt x="35" y="15"/>
                    </a:cubicBezTo>
                    <a:cubicBezTo>
                      <a:pt x="35" y="42"/>
                      <a:pt x="35" y="42"/>
                      <a:pt x="35" y="42"/>
                    </a:cubicBezTo>
                    <a:lnTo>
                      <a:pt x="28"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3" name="Freeform 62"/>
              <p:cNvSpPr>
                <a:spLocks/>
              </p:cNvSpPr>
              <p:nvPr userDrawn="1"/>
            </p:nvSpPr>
            <p:spPr bwMode="auto">
              <a:xfrm>
                <a:off x="4657725" y="3548063"/>
                <a:ext cx="109538" cy="158750"/>
              </a:xfrm>
              <a:custGeom>
                <a:avLst/>
                <a:gdLst>
                  <a:gd name="T0" fmla="*/ 29 w 29"/>
                  <a:gd name="T1" fmla="*/ 30 h 42"/>
                  <a:gd name="T2" fmla="*/ 24 w 29"/>
                  <a:gd name="T3" fmla="*/ 39 h 42"/>
                  <a:gd name="T4" fmla="*/ 12 w 29"/>
                  <a:gd name="T5" fmla="*/ 42 h 42"/>
                  <a:gd name="T6" fmla="*/ 0 w 29"/>
                  <a:gd name="T7" fmla="*/ 40 h 42"/>
                  <a:gd name="T8" fmla="*/ 0 w 29"/>
                  <a:gd name="T9" fmla="*/ 34 h 42"/>
                  <a:gd name="T10" fmla="*/ 6 w 29"/>
                  <a:gd name="T11" fmla="*/ 36 h 42"/>
                  <a:gd name="T12" fmla="*/ 13 w 29"/>
                  <a:gd name="T13" fmla="*/ 37 h 42"/>
                  <a:gd name="T14" fmla="*/ 20 w 29"/>
                  <a:gd name="T15" fmla="*/ 36 h 42"/>
                  <a:gd name="T16" fmla="*/ 23 w 29"/>
                  <a:gd name="T17" fmla="*/ 31 h 42"/>
                  <a:gd name="T18" fmla="*/ 21 w 29"/>
                  <a:gd name="T19" fmla="*/ 27 h 42"/>
                  <a:gd name="T20" fmla="*/ 13 w 29"/>
                  <a:gd name="T21" fmla="*/ 23 h 42"/>
                  <a:gd name="T22" fmla="*/ 4 w 29"/>
                  <a:gd name="T23" fmla="*/ 19 h 42"/>
                  <a:gd name="T24" fmla="*/ 1 w 29"/>
                  <a:gd name="T25" fmla="*/ 16 h 42"/>
                  <a:gd name="T26" fmla="*/ 0 w 29"/>
                  <a:gd name="T27" fmla="*/ 11 h 42"/>
                  <a:gd name="T28" fmla="*/ 4 w 29"/>
                  <a:gd name="T29" fmla="*/ 3 h 42"/>
                  <a:gd name="T30" fmla="*/ 15 w 29"/>
                  <a:gd name="T31" fmla="*/ 0 h 42"/>
                  <a:gd name="T32" fmla="*/ 28 w 29"/>
                  <a:gd name="T33" fmla="*/ 3 h 42"/>
                  <a:gd name="T34" fmla="*/ 26 w 29"/>
                  <a:gd name="T35" fmla="*/ 8 h 42"/>
                  <a:gd name="T36" fmla="*/ 14 w 29"/>
                  <a:gd name="T37" fmla="*/ 5 h 42"/>
                  <a:gd name="T38" fmla="*/ 8 w 29"/>
                  <a:gd name="T39" fmla="*/ 6 h 42"/>
                  <a:gd name="T40" fmla="*/ 6 w 29"/>
                  <a:gd name="T41" fmla="*/ 10 h 42"/>
                  <a:gd name="T42" fmla="*/ 6 w 29"/>
                  <a:gd name="T43" fmla="*/ 13 h 42"/>
                  <a:gd name="T44" fmla="*/ 9 w 29"/>
                  <a:gd name="T45" fmla="*/ 15 h 42"/>
                  <a:gd name="T46" fmla="*/ 16 w 29"/>
                  <a:gd name="T47" fmla="*/ 18 h 42"/>
                  <a:gd name="T48" fmla="*/ 26 w 29"/>
                  <a:gd name="T49" fmla="*/ 24 h 42"/>
                  <a:gd name="T50" fmla="*/ 29 w 29"/>
                  <a:gd name="T51"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2">
                    <a:moveTo>
                      <a:pt x="29" y="30"/>
                    </a:moveTo>
                    <a:cubicBezTo>
                      <a:pt x="29" y="34"/>
                      <a:pt x="27" y="37"/>
                      <a:pt x="24" y="39"/>
                    </a:cubicBezTo>
                    <a:cubicBezTo>
                      <a:pt x="22" y="41"/>
                      <a:pt x="18" y="42"/>
                      <a:pt x="12" y="42"/>
                    </a:cubicBezTo>
                    <a:cubicBezTo>
                      <a:pt x="7" y="42"/>
                      <a:pt x="3" y="42"/>
                      <a:pt x="0" y="40"/>
                    </a:cubicBezTo>
                    <a:cubicBezTo>
                      <a:pt x="0" y="34"/>
                      <a:pt x="0" y="34"/>
                      <a:pt x="0" y="34"/>
                    </a:cubicBezTo>
                    <a:cubicBezTo>
                      <a:pt x="2" y="35"/>
                      <a:pt x="4" y="36"/>
                      <a:pt x="6" y="36"/>
                    </a:cubicBezTo>
                    <a:cubicBezTo>
                      <a:pt x="8" y="37"/>
                      <a:pt x="10" y="37"/>
                      <a:pt x="13" y="37"/>
                    </a:cubicBezTo>
                    <a:cubicBezTo>
                      <a:pt x="16" y="37"/>
                      <a:pt x="18" y="37"/>
                      <a:pt x="20" y="36"/>
                    </a:cubicBezTo>
                    <a:cubicBezTo>
                      <a:pt x="22" y="35"/>
                      <a:pt x="23" y="33"/>
                      <a:pt x="23" y="31"/>
                    </a:cubicBezTo>
                    <a:cubicBezTo>
                      <a:pt x="23" y="29"/>
                      <a:pt x="22" y="28"/>
                      <a:pt x="21" y="27"/>
                    </a:cubicBezTo>
                    <a:cubicBezTo>
                      <a:pt x="19" y="26"/>
                      <a:pt x="17" y="24"/>
                      <a:pt x="13" y="23"/>
                    </a:cubicBezTo>
                    <a:cubicBezTo>
                      <a:pt x="9" y="21"/>
                      <a:pt x="6" y="20"/>
                      <a:pt x="4" y="19"/>
                    </a:cubicBezTo>
                    <a:cubicBezTo>
                      <a:pt x="3" y="18"/>
                      <a:pt x="2" y="17"/>
                      <a:pt x="1" y="16"/>
                    </a:cubicBezTo>
                    <a:cubicBezTo>
                      <a:pt x="0" y="14"/>
                      <a:pt x="0" y="13"/>
                      <a:pt x="0" y="11"/>
                    </a:cubicBezTo>
                    <a:cubicBezTo>
                      <a:pt x="0" y="7"/>
                      <a:pt x="1" y="5"/>
                      <a:pt x="4" y="3"/>
                    </a:cubicBezTo>
                    <a:cubicBezTo>
                      <a:pt x="6" y="1"/>
                      <a:pt x="10" y="0"/>
                      <a:pt x="15" y="0"/>
                    </a:cubicBezTo>
                    <a:cubicBezTo>
                      <a:pt x="19" y="0"/>
                      <a:pt x="24" y="1"/>
                      <a:pt x="28" y="3"/>
                    </a:cubicBezTo>
                    <a:cubicBezTo>
                      <a:pt x="26" y="8"/>
                      <a:pt x="26" y="8"/>
                      <a:pt x="26" y="8"/>
                    </a:cubicBezTo>
                    <a:cubicBezTo>
                      <a:pt x="21" y="6"/>
                      <a:pt x="18" y="5"/>
                      <a:pt x="14" y="5"/>
                    </a:cubicBezTo>
                    <a:cubicBezTo>
                      <a:pt x="11" y="5"/>
                      <a:pt x="9" y="6"/>
                      <a:pt x="8" y="6"/>
                    </a:cubicBezTo>
                    <a:cubicBezTo>
                      <a:pt x="6" y="7"/>
                      <a:pt x="6" y="9"/>
                      <a:pt x="6" y="10"/>
                    </a:cubicBezTo>
                    <a:cubicBezTo>
                      <a:pt x="6" y="11"/>
                      <a:pt x="6" y="12"/>
                      <a:pt x="6" y="13"/>
                    </a:cubicBezTo>
                    <a:cubicBezTo>
                      <a:pt x="7" y="14"/>
                      <a:pt x="8" y="15"/>
                      <a:pt x="9" y="15"/>
                    </a:cubicBezTo>
                    <a:cubicBezTo>
                      <a:pt x="10" y="16"/>
                      <a:pt x="13" y="17"/>
                      <a:pt x="16" y="18"/>
                    </a:cubicBezTo>
                    <a:cubicBezTo>
                      <a:pt x="21" y="20"/>
                      <a:pt x="24" y="22"/>
                      <a:pt x="26" y="24"/>
                    </a:cubicBezTo>
                    <a:cubicBezTo>
                      <a:pt x="28" y="25"/>
                      <a:pt x="29" y="28"/>
                      <a:pt x="29" y="3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4" name="Freeform 63"/>
              <p:cNvSpPr>
                <a:spLocks noEditPoints="1"/>
              </p:cNvSpPr>
              <p:nvPr userDrawn="1"/>
            </p:nvSpPr>
            <p:spPr bwMode="auto">
              <a:xfrm>
                <a:off x="4816475" y="3490913"/>
                <a:ext cx="25400" cy="215900"/>
              </a:xfrm>
              <a:custGeom>
                <a:avLst/>
                <a:gdLst>
                  <a:gd name="T0" fmla="*/ 7 w 7"/>
                  <a:gd name="T1" fmla="*/ 57 h 57"/>
                  <a:gd name="T2" fmla="*/ 1 w 7"/>
                  <a:gd name="T3" fmla="*/ 57 h 57"/>
                  <a:gd name="T4" fmla="*/ 1 w 7"/>
                  <a:gd name="T5" fmla="*/ 16 h 57"/>
                  <a:gd name="T6" fmla="*/ 7 w 7"/>
                  <a:gd name="T7" fmla="*/ 16 h 57"/>
                  <a:gd name="T8" fmla="*/ 7 w 7"/>
                  <a:gd name="T9" fmla="*/ 57 h 57"/>
                  <a:gd name="T10" fmla="*/ 0 w 7"/>
                  <a:gd name="T11" fmla="*/ 5 h 57"/>
                  <a:gd name="T12" fmla="*/ 1 w 7"/>
                  <a:gd name="T13" fmla="*/ 1 h 57"/>
                  <a:gd name="T14" fmla="*/ 4 w 7"/>
                  <a:gd name="T15" fmla="*/ 0 h 57"/>
                  <a:gd name="T16" fmla="*/ 6 w 7"/>
                  <a:gd name="T17" fmla="*/ 1 h 57"/>
                  <a:gd name="T18" fmla="*/ 7 w 7"/>
                  <a:gd name="T19" fmla="*/ 5 h 57"/>
                  <a:gd name="T20" fmla="*/ 6 w 7"/>
                  <a:gd name="T21" fmla="*/ 8 h 57"/>
                  <a:gd name="T22" fmla="*/ 4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7" y="57"/>
                    </a:moveTo>
                    <a:cubicBezTo>
                      <a:pt x="1" y="57"/>
                      <a:pt x="1" y="57"/>
                      <a:pt x="1" y="57"/>
                    </a:cubicBezTo>
                    <a:cubicBezTo>
                      <a:pt x="1" y="16"/>
                      <a:pt x="1" y="16"/>
                      <a:pt x="1" y="16"/>
                    </a:cubicBezTo>
                    <a:cubicBezTo>
                      <a:pt x="7" y="16"/>
                      <a:pt x="7" y="16"/>
                      <a:pt x="7" y="16"/>
                    </a:cubicBezTo>
                    <a:lnTo>
                      <a:pt x="7" y="57"/>
                    </a:lnTo>
                    <a:close/>
                    <a:moveTo>
                      <a:pt x="0" y="5"/>
                    </a:moveTo>
                    <a:cubicBezTo>
                      <a:pt x="0" y="3"/>
                      <a:pt x="0" y="2"/>
                      <a:pt x="1" y="1"/>
                    </a:cubicBezTo>
                    <a:cubicBezTo>
                      <a:pt x="2" y="1"/>
                      <a:pt x="3" y="0"/>
                      <a:pt x="4" y="0"/>
                    </a:cubicBezTo>
                    <a:cubicBezTo>
                      <a:pt x="5" y="0"/>
                      <a:pt x="6" y="1"/>
                      <a:pt x="6" y="1"/>
                    </a:cubicBezTo>
                    <a:cubicBezTo>
                      <a:pt x="7" y="2"/>
                      <a:pt x="7" y="3"/>
                      <a:pt x="7" y="5"/>
                    </a:cubicBezTo>
                    <a:cubicBezTo>
                      <a:pt x="7" y="6"/>
                      <a:pt x="7" y="7"/>
                      <a:pt x="6" y="8"/>
                    </a:cubicBezTo>
                    <a:cubicBezTo>
                      <a:pt x="6" y="8"/>
                      <a:pt x="5" y="9"/>
                      <a:pt x="4" y="9"/>
                    </a:cubicBezTo>
                    <a:cubicBezTo>
                      <a:pt x="3" y="9"/>
                      <a:pt x="2" y="8"/>
                      <a:pt x="1" y="8"/>
                    </a:cubicBezTo>
                    <a:cubicBezTo>
                      <a:pt x="0" y="7"/>
                      <a:pt x="0" y="6"/>
                      <a:pt x="0" y="5"/>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5" name="Freeform 64"/>
              <p:cNvSpPr>
                <a:spLocks/>
              </p:cNvSpPr>
              <p:nvPr userDrawn="1"/>
            </p:nvSpPr>
            <p:spPr bwMode="auto">
              <a:xfrm>
                <a:off x="4895850" y="3548063"/>
                <a:ext cx="112713" cy="158750"/>
              </a:xfrm>
              <a:custGeom>
                <a:avLst/>
                <a:gdLst>
                  <a:gd name="T0" fmla="*/ 19 w 30"/>
                  <a:gd name="T1" fmla="*/ 42 h 42"/>
                  <a:gd name="T2" fmla="*/ 5 w 30"/>
                  <a:gd name="T3" fmla="*/ 37 h 42"/>
                  <a:gd name="T4" fmla="*/ 0 w 30"/>
                  <a:gd name="T5" fmla="*/ 21 h 42"/>
                  <a:gd name="T6" fmla="*/ 5 w 30"/>
                  <a:gd name="T7" fmla="*/ 6 h 42"/>
                  <a:gd name="T8" fmla="*/ 20 w 30"/>
                  <a:gd name="T9" fmla="*/ 0 h 42"/>
                  <a:gd name="T10" fmla="*/ 25 w 30"/>
                  <a:gd name="T11" fmla="*/ 1 h 42"/>
                  <a:gd name="T12" fmla="*/ 30 w 30"/>
                  <a:gd name="T13" fmla="*/ 2 h 42"/>
                  <a:gd name="T14" fmla="*/ 28 w 30"/>
                  <a:gd name="T15" fmla="*/ 7 h 42"/>
                  <a:gd name="T16" fmla="*/ 24 w 30"/>
                  <a:gd name="T17" fmla="*/ 6 h 42"/>
                  <a:gd name="T18" fmla="*/ 19 w 30"/>
                  <a:gd name="T19" fmla="*/ 5 h 42"/>
                  <a:gd name="T20" fmla="*/ 7 w 30"/>
                  <a:gd name="T21" fmla="*/ 21 h 42"/>
                  <a:gd name="T22" fmla="*/ 10 w 30"/>
                  <a:gd name="T23" fmla="*/ 33 h 42"/>
                  <a:gd name="T24" fmla="*/ 19 w 30"/>
                  <a:gd name="T25" fmla="*/ 37 h 42"/>
                  <a:gd name="T26" fmla="*/ 29 w 30"/>
                  <a:gd name="T27" fmla="*/ 35 h 42"/>
                  <a:gd name="T28" fmla="*/ 29 w 30"/>
                  <a:gd name="T29" fmla="*/ 40 h 42"/>
                  <a:gd name="T30" fmla="*/ 19 w 30"/>
                  <a:gd name="T3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19" y="42"/>
                    </a:moveTo>
                    <a:cubicBezTo>
                      <a:pt x="13" y="42"/>
                      <a:pt x="9" y="41"/>
                      <a:pt x="5" y="37"/>
                    </a:cubicBezTo>
                    <a:cubicBezTo>
                      <a:pt x="2" y="33"/>
                      <a:pt x="0" y="28"/>
                      <a:pt x="0" y="21"/>
                    </a:cubicBezTo>
                    <a:cubicBezTo>
                      <a:pt x="0" y="15"/>
                      <a:pt x="2" y="9"/>
                      <a:pt x="5" y="6"/>
                    </a:cubicBezTo>
                    <a:cubicBezTo>
                      <a:pt x="9" y="2"/>
                      <a:pt x="13" y="0"/>
                      <a:pt x="20" y="0"/>
                    </a:cubicBezTo>
                    <a:cubicBezTo>
                      <a:pt x="22" y="0"/>
                      <a:pt x="23" y="0"/>
                      <a:pt x="25" y="1"/>
                    </a:cubicBezTo>
                    <a:cubicBezTo>
                      <a:pt x="27" y="1"/>
                      <a:pt x="29" y="1"/>
                      <a:pt x="30" y="2"/>
                    </a:cubicBezTo>
                    <a:cubicBezTo>
                      <a:pt x="28" y="7"/>
                      <a:pt x="28" y="7"/>
                      <a:pt x="28" y="7"/>
                    </a:cubicBezTo>
                    <a:cubicBezTo>
                      <a:pt x="27" y="7"/>
                      <a:pt x="25" y="6"/>
                      <a:pt x="24" y="6"/>
                    </a:cubicBezTo>
                    <a:cubicBezTo>
                      <a:pt x="22" y="6"/>
                      <a:pt x="21" y="5"/>
                      <a:pt x="19" y="5"/>
                    </a:cubicBezTo>
                    <a:cubicBezTo>
                      <a:pt x="11" y="5"/>
                      <a:pt x="7" y="11"/>
                      <a:pt x="7" y="21"/>
                    </a:cubicBezTo>
                    <a:cubicBezTo>
                      <a:pt x="7" y="26"/>
                      <a:pt x="8" y="30"/>
                      <a:pt x="10" y="33"/>
                    </a:cubicBezTo>
                    <a:cubicBezTo>
                      <a:pt x="12" y="36"/>
                      <a:pt x="15" y="37"/>
                      <a:pt x="19" y="37"/>
                    </a:cubicBezTo>
                    <a:cubicBezTo>
                      <a:pt x="22" y="37"/>
                      <a:pt x="26" y="36"/>
                      <a:pt x="29" y="35"/>
                    </a:cubicBezTo>
                    <a:cubicBezTo>
                      <a:pt x="29" y="40"/>
                      <a:pt x="29" y="40"/>
                      <a:pt x="29" y="40"/>
                    </a:cubicBezTo>
                    <a:cubicBezTo>
                      <a:pt x="27" y="42"/>
                      <a:pt x="23" y="42"/>
                      <a:pt x="19" y="42"/>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6" name="Freeform 65"/>
              <p:cNvSpPr>
                <a:spLocks noEditPoints="1"/>
              </p:cNvSpPr>
              <p:nvPr userDrawn="1"/>
            </p:nvSpPr>
            <p:spPr bwMode="auto">
              <a:xfrm>
                <a:off x="5151438" y="3498850"/>
                <a:ext cx="127000" cy="207963"/>
              </a:xfrm>
              <a:custGeom>
                <a:avLst/>
                <a:gdLst>
                  <a:gd name="T0" fmla="*/ 6 w 34"/>
                  <a:gd name="T1" fmla="*/ 28 h 55"/>
                  <a:gd name="T2" fmla="*/ 12 w 34"/>
                  <a:gd name="T3" fmla="*/ 28 h 55"/>
                  <a:gd name="T4" fmla="*/ 24 w 34"/>
                  <a:gd name="T5" fmla="*/ 25 h 55"/>
                  <a:gd name="T6" fmla="*/ 28 w 34"/>
                  <a:gd name="T7" fmla="*/ 16 h 55"/>
                  <a:gd name="T8" fmla="*/ 24 w 34"/>
                  <a:gd name="T9" fmla="*/ 8 h 55"/>
                  <a:gd name="T10" fmla="*/ 13 w 34"/>
                  <a:gd name="T11" fmla="*/ 5 h 55"/>
                  <a:gd name="T12" fmla="*/ 6 w 34"/>
                  <a:gd name="T13" fmla="*/ 5 h 55"/>
                  <a:gd name="T14" fmla="*/ 6 w 34"/>
                  <a:gd name="T15" fmla="*/ 28 h 55"/>
                  <a:gd name="T16" fmla="*/ 34 w 34"/>
                  <a:gd name="T17" fmla="*/ 16 h 55"/>
                  <a:gd name="T18" fmla="*/ 29 w 34"/>
                  <a:gd name="T19" fmla="*/ 29 h 55"/>
                  <a:gd name="T20" fmla="*/ 12 w 34"/>
                  <a:gd name="T21" fmla="*/ 33 h 55"/>
                  <a:gd name="T22" fmla="*/ 6 w 34"/>
                  <a:gd name="T23" fmla="*/ 33 h 55"/>
                  <a:gd name="T24" fmla="*/ 6 w 34"/>
                  <a:gd name="T25" fmla="*/ 55 h 55"/>
                  <a:gd name="T26" fmla="*/ 0 w 34"/>
                  <a:gd name="T27" fmla="*/ 55 h 55"/>
                  <a:gd name="T28" fmla="*/ 0 w 34"/>
                  <a:gd name="T29" fmla="*/ 0 h 55"/>
                  <a:gd name="T30" fmla="*/ 14 w 34"/>
                  <a:gd name="T31" fmla="*/ 0 h 55"/>
                  <a:gd name="T32" fmla="*/ 34 w 34"/>
                  <a:gd name="T33"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55">
                    <a:moveTo>
                      <a:pt x="6" y="28"/>
                    </a:moveTo>
                    <a:cubicBezTo>
                      <a:pt x="12" y="28"/>
                      <a:pt x="12" y="28"/>
                      <a:pt x="12" y="28"/>
                    </a:cubicBezTo>
                    <a:cubicBezTo>
                      <a:pt x="17" y="28"/>
                      <a:pt x="21" y="27"/>
                      <a:pt x="24" y="25"/>
                    </a:cubicBezTo>
                    <a:cubicBezTo>
                      <a:pt x="27" y="23"/>
                      <a:pt x="28" y="20"/>
                      <a:pt x="28" y="16"/>
                    </a:cubicBezTo>
                    <a:cubicBezTo>
                      <a:pt x="28" y="13"/>
                      <a:pt x="27" y="10"/>
                      <a:pt x="24" y="8"/>
                    </a:cubicBezTo>
                    <a:cubicBezTo>
                      <a:pt x="22" y="6"/>
                      <a:pt x="18" y="5"/>
                      <a:pt x="13" y="5"/>
                    </a:cubicBezTo>
                    <a:cubicBezTo>
                      <a:pt x="6" y="5"/>
                      <a:pt x="6" y="5"/>
                      <a:pt x="6" y="5"/>
                    </a:cubicBezTo>
                    <a:lnTo>
                      <a:pt x="6" y="28"/>
                    </a:lnTo>
                    <a:close/>
                    <a:moveTo>
                      <a:pt x="34" y="16"/>
                    </a:moveTo>
                    <a:cubicBezTo>
                      <a:pt x="34" y="21"/>
                      <a:pt x="32" y="26"/>
                      <a:pt x="29" y="29"/>
                    </a:cubicBezTo>
                    <a:cubicBezTo>
                      <a:pt x="25" y="32"/>
                      <a:pt x="20" y="33"/>
                      <a:pt x="12" y="33"/>
                    </a:cubicBezTo>
                    <a:cubicBezTo>
                      <a:pt x="6" y="33"/>
                      <a:pt x="6" y="33"/>
                      <a:pt x="6" y="33"/>
                    </a:cubicBezTo>
                    <a:cubicBezTo>
                      <a:pt x="6" y="55"/>
                      <a:pt x="6" y="55"/>
                      <a:pt x="6" y="55"/>
                    </a:cubicBezTo>
                    <a:cubicBezTo>
                      <a:pt x="0" y="55"/>
                      <a:pt x="0" y="55"/>
                      <a:pt x="0" y="55"/>
                    </a:cubicBezTo>
                    <a:cubicBezTo>
                      <a:pt x="0" y="0"/>
                      <a:pt x="0" y="0"/>
                      <a:pt x="0" y="0"/>
                    </a:cubicBezTo>
                    <a:cubicBezTo>
                      <a:pt x="14" y="0"/>
                      <a:pt x="14" y="0"/>
                      <a:pt x="14" y="0"/>
                    </a:cubicBezTo>
                    <a:cubicBezTo>
                      <a:pt x="28" y="0"/>
                      <a:pt x="34" y="5"/>
                      <a:pt x="34" y="1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7" name="Freeform 66"/>
              <p:cNvSpPr>
                <a:spLocks/>
              </p:cNvSpPr>
              <p:nvPr userDrawn="1"/>
            </p:nvSpPr>
            <p:spPr bwMode="auto">
              <a:xfrm>
                <a:off x="5335588" y="3548063"/>
                <a:ext cx="85725" cy="158750"/>
              </a:xfrm>
              <a:custGeom>
                <a:avLst/>
                <a:gdLst>
                  <a:gd name="T0" fmla="*/ 18 w 23"/>
                  <a:gd name="T1" fmla="*/ 0 h 42"/>
                  <a:gd name="T2" fmla="*/ 23 w 23"/>
                  <a:gd name="T3" fmla="*/ 0 h 42"/>
                  <a:gd name="T4" fmla="*/ 22 w 23"/>
                  <a:gd name="T5" fmla="*/ 6 h 42"/>
                  <a:gd name="T6" fmla="*/ 18 w 23"/>
                  <a:gd name="T7" fmla="*/ 6 h 42"/>
                  <a:gd name="T8" fmla="*/ 9 w 23"/>
                  <a:gd name="T9" fmla="*/ 10 h 42"/>
                  <a:gd name="T10" fmla="*/ 6 w 23"/>
                  <a:gd name="T11" fmla="*/ 20 h 42"/>
                  <a:gd name="T12" fmla="*/ 6 w 23"/>
                  <a:gd name="T13" fmla="*/ 42 h 42"/>
                  <a:gd name="T14" fmla="*/ 0 w 23"/>
                  <a:gd name="T15" fmla="*/ 42 h 42"/>
                  <a:gd name="T16" fmla="*/ 0 w 23"/>
                  <a:gd name="T17" fmla="*/ 1 h 42"/>
                  <a:gd name="T18" fmla="*/ 5 w 23"/>
                  <a:gd name="T19" fmla="*/ 1 h 42"/>
                  <a:gd name="T20" fmla="*/ 6 w 23"/>
                  <a:gd name="T21" fmla="*/ 8 h 42"/>
                  <a:gd name="T22" fmla="*/ 6 w 23"/>
                  <a:gd name="T23" fmla="*/ 8 h 42"/>
                  <a:gd name="T24" fmla="*/ 11 w 23"/>
                  <a:gd name="T25" fmla="*/ 2 h 42"/>
                  <a:gd name="T26" fmla="*/ 18 w 23"/>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2">
                    <a:moveTo>
                      <a:pt x="18" y="0"/>
                    </a:moveTo>
                    <a:cubicBezTo>
                      <a:pt x="20" y="0"/>
                      <a:pt x="22" y="0"/>
                      <a:pt x="23" y="0"/>
                    </a:cubicBezTo>
                    <a:cubicBezTo>
                      <a:pt x="22" y="6"/>
                      <a:pt x="22" y="6"/>
                      <a:pt x="22" y="6"/>
                    </a:cubicBezTo>
                    <a:cubicBezTo>
                      <a:pt x="21" y="6"/>
                      <a:pt x="19" y="6"/>
                      <a:pt x="18" y="6"/>
                    </a:cubicBezTo>
                    <a:cubicBezTo>
                      <a:pt x="15" y="6"/>
                      <a:pt x="12" y="7"/>
                      <a:pt x="9" y="10"/>
                    </a:cubicBezTo>
                    <a:cubicBezTo>
                      <a:pt x="7"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7" y="6"/>
                      <a:pt x="9" y="4"/>
                      <a:pt x="11" y="2"/>
                    </a:cubicBezTo>
                    <a:cubicBezTo>
                      <a:pt x="13" y="1"/>
                      <a:pt x="16" y="0"/>
                      <a:pt x="18" y="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8" name="Freeform 67"/>
              <p:cNvSpPr>
                <a:spLocks noEditPoints="1"/>
              </p:cNvSpPr>
              <p:nvPr userDrawn="1"/>
            </p:nvSpPr>
            <p:spPr bwMode="auto">
              <a:xfrm>
                <a:off x="5454650" y="3548063"/>
                <a:ext cx="123825" cy="158750"/>
              </a:xfrm>
              <a:custGeom>
                <a:avLst/>
                <a:gdLst>
                  <a:gd name="T0" fmla="*/ 14 w 33"/>
                  <a:gd name="T1" fmla="*/ 37 h 42"/>
                  <a:gd name="T2" fmla="*/ 23 w 33"/>
                  <a:gd name="T3" fmla="*/ 34 h 42"/>
                  <a:gd name="T4" fmla="*/ 26 w 33"/>
                  <a:gd name="T5" fmla="*/ 25 h 42"/>
                  <a:gd name="T6" fmla="*/ 26 w 33"/>
                  <a:gd name="T7" fmla="*/ 21 h 42"/>
                  <a:gd name="T8" fmla="*/ 20 w 33"/>
                  <a:gd name="T9" fmla="*/ 22 h 42"/>
                  <a:gd name="T10" fmla="*/ 9 w 33"/>
                  <a:gd name="T11" fmla="*/ 24 h 42"/>
                  <a:gd name="T12" fmla="*/ 6 w 33"/>
                  <a:gd name="T13" fmla="*/ 30 h 42"/>
                  <a:gd name="T14" fmla="*/ 8 w 33"/>
                  <a:gd name="T15" fmla="*/ 36 h 42"/>
                  <a:gd name="T16" fmla="*/ 14 w 33"/>
                  <a:gd name="T17" fmla="*/ 37 h 42"/>
                  <a:gd name="T18" fmla="*/ 28 w 33"/>
                  <a:gd name="T19" fmla="*/ 42 h 42"/>
                  <a:gd name="T20" fmla="*/ 27 w 33"/>
                  <a:gd name="T21" fmla="*/ 36 h 42"/>
                  <a:gd name="T22" fmla="*/ 26 w 33"/>
                  <a:gd name="T23" fmla="*/ 36 h 42"/>
                  <a:gd name="T24" fmla="*/ 20 w 33"/>
                  <a:gd name="T25" fmla="*/ 41 h 42"/>
                  <a:gd name="T26" fmla="*/ 13 w 33"/>
                  <a:gd name="T27" fmla="*/ 42 h 42"/>
                  <a:gd name="T28" fmla="*/ 3 w 33"/>
                  <a:gd name="T29" fmla="*/ 39 h 42"/>
                  <a:gd name="T30" fmla="*/ 0 w 33"/>
                  <a:gd name="T31" fmla="*/ 30 h 42"/>
                  <a:gd name="T32" fmla="*/ 20 w 33"/>
                  <a:gd name="T33" fmla="*/ 17 h 42"/>
                  <a:gd name="T34" fmla="*/ 26 w 33"/>
                  <a:gd name="T35" fmla="*/ 17 h 42"/>
                  <a:gd name="T36" fmla="*/ 26 w 33"/>
                  <a:gd name="T37" fmla="*/ 15 h 42"/>
                  <a:gd name="T38" fmla="*/ 24 w 33"/>
                  <a:gd name="T39" fmla="*/ 7 h 42"/>
                  <a:gd name="T40" fmla="*/ 18 w 33"/>
                  <a:gd name="T41" fmla="*/ 5 h 42"/>
                  <a:gd name="T42" fmla="*/ 6 w 33"/>
                  <a:gd name="T43" fmla="*/ 8 h 42"/>
                  <a:gd name="T44" fmla="*/ 4 w 33"/>
                  <a:gd name="T45" fmla="*/ 4 h 42"/>
                  <a:gd name="T46" fmla="*/ 11 w 33"/>
                  <a:gd name="T47" fmla="*/ 1 h 42"/>
                  <a:gd name="T48" fmla="*/ 18 w 33"/>
                  <a:gd name="T49" fmla="*/ 0 h 42"/>
                  <a:gd name="T50" fmla="*/ 29 w 33"/>
                  <a:gd name="T51" fmla="*/ 3 h 42"/>
                  <a:gd name="T52" fmla="*/ 33 w 33"/>
                  <a:gd name="T53" fmla="*/ 14 h 42"/>
                  <a:gd name="T54" fmla="*/ 33 w 33"/>
                  <a:gd name="T55" fmla="*/ 42 h 42"/>
                  <a:gd name="T56" fmla="*/ 28 w 33"/>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 h="42">
                    <a:moveTo>
                      <a:pt x="14" y="37"/>
                    </a:moveTo>
                    <a:cubicBezTo>
                      <a:pt x="18" y="37"/>
                      <a:pt x="21" y="36"/>
                      <a:pt x="23" y="34"/>
                    </a:cubicBezTo>
                    <a:cubicBezTo>
                      <a:pt x="25" y="32"/>
                      <a:pt x="26" y="29"/>
                      <a:pt x="26" y="25"/>
                    </a:cubicBezTo>
                    <a:cubicBezTo>
                      <a:pt x="26" y="21"/>
                      <a:pt x="26" y="21"/>
                      <a:pt x="26" y="21"/>
                    </a:cubicBezTo>
                    <a:cubicBezTo>
                      <a:pt x="20" y="22"/>
                      <a:pt x="20" y="22"/>
                      <a:pt x="20" y="22"/>
                    </a:cubicBezTo>
                    <a:cubicBezTo>
                      <a:pt x="15" y="22"/>
                      <a:pt x="12" y="23"/>
                      <a:pt x="9" y="24"/>
                    </a:cubicBezTo>
                    <a:cubicBezTo>
                      <a:pt x="7" y="25"/>
                      <a:pt x="6" y="28"/>
                      <a:pt x="6" y="30"/>
                    </a:cubicBezTo>
                    <a:cubicBezTo>
                      <a:pt x="6" y="33"/>
                      <a:pt x="7" y="34"/>
                      <a:pt x="8" y="36"/>
                    </a:cubicBezTo>
                    <a:cubicBezTo>
                      <a:pt x="10" y="37"/>
                      <a:pt x="11" y="37"/>
                      <a:pt x="14" y="37"/>
                    </a:cubicBezTo>
                    <a:moveTo>
                      <a:pt x="28" y="42"/>
                    </a:moveTo>
                    <a:cubicBezTo>
                      <a:pt x="27" y="36"/>
                      <a:pt x="27" y="36"/>
                      <a:pt x="27" y="36"/>
                    </a:cubicBezTo>
                    <a:cubicBezTo>
                      <a:pt x="26" y="36"/>
                      <a:pt x="26" y="36"/>
                      <a:pt x="26" y="36"/>
                    </a:cubicBezTo>
                    <a:cubicBezTo>
                      <a:pt x="24" y="38"/>
                      <a:pt x="22" y="40"/>
                      <a:pt x="20" y="41"/>
                    </a:cubicBezTo>
                    <a:cubicBezTo>
                      <a:pt x="18" y="42"/>
                      <a:pt x="16" y="42"/>
                      <a:pt x="13" y="42"/>
                    </a:cubicBezTo>
                    <a:cubicBezTo>
                      <a:pt x="9" y="42"/>
                      <a:pt x="5" y="41"/>
                      <a:pt x="3" y="39"/>
                    </a:cubicBezTo>
                    <a:cubicBezTo>
                      <a:pt x="1" y="37"/>
                      <a:pt x="0" y="34"/>
                      <a:pt x="0" y="30"/>
                    </a:cubicBezTo>
                    <a:cubicBezTo>
                      <a:pt x="0" y="22"/>
                      <a:pt x="6" y="18"/>
                      <a:pt x="20" y="17"/>
                    </a:cubicBezTo>
                    <a:cubicBezTo>
                      <a:pt x="26" y="17"/>
                      <a:pt x="26" y="17"/>
                      <a:pt x="26" y="17"/>
                    </a:cubicBezTo>
                    <a:cubicBezTo>
                      <a:pt x="26" y="15"/>
                      <a:pt x="26" y="15"/>
                      <a:pt x="26" y="15"/>
                    </a:cubicBezTo>
                    <a:cubicBezTo>
                      <a:pt x="26" y="11"/>
                      <a:pt x="26" y="9"/>
                      <a:pt x="24" y="7"/>
                    </a:cubicBezTo>
                    <a:cubicBezTo>
                      <a:pt x="23" y="6"/>
                      <a:pt x="21" y="5"/>
                      <a:pt x="18" y="5"/>
                    </a:cubicBezTo>
                    <a:cubicBezTo>
                      <a:pt x="14" y="5"/>
                      <a:pt x="11" y="6"/>
                      <a:pt x="6" y="8"/>
                    </a:cubicBezTo>
                    <a:cubicBezTo>
                      <a:pt x="4" y="4"/>
                      <a:pt x="4" y="4"/>
                      <a:pt x="4" y="4"/>
                    </a:cubicBezTo>
                    <a:cubicBezTo>
                      <a:pt x="6" y="2"/>
                      <a:pt x="9" y="2"/>
                      <a:pt x="11" y="1"/>
                    </a:cubicBezTo>
                    <a:cubicBezTo>
                      <a:pt x="13" y="0"/>
                      <a:pt x="16" y="0"/>
                      <a:pt x="18" y="0"/>
                    </a:cubicBezTo>
                    <a:cubicBezTo>
                      <a:pt x="23" y="0"/>
                      <a:pt x="27" y="1"/>
                      <a:pt x="29" y="3"/>
                    </a:cubicBezTo>
                    <a:cubicBezTo>
                      <a:pt x="31" y="5"/>
                      <a:pt x="33" y="9"/>
                      <a:pt x="33" y="14"/>
                    </a:cubicBezTo>
                    <a:cubicBezTo>
                      <a:pt x="33" y="42"/>
                      <a:pt x="33" y="42"/>
                      <a:pt x="33" y="42"/>
                    </a:cubicBezTo>
                    <a:lnTo>
                      <a:pt x="28"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9" name="Freeform 68"/>
              <p:cNvSpPr>
                <a:spLocks/>
              </p:cNvSpPr>
              <p:nvPr userDrawn="1"/>
            </p:nvSpPr>
            <p:spPr bwMode="auto">
              <a:xfrm>
                <a:off x="5632450" y="3548063"/>
                <a:ext cx="107950" cy="158750"/>
              </a:xfrm>
              <a:custGeom>
                <a:avLst/>
                <a:gdLst>
                  <a:gd name="T0" fmla="*/ 19 w 29"/>
                  <a:gd name="T1" fmla="*/ 42 h 42"/>
                  <a:gd name="T2" fmla="*/ 5 w 29"/>
                  <a:gd name="T3" fmla="*/ 37 h 42"/>
                  <a:gd name="T4" fmla="*/ 0 w 29"/>
                  <a:gd name="T5" fmla="*/ 21 h 42"/>
                  <a:gd name="T6" fmla="*/ 5 w 29"/>
                  <a:gd name="T7" fmla="*/ 6 h 42"/>
                  <a:gd name="T8" fmla="*/ 19 w 29"/>
                  <a:gd name="T9" fmla="*/ 0 h 42"/>
                  <a:gd name="T10" fmla="*/ 25 w 29"/>
                  <a:gd name="T11" fmla="*/ 1 h 42"/>
                  <a:gd name="T12" fmla="*/ 29 w 29"/>
                  <a:gd name="T13" fmla="*/ 2 h 42"/>
                  <a:gd name="T14" fmla="*/ 28 w 29"/>
                  <a:gd name="T15" fmla="*/ 7 h 42"/>
                  <a:gd name="T16" fmla="*/ 23 w 29"/>
                  <a:gd name="T17" fmla="*/ 6 h 42"/>
                  <a:gd name="T18" fmla="*/ 19 w 29"/>
                  <a:gd name="T19" fmla="*/ 5 h 42"/>
                  <a:gd name="T20" fmla="*/ 6 w 29"/>
                  <a:gd name="T21" fmla="*/ 21 h 42"/>
                  <a:gd name="T22" fmla="*/ 9 w 29"/>
                  <a:gd name="T23" fmla="*/ 33 h 42"/>
                  <a:gd name="T24" fmla="*/ 18 w 29"/>
                  <a:gd name="T25" fmla="*/ 37 h 42"/>
                  <a:gd name="T26" fmla="*/ 29 w 29"/>
                  <a:gd name="T27" fmla="*/ 35 h 42"/>
                  <a:gd name="T28" fmla="*/ 29 w 29"/>
                  <a:gd name="T29" fmla="*/ 40 h 42"/>
                  <a:gd name="T30" fmla="*/ 19 w 29"/>
                  <a:gd name="T3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2">
                    <a:moveTo>
                      <a:pt x="19" y="42"/>
                    </a:moveTo>
                    <a:cubicBezTo>
                      <a:pt x="13" y="42"/>
                      <a:pt x="8" y="41"/>
                      <a:pt x="5" y="37"/>
                    </a:cubicBezTo>
                    <a:cubicBezTo>
                      <a:pt x="2" y="33"/>
                      <a:pt x="0" y="28"/>
                      <a:pt x="0" y="21"/>
                    </a:cubicBezTo>
                    <a:cubicBezTo>
                      <a:pt x="0" y="15"/>
                      <a:pt x="2" y="9"/>
                      <a:pt x="5" y="6"/>
                    </a:cubicBezTo>
                    <a:cubicBezTo>
                      <a:pt x="8" y="2"/>
                      <a:pt x="13" y="0"/>
                      <a:pt x="19" y="0"/>
                    </a:cubicBezTo>
                    <a:cubicBezTo>
                      <a:pt x="21" y="0"/>
                      <a:pt x="23" y="0"/>
                      <a:pt x="25" y="1"/>
                    </a:cubicBezTo>
                    <a:cubicBezTo>
                      <a:pt x="27" y="1"/>
                      <a:pt x="28" y="1"/>
                      <a:pt x="29" y="2"/>
                    </a:cubicBezTo>
                    <a:cubicBezTo>
                      <a:pt x="28" y="7"/>
                      <a:pt x="28" y="7"/>
                      <a:pt x="28" y="7"/>
                    </a:cubicBezTo>
                    <a:cubicBezTo>
                      <a:pt x="26" y="7"/>
                      <a:pt x="25" y="6"/>
                      <a:pt x="23" y="6"/>
                    </a:cubicBezTo>
                    <a:cubicBezTo>
                      <a:pt x="21" y="6"/>
                      <a:pt x="20" y="5"/>
                      <a:pt x="19" y="5"/>
                    </a:cubicBezTo>
                    <a:cubicBezTo>
                      <a:pt x="10" y="5"/>
                      <a:pt x="6" y="11"/>
                      <a:pt x="6" y="21"/>
                    </a:cubicBezTo>
                    <a:cubicBezTo>
                      <a:pt x="6" y="26"/>
                      <a:pt x="7" y="30"/>
                      <a:pt x="9" y="33"/>
                    </a:cubicBezTo>
                    <a:cubicBezTo>
                      <a:pt x="11" y="36"/>
                      <a:pt x="14" y="37"/>
                      <a:pt x="18" y="37"/>
                    </a:cubicBezTo>
                    <a:cubicBezTo>
                      <a:pt x="22" y="37"/>
                      <a:pt x="25" y="36"/>
                      <a:pt x="29" y="35"/>
                    </a:cubicBezTo>
                    <a:cubicBezTo>
                      <a:pt x="29" y="40"/>
                      <a:pt x="29" y="40"/>
                      <a:pt x="29" y="40"/>
                    </a:cubicBezTo>
                    <a:cubicBezTo>
                      <a:pt x="26" y="42"/>
                      <a:pt x="23" y="42"/>
                      <a:pt x="19" y="42"/>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0" name="Freeform 69"/>
              <p:cNvSpPr>
                <a:spLocks/>
              </p:cNvSpPr>
              <p:nvPr userDrawn="1"/>
            </p:nvSpPr>
            <p:spPr bwMode="auto">
              <a:xfrm>
                <a:off x="5770563" y="3513138"/>
                <a:ext cx="90488" cy="193675"/>
              </a:xfrm>
              <a:custGeom>
                <a:avLst/>
                <a:gdLst>
                  <a:gd name="T0" fmla="*/ 19 w 24"/>
                  <a:gd name="T1" fmla="*/ 46 h 51"/>
                  <a:gd name="T2" fmla="*/ 22 w 24"/>
                  <a:gd name="T3" fmla="*/ 46 h 51"/>
                  <a:gd name="T4" fmla="*/ 24 w 24"/>
                  <a:gd name="T5" fmla="*/ 46 h 51"/>
                  <a:gd name="T6" fmla="*/ 24 w 24"/>
                  <a:gd name="T7" fmla="*/ 50 h 51"/>
                  <a:gd name="T8" fmla="*/ 21 w 24"/>
                  <a:gd name="T9" fmla="*/ 51 h 51"/>
                  <a:gd name="T10" fmla="*/ 18 w 24"/>
                  <a:gd name="T11" fmla="*/ 51 h 51"/>
                  <a:gd name="T12" fmla="*/ 6 w 24"/>
                  <a:gd name="T13" fmla="*/ 39 h 51"/>
                  <a:gd name="T14" fmla="*/ 6 w 24"/>
                  <a:gd name="T15" fmla="*/ 14 h 51"/>
                  <a:gd name="T16" fmla="*/ 0 w 24"/>
                  <a:gd name="T17" fmla="*/ 14 h 51"/>
                  <a:gd name="T18" fmla="*/ 0 w 24"/>
                  <a:gd name="T19" fmla="*/ 11 h 51"/>
                  <a:gd name="T20" fmla="*/ 6 w 24"/>
                  <a:gd name="T21" fmla="*/ 9 h 51"/>
                  <a:gd name="T22" fmla="*/ 8 w 24"/>
                  <a:gd name="T23" fmla="*/ 0 h 51"/>
                  <a:gd name="T24" fmla="*/ 12 w 24"/>
                  <a:gd name="T25" fmla="*/ 0 h 51"/>
                  <a:gd name="T26" fmla="*/ 12 w 24"/>
                  <a:gd name="T27" fmla="*/ 10 h 51"/>
                  <a:gd name="T28" fmla="*/ 24 w 24"/>
                  <a:gd name="T29" fmla="*/ 10 h 51"/>
                  <a:gd name="T30" fmla="*/ 24 w 24"/>
                  <a:gd name="T31" fmla="*/ 14 h 51"/>
                  <a:gd name="T32" fmla="*/ 12 w 24"/>
                  <a:gd name="T33" fmla="*/ 14 h 51"/>
                  <a:gd name="T34" fmla="*/ 12 w 24"/>
                  <a:gd name="T35" fmla="*/ 39 h 51"/>
                  <a:gd name="T36" fmla="*/ 14 w 24"/>
                  <a:gd name="T37" fmla="*/ 44 h 51"/>
                  <a:gd name="T38" fmla="*/ 19 w 24"/>
                  <a:gd name="T3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1">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1"/>
                      <a:pt x="18" y="51"/>
                    </a:cubicBezTo>
                    <a:cubicBezTo>
                      <a:pt x="10" y="51"/>
                      <a:pt x="6" y="47"/>
                      <a:pt x="6" y="39"/>
                    </a:cubicBezTo>
                    <a:cubicBezTo>
                      <a:pt x="6" y="14"/>
                      <a:pt x="6" y="14"/>
                      <a:pt x="6" y="14"/>
                    </a:cubicBezTo>
                    <a:cubicBezTo>
                      <a:pt x="0" y="14"/>
                      <a:pt x="0" y="14"/>
                      <a:pt x="0" y="14"/>
                    </a:cubicBezTo>
                    <a:cubicBezTo>
                      <a:pt x="0" y="11"/>
                      <a:pt x="0" y="11"/>
                      <a:pt x="0" y="11"/>
                    </a:cubicBezTo>
                    <a:cubicBezTo>
                      <a:pt x="6" y="9"/>
                      <a:pt x="6" y="9"/>
                      <a:pt x="6" y="9"/>
                    </a:cubicBezTo>
                    <a:cubicBezTo>
                      <a:pt x="8" y="0"/>
                      <a:pt x="8" y="0"/>
                      <a:pt x="8" y="0"/>
                    </a:cubicBezTo>
                    <a:cubicBezTo>
                      <a:pt x="12" y="0"/>
                      <a:pt x="12" y="0"/>
                      <a:pt x="12" y="0"/>
                    </a:cubicBezTo>
                    <a:cubicBezTo>
                      <a:pt x="12" y="10"/>
                      <a:pt x="12" y="10"/>
                      <a:pt x="12" y="10"/>
                    </a:cubicBezTo>
                    <a:cubicBezTo>
                      <a:pt x="24" y="10"/>
                      <a:pt x="24" y="10"/>
                      <a:pt x="24" y="10"/>
                    </a:cubicBezTo>
                    <a:cubicBezTo>
                      <a:pt x="24" y="14"/>
                      <a:pt x="24" y="14"/>
                      <a:pt x="24" y="14"/>
                    </a:cubicBezTo>
                    <a:cubicBezTo>
                      <a:pt x="12" y="14"/>
                      <a:pt x="12" y="14"/>
                      <a:pt x="12" y="14"/>
                    </a:cubicBezTo>
                    <a:cubicBezTo>
                      <a:pt x="12" y="39"/>
                      <a:pt x="12" y="39"/>
                      <a:pt x="12" y="39"/>
                    </a:cubicBezTo>
                    <a:cubicBezTo>
                      <a:pt x="12" y="41"/>
                      <a:pt x="13" y="43"/>
                      <a:pt x="14" y="44"/>
                    </a:cubicBezTo>
                    <a:cubicBezTo>
                      <a:pt x="15" y="46"/>
                      <a:pt x="17" y="46"/>
                      <a:pt x="19" y="4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1" name="Freeform 70"/>
              <p:cNvSpPr>
                <a:spLocks noEditPoints="1"/>
              </p:cNvSpPr>
              <p:nvPr userDrawn="1"/>
            </p:nvSpPr>
            <p:spPr bwMode="auto">
              <a:xfrm>
                <a:off x="5905500" y="3490913"/>
                <a:ext cx="26988" cy="215900"/>
              </a:xfrm>
              <a:custGeom>
                <a:avLst/>
                <a:gdLst>
                  <a:gd name="T0" fmla="*/ 6 w 7"/>
                  <a:gd name="T1" fmla="*/ 57 h 57"/>
                  <a:gd name="T2" fmla="*/ 0 w 7"/>
                  <a:gd name="T3" fmla="*/ 57 h 57"/>
                  <a:gd name="T4" fmla="*/ 0 w 7"/>
                  <a:gd name="T5" fmla="*/ 16 h 57"/>
                  <a:gd name="T6" fmla="*/ 6 w 7"/>
                  <a:gd name="T7" fmla="*/ 16 h 57"/>
                  <a:gd name="T8" fmla="*/ 6 w 7"/>
                  <a:gd name="T9" fmla="*/ 57 h 57"/>
                  <a:gd name="T10" fmla="*/ 0 w 7"/>
                  <a:gd name="T11" fmla="*/ 5 h 57"/>
                  <a:gd name="T12" fmla="*/ 1 w 7"/>
                  <a:gd name="T13" fmla="*/ 1 h 57"/>
                  <a:gd name="T14" fmla="*/ 3 w 7"/>
                  <a:gd name="T15" fmla="*/ 0 h 57"/>
                  <a:gd name="T16" fmla="*/ 6 w 7"/>
                  <a:gd name="T17" fmla="*/ 1 h 57"/>
                  <a:gd name="T18" fmla="*/ 7 w 7"/>
                  <a:gd name="T19" fmla="*/ 5 h 57"/>
                  <a:gd name="T20" fmla="*/ 6 w 7"/>
                  <a:gd name="T21" fmla="*/ 8 h 57"/>
                  <a:gd name="T22" fmla="*/ 3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6" y="57"/>
                    </a:moveTo>
                    <a:cubicBezTo>
                      <a:pt x="0" y="57"/>
                      <a:pt x="0" y="57"/>
                      <a:pt x="0" y="57"/>
                    </a:cubicBezTo>
                    <a:cubicBezTo>
                      <a:pt x="0" y="16"/>
                      <a:pt x="0" y="16"/>
                      <a:pt x="0" y="16"/>
                    </a:cubicBezTo>
                    <a:cubicBezTo>
                      <a:pt x="6" y="16"/>
                      <a:pt x="6" y="16"/>
                      <a:pt x="6" y="16"/>
                    </a:cubicBezTo>
                    <a:lnTo>
                      <a:pt x="6" y="57"/>
                    </a:lnTo>
                    <a:close/>
                    <a:moveTo>
                      <a:pt x="0" y="5"/>
                    </a:moveTo>
                    <a:cubicBezTo>
                      <a:pt x="0" y="3"/>
                      <a:pt x="0" y="2"/>
                      <a:pt x="1" y="1"/>
                    </a:cubicBezTo>
                    <a:cubicBezTo>
                      <a:pt x="2" y="1"/>
                      <a:pt x="2" y="0"/>
                      <a:pt x="3" y="0"/>
                    </a:cubicBezTo>
                    <a:cubicBezTo>
                      <a:pt x="4" y="0"/>
                      <a:pt x="5" y="1"/>
                      <a:pt x="6" y="1"/>
                    </a:cubicBezTo>
                    <a:cubicBezTo>
                      <a:pt x="7" y="2"/>
                      <a:pt x="7" y="3"/>
                      <a:pt x="7" y="5"/>
                    </a:cubicBezTo>
                    <a:cubicBezTo>
                      <a:pt x="7" y="6"/>
                      <a:pt x="7" y="7"/>
                      <a:pt x="6" y="8"/>
                    </a:cubicBezTo>
                    <a:cubicBezTo>
                      <a:pt x="5" y="8"/>
                      <a:pt x="4" y="9"/>
                      <a:pt x="3" y="9"/>
                    </a:cubicBezTo>
                    <a:cubicBezTo>
                      <a:pt x="2" y="9"/>
                      <a:pt x="2" y="8"/>
                      <a:pt x="1" y="8"/>
                    </a:cubicBezTo>
                    <a:cubicBezTo>
                      <a:pt x="0" y="7"/>
                      <a:pt x="0" y="6"/>
                      <a:pt x="0" y="5"/>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2" name="Freeform 71"/>
              <p:cNvSpPr>
                <a:spLocks/>
              </p:cNvSpPr>
              <p:nvPr userDrawn="1"/>
            </p:nvSpPr>
            <p:spPr bwMode="auto">
              <a:xfrm>
                <a:off x="5973763" y="3513138"/>
                <a:ext cx="90488" cy="193675"/>
              </a:xfrm>
              <a:custGeom>
                <a:avLst/>
                <a:gdLst>
                  <a:gd name="T0" fmla="*/ 19 w 24"/>
                  <a:gd name="T1" fmla="*/ 46 h 51"/>
                  <a:gd name="T2" fmla="*/ 22 w 24"/>
                  <a:gd name="T3" fmla="*/ 46 h 51"/>
                  <a:gd name="T4" fmla="*/ 24 w 24"/>
                  <a:gd name="T5" fmla="*/ 46 h 51"/>
                  <a:gd name="T6" fmla="*/ 24 w 24"/>
                  <a:gd name="T7" fmla="*/ 50 h 51"/>
                  <a:gd name="T8" fmla="*/ 21 w 24"/>
                  <a:gd name="T9" fmla="*/ 51 h 51"/>
                  <a:gd name="T10" fmla="*/ 18 w 24"/>
                  <a:gd name="T11" fmla="*/ 51 h 51"/>
                  <a:gd name="T12" fmla="*/ 6 w 24"/>
                  <a:gd name="T13" fmla="*/ 39 h 51"/>
                  <a:gd name="T14" fmla="*/ 6 w 24"/>
                  <a:gd name="T15" fmla="*/ 14 h 51"/>
                  <a:gd name="T16" fmla="*/ 0 w 24"/>
                  <a:gd name="T17" fmla="*/ 14 h 51"/>
                  <a:gd name="T18" fmla="*/ 0 w 24"/>
                  <a:gd name="T19" fmla="*/ 11 h 51"/>
                  <a:gd name="T20" fmla="*/ 6 w 24"/>
                  <a:gd name="T21" fmla="*/ 9 h 51"/>
                  <a:gd name="T22" fmla="*/ 9 w 24"/>
                  <a:gd name="T23" fmla="*/ 0 h 51"/>
                  <a:gd name="T24" fmla="*/ 12 w 24"/>
                  <a:gd name="T25" fmla="*/ 0 h 51"/>
                  <a:gd name="T26" fmla="*/ 12 w 24"/>
                  <a:gd name="T27" fmla="*/ 10 h 51"/>
                  <a:gd name="T28" fmla="*/ 24 w 24"/>
                  <a:gd name="T29" fmla="*/ 10 h 51"/>
                  <a:gd name="T30" fmla="*/ 24 w 24"/>
                  <a:gd name="T31" fmla="*/ 14 h 51"/>
                  <a:gd name="T32" fmla="*/ 12 w 24"/>
                  <a:gd name="T33" fmla="*/ 14 h 51"/>
                  <a:gd name="T34" fmla="*/ 12 w 24"/>
                  <a:gd name="T35" fmla="*/ 39 h 51"/>
                  <a:gd name="T36" fmla="*/ 14 w 24"/>
                  <a:gd name="T37" fmla="*/ 44 h 51"/>
                  <a:gd name="T38" fmla="*/ 19 w 24"/>
                  <a:gd name="T3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1">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1"/>
                      <a:pt x="18" y="51"/>
                    </a:cubicBezTo>
                    <a:cubicBezTo>
                      <a:pt x="10" y="51"/>
                      <a:pt x="6" y="47"/>
                      <a:pt x="6" y="39"/>
                    </a:cubicBezTo>
                    <a:cubicBezTo>
                      <a:pt x="6" y="14"/>
                      <a:pt x="6" y="14"/>
                      <a:pt x="6" y="14"/>
                    </a:cubicBezTo>
                    <a:cubicBezTo>
                      <a:pt x="0" y="14"/>
                      <a:pt x="0" y="14"/>
                      <a:pt x="0" y="14"/>
                    </a:cubicBezTo>
                    <a:cubicBezTo>
                      <a:pt x="0" y="11"/>
                      <a:pt x="0" y="11"/>
                      <a:pt x="0" y="11"/>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4"/>
                      <a:pt x="24" y="14"/>
                      <a:pt x="24" y="14"/>
                    </a:cubicBezTo>
                    <a:cubicBezTo>
                      <a:pt x="12" y="14"/>
                      <a:pt x="12" y="14"/>
                      <a:pt x="12" y="14"/>
                    </a:cubicBezTo>
                    <a:cubicBezTo>
                      <a:pt x="12" y="39"/>
                      <a:pt x="12" y="39"/>
                      <a:pt x="12" y="39"/>
                    </a:cubicBezTo>
                    <a:cubicBezTo>
                      <a:pt x="12" y="41"/>
                      <a:pt x="13" y="43"/>
                      <a:pt x="14" y="44"/>
                    </a:cubicBezTo>
                    <a:cubicBezTo>
                      <a:pt x="15" y="46"/>
                      <a:pt x="17" y="46"/>
                      <a:pt x="19" y="46"/>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3" name="Freeform 72"/>
              <p:cNvSpPr>
                <a:spLocks noEditPoints="1"/>
              </p:cNvSpPr>
              <p:nvPr userDrawn="1"/>
            </p:nvSpPr>
            <p:spPr bwMode="auto">
              <a:xfrm>
                <a:off x="6108700" y="3490913"/>
                <a:ext cx="26988" cy="215900"/>
              </a:xfrm>
              <a:custGeom>
                <a:avLst/>
                <a:gdLst>
                  <a:gd name="T0" fmla="*/ 7 w 7"/>
                  <a:gd name="T1" fmla="*/ 57 h 57"/>
                  <a:gd name="T2" fmla="*/ 0 w 7"/>
                  <a:gd name="T3" fmla="*/ 57 h 57"/>
                  <a:gd name="T4" fmla="*/ 0 w 7"/>
                  <a:gd name="T5" fmla="*/ 16 h 57"/>
                  <a:gd name="T6" fmla="*/ 7 w 7"/>
                  <a:gd name="T7" fmla="*/ 16 h 57"/>
                  <a:gd name="T8" fmla="*/ 7 w 7"/>
                  <a:gd name="T9" fmla="*/ 57 h 57"/>
                  <a:gd name="T10" fmla="*/ 0 w 7"/>
                  <a:gd name="T11" fmla="*/ 5 h 57"/>
                  <a:gd name="T12" fmla="*/ 1 w 7"/>
                  <a:gd name="T13" fmla="*/ 1 h 57"/>
                  <a:gd name="T14" fmla="*/ 3 w 7"/>
                  <a:gd name="T15" fmla="*/ 0 h 57"/>
                  <a:gd name="T16" fmla="*/ 6 w 7"/>
                  <a:gd name="T17" fmla="*/ 1 h 57"/>
                  <a:gd name="T18" fmla="*/ 7 w 7"/>
                  <a:gd name="T19" fmla="*/ 5 h 57"/>
                  <a:gd name="T20" fmla="*/ 6 w 7"/>
                  <a:gd name="T21" fmla="*/ 8 h 57"/>
                  <a:gd name="T22" fmla="*/ 3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7" y="57"/>
                    </a:moveTo>
                    <a:cubicBezTo>
                      <a:pt x="0" y="57"/>
                      <a:pt x="0" y="57"/>
                      <a:pt x="0" y="57"/>
                    </a:cubicBezTo>
                    <a:cubicBezTo>
                      <a:pt x="0" y="16"/>
                      <a:pt x="0" y="16"/>
                      <a:pt x="0" y="16"/>
                    </a:cubicBezTo>
                    <a:cubicBezTo>
                      <a:pt x="7" y="16"/>
                      <a:pt x="7" y="16"/>
                      <a:pt x="7" y="16"/>
                    </a:cubicBezTo>
                    <a:lnTo>
                      <a:pt x="7" y="57"/>
                    </a:lnTo>
                    <a:close/>
                    <a:moveTo>
                      <a:pt x="0" y="5"/>
                    </a:moveTo>
                    <a:cubicBezTo>
                      <a:pt x="0" y="3"/>
                      <a:pt x="0" y="2"/>
                      <a:pt x="1" y="1"/>
                    </a:cubicBezTo>
                    <a:cubicBezTo>
                      <a:pt x="2" y="1"/>
                      <a:pt x="2" y="0"/>
                      <a:pt x="3" y="0"/>
                    </a:cubicBezTo>
                    <a:cubicBezTo>
                      <a:pt x="4" y="0"/>
                      <a:pt x="5" y="1"/>
                      <a:pt x="6" y="1"/>
                    </a:cubicBezTo>
                    <a:cubicBezTo>
                      <a:pt x="7" y="2"/>
                      <a:pt x="7" y="3"/>
                      <a:pt x="7" y="5"/>
                    </a:cubicBezTo>
                    <a:cubicBezTo>
                      <a:pt x="7" y="6"/>
                      <a:pt x="7" y="7"/>
                      <a:pt x="6" y="8"/>
                    </a:cubicBezTo>
                    <a:cubicBezTo>
                      <a:pt x="5" y="8"/>
                      <a:pt x="4" y="9"/>
                      <a:pt x="3" y="9"/>
                    </a:cubicBezTo>
                    <a:cubicBezTo>
                      <a:pt x="2" y="9"/>
                      <a:pt x="2" y="8"/>
                      <a:pt x="1" y="8"/>
                    </a:cubicBezTo>
                    <a:cubicBezTo>
                      <a:pt x="0" y="7"/>
                      <a:pt x="0" y="6"/>
                      <a:pt x="0" y="5"/>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4" name="Freeform 73"/>
              <p:cNvSpPr>
                <a:spLocks noEditPoints="1"/>
              </p:cNvSpPr>
              <p:nvPr userDrawn="1"/>
            </p:nvSpPr>
            <p:spPr bwMode="auto">
              <a:xfrm>
                <a:off x="6188075" y="3548063"/>
                <a:ext cx="142875" cy="158750"/>
              </a:xfrm>
              <a:custGeom>
                <a:avLst/>
                <a:gdLst>
                  <a:gd name="T0" fmla="*/ 7 w 38"/>
                  <a:gd name="T1" fmla="*/ 21 h 42"/>
                  <a:gd name="T2" fmla="*/ 10 w 38"/>
                  <a:gd name="T3" fmla="*/ 33 h 42"/>
                  <a:gd name="T4" fmla="*/ 19 w 38"/>
                  <a:gd name="T5" fmla="*/ 37 h 42"/>
                  <a:gd name="T6" fmla="*/ 28 w 38"/>
                  <a:gd name="T7" fmla="*/ 33 h 42"/>
                  <a:gd name="T8" fmla="*/ 31 w 38"/>
                  <a:gd name="T9" fmla="*/ 21 h 42"/>
                  <a:gd name="T10" fmla="*/ 28 w 38"/>
                  <a:gd name="T11" fmla="*/ 9 h 42"/>
                  <a:gd name="T12" fmla="*/ 19 w 38"/>
                  <a:gd name="T13" fmla="*/ 5 h 42"/>
                  <a:gd name="T14" fmla="*/ 10 w 38"/>
                  <a:gd name="T15" fmla="*/ 9 h 42"/>
                  <a:gd name="T16" fmla="*/ 7 w 38"/>
                  <a:gd name="T17" fmla="*/ 21 h 42"/>
                  <a:gd name="T18" fmla="*/ 38 w 38"/>
                  <a:gd name="T19" fmla="*/ 21 h 42"/>
                  <a:gd name="T20" fmla="*/ 33 w 38"/>
                  <a:gd name="T21" fmla="*/ 37 h 42"/>
                  <a:gd name="T22" fmla="*/ 19 w 38"/>
                  <a:gd name="T23" fmla="*/ 42 h 42"/>
                  <a:gd name="T24" fmla="*/ 9 w 38"/>
                  <a:gd name="T25" fmla="*/ 40 h 42"/>
                  <a:gd name="T26" fmla="*/ 3 w 38"/>
                  <a:gd name="T27" fmla="*/ 32 h 42"/>
                  <a:gd name="T28" fmla="*/ 0 w 38"/>
                  <a:gd name="T29" fmla="*/ 21 h 42"/>
                  <a:gd name="T30" fmla="*/ 5 w 38"/>
                  <a:gd name="T31" fmla="*/ 6 h 42"/>
                  <a:gd name="T32" fmla="*/ 19 w 38"/>
                  <a:gd name="T33" fmla="*/ 0 h 42"/>
                  <a:gd name="T34" fmla="*/ 33 w 38"/>
                  <a:gd name="T35" fmla="*/ 6 h 42"/>
                  <a:gd name="T36" fmla="*/ 38 w 38"/>
                  <a:gd name="T37"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2">
                    <a:moveTo>
                      <a:pt x="7" y="21"/>
                    </a:moveTo>
                    <a:cubicBezTo>
                      <a:pt x="7" y="26"/>
                      <a:pt x="8" y="30"/>
                      <a:pt x="10" y="33"/>
                    </a:cubicBezTo>
                    <a:cubicBezTo>
                      <a:pt x="12" y="36"/>
                      <a:pt x="15" y="37"/>
                      <a:pt x="19" y="37"/>
                    </a:cubicBezTo>
                    <a:cubicBezTo>
                      <a:pt x="23" y="37"/>
                      <a:pt x="26" y="36"/>
                      <a:pt x="28" y="33"/>
                    </a:cubicBezTo>
                    <a:cubicBezTo>
                      <a:pt x="30" y="30"/>
                      <a:pt x="31" y="26"/>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2"/>
                      <a:pt x="19" y="42"/>
                    </a:cubicBezTo>
                    <a:cubicBezTo>
                      <a:pt x="15" y="42"/>
                      <a:pt x="12" y="42"/>
                      <a:pt x="9" y="40"/>
                    </a:cubicBezTo>
                    <a:cubicBezTo>
                      <a:pt x="6" y="38"/>
                      <a:pt x="4" y="36"/>
                      <a:pt x="3" y="32"/>
                    </a:cubicBezTo>
                    <a:cubicBezTo>
                      <a:pt x="1" y="29"/>
                      <a:pt x="0" y="25"/>
                      <a:pt x="0" y="21"/>
                    </a:cubicBezTo>
                    <a:cubicBezTo>
                      <a:pt x="0" y="14"/>
                      <a:pt x="2" y="9"/>
                      <a:pt x="5" y="6"/>
                    </a:cubicBezTo>
                    <a:cubicBezTo>
                      <a:pt x="9" y="2"/>
                      <a:pt x="13" y="0"/>
                      <a:pt x="19" y="0"/>
                    </a:cubicBezTo>
                    <a:cubicBezTo>
                      <a:pt x="25" y="0"/>
                      <a:pt x="29" y="2"/>
                      <a:pt x="33" y="6"/>
                    </a:cubicBezTo>
                    <a:cubicBezTo>
                      <a:pt x="36" y="9"/>
                      <a:pt x="38" y="15"/>
                      <a:pt x="38" y="21"/>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5" name="Freeform 74"/>
              <p:cNvSpPr>
                <a:spLocks/>
              </p:cNvSpPr>
              <p:nvPr userDrawn="1"/>
            </p:nvSpPr>
            <p:spPr bwMode="auto">
              <a:xfrm>
                <a:off x="6386513" y="3548063"/>
                <a:ext cx="128588" cy="158750"/>
              </a:xfrm>
              <a:custGeom>
                <a:avLst/>
                <a:gdLst>
                  <a:gd name="T0" fmla="*/ 28 w 34"/>
                  <a:gd name="T1" fmla="*/ 42 h 42"/>
                  <a:gd name="T2" fmla="*/ 28 w 34"/>
                  <a:gd name="T3" fmla="*/ 15 h 42"/>
                  <a:gd name="T4" fmla="*/ 25 w 34"/>
                  <a:gd name="T5" fmla="*/ 8 h 42"/>
                  <a:gd name="T6" fmla="*/ 18 w 34"/>
                  <a:gd name="T7" fmla="*/ 5 h 42"/>
                  <a:gd name="T8" fmla="*/ 9 w 34"/>
                  <a:gd name="T9" fmla="*/ 9 h 42"/>
                  <a:gd name="T10" fmla="*/ 6 w 34"/>
                  <a:gd name="T11" fmla="*/ 20 h 42"/>
                  <a:gd name="T12" fmla="*/ 6 w 34"/>
                  <a:gd name="T13" fmla="*/ 42 h 42"/>
                  <a:gd name="T14" fmla="*/ 0 w 34"/>
                  <a:gd name="T15" fmla="*/ 42 h 42"/>
                  <a:gd name="T16" fmla="*/ 0 w 34"/>
                  <a:gd name="T17" fmla="*/ 1 h 42"/>
                  <a:gd name="T18" fmla="*/ 5 w 34"/>
                  <a:gd name="T19" fmla="*/ 1 h 42"/>
                  <a:gd name="T20" fmla="*/ 6 w 34"/>
                  <a:gd name="T21" fmla="*/ 6 h 42"/>
                  <a:gd name="T22" fmla="*/ 6 w 34"/>
                  <a:gd name="T23" fmla="*/ 6 h 42"/>
                  <a:gd name="T24" fmla="*/ 11 w 34"/>
                  <a:gd name="T25" fmla="*/ 2 h 42"/>
                  <a:gd name="T26" fmla="*/ 19 w 34"/>
                  <a:gd name="T27" fmla="*/ 0 h 42"/>
                  <a:gd name="T28" fmla="*/ 30 w 34"/>
                  <a:gd name="T29" fmla="*/ 3 h 42"/>
                  <a:gd name="T30" fmla="*/ 34 w 34"/>
                  <a:gd name="T31" fmla="*/ 15 h 42"/>
                  <a:gd name="T32" fmla="*/ 34 w 34"/>
                  <a:gd name="T33" fmla="*/ 42 h 42"/>
                  <a:gd name="T34" fmla="*/ 28 w 34"/>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42">
                    <a:moveTo>
                      <a:pt x="28" y="42"/>
                    </a:moveTo>
                    <a:cubicBezTo>
                      <a:pt x="28" y="15"/>
                      <a:pt x="28" y="15"/>
                      <a:pt x="28" y="15"/>
                    </a:cubicBezTo>
                    <a:cubicBezTo>
                      <a:pt x="28" y="12"/>
                      <a:pt x="27" y="9"/>
                      <a:pt x="25" y="8"/>
                    </a:cubicBezTo>
                    <a:cubicBezTo>
                      <a:pt x="24" y="6"/>
                      <a:pt x="21" y="5"/>
                      <a:pt x="18" y="5"/>
                    </a:cubicBezTo>
                    <a:cubicBezTo>
                      <a:pt x="14" y="5"/>
                      <a:pt x="11" y="6"/>
                      <a:pt x="9" y="9"/>
                    </a:cubicBezTo>
                    <a:cubicBezTo>
                      <a:pt x="7" y="11"/>
                      <a:pt x="6" y="15"/>
                      <a:pt x="6" y="20"/>
                    </a:cubicBezTo>
                    <a:cubicBezTo>
                      <a:pt x="6" y="42"/>
                      <a:pt x="6" y="42"/>
                      <a:pt x="6" y="42"/>
                    </a:cubicBezTo>
                    <a:cubicBezTo>
                      <a:pt x="0" y="42"/>
                      <a:pt x="0" y="42"/>
                      <a:pt x="0" y="42"/>
                    </a:cubicBezTo>
                    <a:cubicBezTo>
                      <a:pt x="0" y="1"/>
                      <a:pt x="0" y="1"/>
                      <a:pt x="0" y="1"/>
                    </a:cubicBezTo>
                    <a:cubicBezTo>
                      <a:pt x="5" y="1"/>
                      <a:pt x="5" y="1"/>
                      <a:pt x="5" y="1"/>
                    </a:cubicBezTo>
                    <a:cubicBezTo>
                      <a:pt x="6" y="6"/>
                      <a:pt x="6" y="6"/>
                      <a:pt x="6" y="6"/>
                    </a:cubicBezTo>
                    <a:cubicBezTo>
                      <a:pt x="6" y="6"/>
                      <a:pt x="6" y="6"/>
                      <a:pt x="6" y="6"/>
                    </a:cubicBezTo>
                    <a:cubicBezTo>
                      <a:pt x="7" y="4"/>
                      <a:pt x="9" y="3"/>
                      <a:pt x="11" y="2"/>
                    </a:cubicBezTo>
                    <a:cubicBezTo>
                      <a:pt x="14" y="0"/>
                      <a:pt x="16" y="0"/>
                      <a:pt x="19" y="0"/>
                    </a:cubicBezTo>
                    <a:cubicBezTo>
                      <a:pt x="24" y="0"/>
                      <a:pt x="28" y="1"/>
                      <a:pt x="30" y="3"/>
                    </a:cubicBezTo>
                    <a:cubicBezTo>
                      <a:pt x="33" y="6"/>
                      <a:pt x="34" y="10"/>
                      <a:pt x="34" y="15"/>
                    </a:cubicBezTo>
                    <a:cubicBezTo>
                      <a:pt x="34" y="42"/>
                      <a:pt x="34" y="42"/>
                      <a:pt x="34" y="42"/>
                    </a:cubicBezTo>
                    <a:lnTo>
                      <a:pt x="28" y="4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6" name="Freeform 75"/>
              <p:cNvSpPr>
                <a:spLocks noEditPoints="1"/>
              </p:cNvSpPr>
              <p:nvPr userDrawn="1"/>
            </p:nvSpPr>
            <p:spPr bwMode="auto">
              <a:xfrm>
                <a:off x="6567488" y="3548063"/>
                <a:ext cx="131763" cy="158750"/>
              </a:xfrm>
              <a:custGeom>
                <a:avLst/>
                <a:gdLst>
                  <a:gd name="T0" fmla="*/ 18 w 35"/>
                  <a:gd name="T1" fmla="*/ 5 h 42"/>
                  <a:gd name="T2" fmla="*/ 10 w 35"/>
                  <a:gd name="T3" fmla="*/ 8 h 42"/>
                  <a:gd name="T4" fmla="*/ 7 w 35"/>
                  <a:gd name="T5" fmla="*/ 17 h 42"/>
                  <a:gd name="T6" fmla="*/ 28 w 35"/>
                  <a:gd name="T7" fmla="*/ 17 h 42"/>
                  <a:gd name="T8" fmla="*/ 26 w 35"/>
                  <a:gd name="T9" fmla="*/ 8 h 42"/>
                  <a:gd name="T10" fmla="*/ 18 w 35"/>
                  <a:gd name="T11" fmla="*/ 5 h 42"/>
                  <a:gd name="T12" fmla="*/ 20 w 35"/>
                  <a:gd name="T13" fmla="*/ 42 h 42"/>
                  <a:gd name="T14" fmla="*/ 5 w 35"/>
                  <a:gd name="T15" fmla="*/ 37 h 42"/>
                  <a:gd name="T16" fmla="*/ 0 w 35"/>
                  <a:gd name="T17" fmla="*/ 21 h 42"/>
                  <a:gd name="T18" fmla="*/ 5 w 35"/>
                  <a:gd name="T19" fmla="*/ 6 h 42"/>
                  <a:gd name="T20" fmla="*/ 18 w 35"/>
                  <a:gd name="T21" fmla="*/ 0 h 42"/>
                  <a:gd name="T22" fmla="*/ 30 w 35"/>
                  <a:gd name="T23" fmla="*/ 5 h 42"/>
                  <a:gd name="T24" fmla="*/ 35 w 35"/>
                  <a:gd name="T25" fmla="*/ 18 h 42"/>
                  <a:gd name="T26" fmla="*/ 35 w 35"/>
                  <a:gd name="T27" fmla="*/ 22 h 42"/>
                  <a:gd name="T28" fmla="*/ 7 w 35"/>
                  <a:gd name="T29" fmla="*/ 22 h 42"/>
                  <a:gd name="T30" fmla="*/ 10 w 35"/>
                  <a:gd name="T31" fmla="*/ 33 h 42"/>
                  <a:gd name="T32" fmla="*/ 20 w 35"/>
                  <a:gd name="T33" fmla="*/ 37 h 42"/>
                  <a:gd name="T34" fmla="*/ 33 w 35"/>
                  <a:gd name="T35" fmla="*/ 34 h 42"/>
                  <a:gd name="T36" fmla="*/ 33 w 35"/>
                  <a:gd name="T37" fmla="*/ 40 h 42"/>
                  <a:gd name="T38" fmla="*/ 27 w 35"/>
                  <a:gd name="T39" fmla="*/ 42 h 42"/>
                  <a:gd name="T40" fmla="*/ 20 w 35"/>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2">
                    <a:moveTo>
                      <a:pt x="18" y="5"/>
                    </a:moveTo>
                    <a:cubicBezTo>
                      <a:pt x="15" y="5"/>
                      <a:pt x="12" y="6"/>
                      <a:pt x="10" y="8"/>
                    </a:cubicBezTo>
                    <a:cubicBezTo>
                      <a:pt x="8" y="10"/>
                      <a:pt x="7" y="13"/>
                      <a:pt x="7" y="17"/>
                    </a:cubicBezTo>
                    <a:cubicBezTo>
                      <a:pt x="28" y="17"/>
                      <a:pt x="28" y="17"/>
                      <a:pt x="28" y="17"/>
                    </a:cubicBezTo>
                    <a:cubicBezTo>
                      <a:pt x="28" y="13"/>
                      <a:pt x="27" y="10"/>
                      <a:pt x="26" y="8"/>
                    </a:cubicBezTo>
                    <a:cubicBezTo>
                      <a:pt x="24" y="6"/>
                      <a:pt x="21" y="5"/>
                      <a:pt x="18" y="5"/>
                    </a:cubicBezTo>
                    <a:moveTo>
                      <a:pt x="20" y="42"/>
                    </a:moveTo>
                    <a:cubicBezTo>
                      <a:pt x="14" y="42"/>
                      <a:pt x="9" y="41"/>
                      <a:pt x="5" y="37"/>
                    </a:cubicBezTo>
                    <a:cubicBezTo>
                      <a:pt x="2" y="33"/>
                      <a:pt x="0" y="28"/>
                      <a:pt x="0" y="21"/>
                    </a:cubicBezTo>
                    <a:cubicBezTo>
                      <a:pt x="0" y="15"/>
                      <a:pt x="2" y="10"/>
                      <a:pt x="5" y="6"/>
                    </a:cubicBezTo>
                    <a:cubicBezTo>
                      <a:pt x="8" y="2"/>
                      <a:pt x="13" y="0"/>
                      <a:pt x="18" y="0"/>
                    </a:cubicBezTo>
                    <a:cubicBezTo>
                      <a:pt x="23" y="0"/>
                      <a:pt x="27" y="2"/>
                      <a:pt x="30" y="5"/>
                    </a:cubicBezTo>
                    <a:cubicBezTo>
                      <a:pt x="33" y="8"/>
                      <a:pt x="35" y="13"/>
                      <a:pt x="35" y="18"/>
                    </a:cubicBezTo>
                    <a:cubicBezTo>
                      <a:pt x="35" y="22"/>
                      <a:pt x="35" y="22"/>
                      <a:pt x="35" y="22"/>
                    </a:cubicBezTo>
                    <a:cubicBezTo>
                      <a:pt x="7" y="22"/>
                      <a:pt x="7" y="22"/>
                      <a:pt x="7" y="22"/>
                    </a:cubicBezTo>
                    <a:cubicBezTo>
                      <a:pt x="7" y="27"/>
                      <a:pt x="8" y="31"/>
                      <a:pt x="10" y="33"/>
                    </a:cubicBezTo>
                    <a:cubicBezTo>
                      <a:pt x="12" y="36"/>
                      <a:pt x="16" y="37"/>
                      <a:pt x="20" y="37"/>
                    </a:cubicBezTo>
                    <a:cubicBezTo>
                      <a:pt x="24" y="37"/>
                      <a:pt x="29" y="36"/>
                      <a:pt x="33" y="34"/>
                    </a:cubicBezTo>
                    <a:cubicBezTo>
                      <a:pt x="33" y="40"/>
                      <a:pt x="33" y="40"/>
                      <a:pt x="33" y="40"/>
                    </a:cubicBezTo>
                    <a:cubicBezTo>
                      <a:pt x="31" y="41"/>
                      <a:pt x="29" y="41"/>
                      <a:pt x="27" y="42"/>
                    </a:cubicBezTo>
                    <a:cubicBezTo>
                      <a:pt x="25" y="42"/>
                      <a:pt x="22" y="42"/>
                      <a:pt x="20" y="42"/>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7" name="Freeform 76"/>
              <p:cNvSpPr>
                <a:spLocks/>
              </p:cNvSpPr>
              <p:nvPr userDrawn="1"/>
            </p:nvSpPr>
            <p:spPr bwMode="auto">
              <a:xfrm>
                <a:off x="6751638" y="3548063"/>
                <a:ext cx="90488" cy="158750"/>
              </a:xfrm>
              <a:custGeom>
                <a:avLst/>
                <a:gdLst>
                  <a:gd name="T0" fmla="*/ 19 w 24"/>
                  <a:gd name="T1" fmla="*/ 0 h 42"/>
                  <a:gd name="T2" fmla="*/ 24 w 24"/>
                  <a:gd name="T3" fmla="*/ 0 h 42"/>
                  <a:gd name="T4" fmla="*/ 23 w 24"/>
                  <a:gd name="T5" fmla="*/ 6 h 42"/>
                  <a:gd name="T6" fmla="*/ 18 w 24"/>
                  <a:gd name="T7" fmla="*/ 6 h 42"/>
                  <a:gd name="T8" fmla="*/ 10 w 24"/>
                  <a:gd name="T9" fmla="*/ 10 h 42"/>
                  <a:gd name="T10" fmla="*/ 6 w 24"/>
                  <a:gd name="T11" fmla="*/ 20 h 42"/>
                  <a:gd name="T12" fmla="*/ 6 w 24"/>
                  <a:gd name="T13" fmla="*/ 42 h 42"/>
                  <a:gd name="T14" fmla="*/ 0 w 24"/>
                  <a:gd name="T15" fmla="*/ 42 h 42"/>
                  <a:gd name="T16" fmla="*/ 0 w 24"/>
                  <a:gd name="T17" fmla="*/ 1 h 42"/>
                  <a:gd name="T18" fmla="*/ 5 w 24"/>
                  <a:gd name="T19" fmla="*/ 1 h 42"/>
                  <a:gd name="T20" fmla="*/ 6 w 24"/>
                  <a:gd name="T21" fmla="*/ 8 h 42"/>
                  <a:gd name="T22" fmla="*/ 6 w 24"/>
                  <a:gd name="T23" fmla="*/ 8 h 42"/>
                  <a:gd name="T24" fmla="*/ 12 w 24"/>
                  <a:gd name="T25" fmla="*/ 2 h 42"/>
                  <a:gd name="T26" fmla="*/ 19 w 24"/>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2">
                    <a:moveTo>
                      <a:pt x="19" y="0"/>
                    </a:moveTo>
                    <a:cubicBezTo>
                      <a:pt x="21" y="0"/>
                      <a:pt x="22" y="0"/>
                      <a:pt x="24" y="0"/>
                    </a:cubicBezTo>
                    <a:cubicBezTo>
                      <a:pt x="23" y="6"/>
                      <a:pt x="23" y="6"/>
                      <a:pt x="23" y="6"/>
                    </a:cubicBezTo>
                    <a:cubicBezTo>
                      <a:pt x="21" y="6"/>
                      <a:pt x="20" y="6"/>
                      <a:pt x="18" y="6"/>
                    </a:cubicBezTo>
                    <a:cubicBezTo>
                      <a:pt x="15" y="6"/>
                      <a:pt x="12" y="7"/>
                      <a:pt x="10" y="10"/>
                    </a:cubicBezTo>
                    <a:cubicBezTo>
                      <a:pt x="8"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8" y="6"/>
                      <a:pt x="10" y="4"/>
                      <a:pt x="12" y="2"/>
                    </a:cubicBezTo>
                    <a:cubicBezTo>
                      <a:pt x="14" y="1"/>
                      <a:pt x="16" y="0"/>
                      <a:pt x="19" y="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8" name="Freeform 77"/>
              <p:cNvSpPr>
                <a:spLocks/>
              </p:cNvSpPr>
              <p:nvPr userDrawn="1"/>
            </p:nvSpPr>
            <p:spPr bwMode="auto">
              <a:xfrm>
                <a:off x="6875463" y="3548063"/>
                <a:ext cx="109538" cy="158750"/>
              </a:xfrm>
              <a:custGeom>
                <a:avLst/>
                <a:gdLst>
                  <a:gd name="T0" fmla="*/ 29 w 29"/>
                  <a:gd name="T1" fmla="*/ 30 h 42"/>
                  <a:gd name="T2" fmla="*/ 24 w 29"/>
                  <a:gd name="T3" fmla="*/ 39 h 42"/>
                  <a:gd name="T4" fmla="*/ 12 w 29"/>
                  <a:gd name="T5" fmla="*/ 42 h 42"/>
                  <a:gd name="T6" fmla="*/ 0 w 29"/>
                  <a:gd name="T7" fmla="*/ 40 h 42"/>
                  <a:gd name="T8" fmla="*/ 0 w 29"/>
                  <a:gd name="T9" fmla="*/ 34 h 42"/>
                  <a:gd name="T10" fmla="*/ 6 w 29"/>
                  <a:gd name="T11" fmla="*/ 36 h 42"/>
                  <a:gd name="T12" fmla="*/ 13 w 29"/>
                  <a:gd name="T13" fmla="*/ 37 h 42"/>
                  <a:gd name="T14" fmla="*/ 20 w 29"/>
                  <a:gd name="T15" fmla="*/ 36 h 42"/>
                  <a:gd name="T16" fmla="*/ 23 w 29"/>
                  <a:gd name="T17" fmla="*/ 31 h 42"/>
                  <a:gd name="T18" fmla="*/ 21 w 29"/>
                  <a:gd name="T19" fmla="*/ 27 h 42"/>
                  <a:gd name="T20" fmla="*/ 13 w 29"/>
                  <a:gd name="T21" fmla="*/ 23 h 42"/>
                  <a:gd name="T22" fmla="*/ 4 w 29"/>
                  <a:gd name="T23" fmla="*/ 19 h 42"/>
                  <a:gd name="T24" fmla="*/ 1 w 29"/>
                  <a:gd name="T25" fmla="*/ 16 h 42"/>
                  <a:gd name="T26" fmla="*/ 0 w 29"/>
                  <a:gd name="T27" fmla="*/ 11 h 42"/>
                  <a:gd name="T28" fmla="*/ 4 w 29"/>
                  <a:gd name="T29" fmla="*/ 3 h 42"/>
                  <a:gd name="T30" fmla="*/ 15 w 29"/>
                  <a:gd name="T31" fmla="*/ 0 h 42"/>
                  <a:gd name="T32" fmla="*/ 28 w 29"/>
                  <a:gd name="T33" fmla="*/ 3 h 42"/>
                  <a:gd name="T34" fmla="*/ 26 w 29"/>
                  <a:gd name="T35" fmla="*/ 8 h 42"/>
                  <a:gd name="T36" fmla="*/ 14 w 29"/>
                  <a:gd name="T37" fmla="*/ 5 h 42"/>
                  <a:gd name="T38" fmla="*/ 8 w 29"/>
                  <a:gd name="T39" fmla="*/ 6 h 42"/>
                  <a:gd name="T40" fmla="*/ 6 w 29"/>
                  <a:gd name="T41" fmla="*/ 10 h 42"/>
                  <a:gd name="T42" fmla="*/ 6 w 29"/>
                  <a:gd name="T43" fmla="*/ 13 h 42"/>
                  <a:gd name="T44" fmla="*/ 9 w 29"/>
                  <a:gd name="T45" fmla="*/ 15 h 42"/>
                  <a:gd name="T46" fmla="*/ 16 w 29"/>
                  <a:gd name="T47" fmla="*/ 18 h 42"/>
                  <a:gd name="T48" fmla="*/ 26 w 29"/>
                  <a:gd name="T49" fmla="*/ 24 h 42"/>
                  <a:gd name="T50" fmla="*/ 29 w 29"/>
                  <a:gd name="T51"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2">
                    <a:moveTo>
                      <a:pt x="29" y="30"/>
                    </a:moveTo>
                    <a:cubicBezTo>
                      <a:pt x="29" y="34"/>
                      <a:pt x="27" y="37"/>
                      <a:pt x="24" y="39"/>
                    </a:cubicBezTo>
                    <a:cubicBezTo>
                      <a:pt x="22" y="41"/>
                      <a:pt x="18" y="42"/>
                      <a:pt x="12" y="42"/>
                    </a:cubicBezTo>
                    <a:cubicBezTo>
                      <a:pt x="7" y="42"/>
                      <a:pt x="3" y="42"/>
                      <a:pt x="0" y="40"/>
                    </a:cubicBezTo>
                    <a:cubicBezTo>
                      <a:pt x="0" y="34"/>
                      <a:pt x="0" y="34"/>
                      <a:pt x="0" y="34"/>
                    </a:cubicBezTo>
                    <a:cubicBezTo>
                      <a:pt x="2" y="35"/>
                      <a:pt x="4" y="36"/>
                      <a:pt x="6" y="36"/>
                    </a:cubicBezTo>
                    <a:cubicBezTo>
                      <a:pt x="8" y="37"/>
                      <a:pt x="11" y="37"/>
                      <a:pt x="13" y="37"/>
                    </a:cubicBezTo>
                    <a:cubicBezTo>
                      <a:pt x="16" y="37"/>
                      <a:pt x="18" y="37"/>
                      <a:pt x="20" y="36"/>
                    </a:cubicBezTo>
                    <a:cubicBezTo>
                      <a:pt x="22" y="35"/>
                      <a:pt x="23" y="33"/>
                      <a:pt x="23" y="31"/>
                    </a:cubicBezTo>
                    <a:cubicBezTo>
                      <a:pt x="23" y="29"/>
                      <a:pt x="22" y="28"/>
                      <a:pt x="21" y="27"/>
                    </a:cubicBezTo>
                    <a:cubicBezTo>
                      <a:pt x="19" y="26"/>
                      <a:pt x="17" y="24"/>
                      <a:pt x="13" y="23"/>
                    </a:cubicBezTo>
                    <a:cubicBezTo>
                      <a:pt x="9" y="21"/>
                      <a:pt x="6" y="20"/>
                      <a:pt x="4" y="19"/>
                    </a:cubicBezTo>
                    <a:cubicBezTo>
                      <a:pt x="3" y="18"/>
                      <a:pt x="2" y="17"/>
                      <a:pt x="1" y="16"/>
                    </a:cubicBezTo>
                    <a:cubicBezTo>
                      <a:pt x="0" y="14"/>
                      <a:pt x="0" y="13"/>
                      <a:pt x="0" y="11"/>
                    </a:cubicBezTo>
                    <a:cubicBezTo>
                      <a:pt x="0" y="7"/>
                      <a:pt x="1" y="5"/>
                      <a:pt x="4" y="3"/>
                    </a:cubicBezTo>
                    <a:cubicBezTo>
                      <a:pt x="6" y="1"/>
                      <a:pt x="10" y="0"/>
                      <a:pt x="15" y="0"/>
                    </a:cubicBezTo>
                    <a:cubicBezTo>
                      <a:pt x="19" y="0"/>
                      <a:pt x="24" y="1"/>
                      <a:pt x="28" y="3"/>
                    </a:cubicBezTo>
                    <a:cubicBezTo>
                      <a:pt x="26" y="8"/>
                      <a:pt x="26" y="8"/>
                      <a:pt x="26" y="8"/>
                    </a:cubicBezTo>
                    <a:cubicBezTo>
                      <a:pt x="22" y="6"/>
                      <a:pt x="18" y="5"/>
                      <a:pt x="14" y="5"/>
                    </a:cubicBezTo>
                    <a:cubicBezTo>
                      <a:pt x="12" y="5"/>
                      <a:pt x="9" y="6"/>
                      <a:pt x="8" y="6"/>
                    </a:cubicBezTo>
                    <a:cubicBezTo>
                      <a:pt x="6" y="7"/>
                      <a:pt x="6" y="9"/>
                      <a:pt x="6" y="10"/>
                    </a:cubicBezTo>
                    <a:cubicBezTo>
                      <a:pt x="6" y="11"/>
                      <a:pt x="6" y="12"/>
                      <a:pt x="6" y="13"/>
                    </a:cubicBezTo>
                    <a:cubicBezTo>
                      <a:pt x="7" y="14"/>
                      <a:pt x="8" y="15"/>
                      <a:pt x="9" y="15"/>
                    </a:cubicBezTo>
                    <a:cubicBezTo>
                      <a:pt x="10" y="16"/>
                      <a:pt x="13" y="17"/>
                      <a:pt x="16" y="18"/>
                    </a:cubicBezTo>
                    <a:cubicBezTo>
                      <a:pt x="21" y="20"/>
                      <a:pt x="24" y="22"/>
                      <a:pt x="26" y="24"/>
                    </a:cubicBezTo>
                    <a:cubicBezTo>
                      <a:pt x="28" y="25"/>
                      <a:pt x="29" y="28"/>
                      <a:pt x="29" y="30"/>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nvGrpSpPr>
            <p:cNvPr id="99" name="Group 98"/>
            <p:cNvGrpSpPr/>
            <p:nvPr userDrawn="1"/>
          </p:nvGrpSpPr>
          <p:grpSpPr>
            <a:xfrm>
              <a:off x="2124075" y="787400"/>
              <a:ext cx="1630363" cy="1622425"/>
              <a:chOff x="1908175" y="2616200"/>
              <a:chExt cx="1630363" cy="1622425"/>
            </a:xfrm>
          </p:grpSpPr>
          <p:sp>
            <p:nvSpPr>
              <p:cNvPr id="100" name="Oval 78"/>
              <p:cNvSpPr>
                <a:spLocks noChangeArrowheads="1"/>
              </p:cNvSpPr>
              <p:nvPr userDrawn="1"/>
            </p:nvSpPr>
            <p:spPr bwMode="auto">
              <a:xfrm>
                <a:off x="1963738" y="2665413"/>
                <a:ext cx="1530350" cy="15351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1" name="Freeform 79"/>
              <p:cNvSpPr>
                <a:spLocks noEditPoints="1"/>
              </p:cNvSpPr>
              <p:nvPr userDrawn="1"/>
            </p:nvSpPr>
            <p:spPr bwMode="auto">
              <a:xfrm>
                <a:off x="2967038" y="3336925"/>
                <a:ext cx="376238" cy="539750"/>
              </a:xfrm>
              <a:custGeom>
                <a:avLst/>
                <a:gdLst>
                  <a:gd name="T0" fmla="*/ 29 w 100"/>
                  <a:gd name="T1" fmla="*/ 48 h 143"/>
                  <a:gd name="T2" fmla="*/ 29 w 100"/>
                  <a:gd name="T3" fmla="*/ 55 h 143"/>
                  <a:gd name="T4" fmla="*/ 35 w 100"/>
                  <a:gd name="T5" fmla="*/ 72 h 143"/>
                  <a:gd name="T6" fmla="*/ 48 w 100"/>
                  <a:gd name="T7" fmla="*/ 78 h 143"/>
                  <a:gd name="T8" fmla="*/ 64 w 100"/>
                  <a:gd name="T9" fmla="*/ 70 h 143"/>
                  <a:gd name="T10" fmla="*/ 70 w 100"/>
                  <a:gd name="T11" fmla="*/ 48 h 143"/>
                  <a:gd name="T12" fmla="*/ 50 w 100"/>
                  <a:gd name="T13" fmla="*/ 22 h 143"/>
                  <a:gd name="T14" fmla="*/ 35 w 100"/>
                  <a:gd name="T15" fmla="*/ 29 h 143"/>
                  <a:gd name="T16" fmla="*/ 29 w 100"/>
                  <a:gd name="T17" fmla="*/ 48 h 143"/>
                  <a:gd name="T18" fmla="*/ 30 w 100"/>
                  <a:gd name="T19" fmla="*/ 87 h 143"/>
                  <a:gd name="T20" fmla="*/ 30 w 100"/>
                  <a:gd name="T21" fmla="*/ 87 h 143"/>
                  <a:gd name="T22" fmla="*/ 30 w 100"/>
                  <a:gd name="T23" fmla="*/ 143 h 143"/>
                  <a:gd name="T24" fmla="*/ 0 w 100"/>
                  <a:gd name="T25" fmla="*/ 143 h 143"/>
                  <a:gd name="T26" fmla="*/ 0 w 100"/>
                  <a:gd name="T27" fmla="*/ 2 h 143"/>
                  <a:gd name="T28" fmla="*/ 30 w 100"/>
                  <a:gd name="T29" fmla="*/ 2 h 143"/>
                  <a:gd name="T30" fmla="*/ 30 w 100"/>
                  <a:gd name="T31" fmla="*/ 16 h 143"/>
                  <a:gd name="T32" fmla="*/ 30 w 100"/>
                  <a:gd name="T33" fmla="*/ 16 h 143"/>
                  <a:gd name="T34" fmla="*/ 61 w 100"/>
                  <a:gd name="T35" fmla="*/ 0 h 143"/>
                  <a:gd name="T36" fmla="*/ 90 w 100"/>
                  <a:gd name="T37" fmla="*/ 12 h 143"/>
                  <a:gd name="T38" fmla="*/ 100 w 100"/>
                  <a:gd name="T39" fmla="*/ 47 h 143"/>
                  <a:gd name="T40" fmla="*/ 88 w 100"/>
                  <a:gd name="T41" fmla="*/ 86 h 143"/>
                  <a:gd name="T42" fmla="*/ 57 w 100"/>
                  <a:gd name="T43" fmla="*/ 101 h 143"/>
                  <a:gd name="T44" fmla="*/ 30 w 100"/>
                  <a:gd name="T45" fmla="*/ 8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43">
                    <a:moveTo>
                      <a:pt x="29" y="48"/>
                    </a:moveTo>
                    <a:cubicBezTo>
                      <a:pt x="29" y="55"/>
                      <a:pt x="29" y="55"/>
                      <a:pt x="29" y="55"/>
                    </a:cubicBezTo>
                    <a:cubicBezTo>
                      <a:pt x="29" y="62"/>
                      <a:pt x="31" y="67"/>
                      <a:pt x="35" y="72"/>
                    </a:cubicBezTo>
                    <a:cubicBezTo>
                      <a:pt x="38" y="76"/>
                      <a:pt x="43" y="78"/>
                      <a:pt x="48" y="78"/>
                    </a:cubicBezTo>
                    <a:cubicBezTo>
                      <a:pt x="55" y="78"/>
                      <a:pt x="60" y="75"/>
                      <a:pt x="64" y="70"/>
                    </a:cubicBezTo>
                    <a:cubicBezTo>
                      <a:pt x="68" y="65"/>
                      <a:pt x="70" y="57"/>
                      <a:pt x="70" y="48"/>
                    </a:cubicBezTo>
                    <a:cubicBezTo>
                      <a:pt x="70" y="31"/>
                      <a:pt x="63" y="22"/>
                      <a:pt x="50" y="22"/>
                    </a:cubicBezTo>
                    <a:cubicBezTo>
                      <a:pt x="44" y="22"/>
                      <a:pt x="39" y="25"/>
                      <a:pt x="35" y="29"/>
                    </a:cubicBezTo>
                    <a:cubicBezTo>
                      <a:pt x="31" y="34"/>
                      <a:pt x="29" y="40"/>
                      <a:pt x="29" y="48"/>
                    </a:cubicBezTo>
                    <a:moveTo>
                      <a:pt x="30" y="87"/>
                    </a:moveTo>
                    <a:cubicBezTo>
                      <a:pt x="30" y="87"/>
                      <a:pt x="30" y="87"/>
                      <a:pt x="30" y="87"/>
                    </a:cubicBezTo>
                    <a:cubicBezTo>
                      <a:pt x="30" y="143"/>
                      <a:pt x="30" y="143"/>
                      <a:pt x="30" y="143"/>
                    </a:cubicBezTo>
                    <a:cubicBezTo>
                      <a:pt x="0" y="143"/>
                      <a:pt x="0" y="143"/>
                      <a:pt x="0" y="143"/>
                    </a:cubicBezTo>
                    <a:cubicBezTo>
                      <a:pt x="0" y="2"/>
                      <a:pt x="0" y="2"/>
                      <a:pt x="0" y="2"/>
                    </a:cubicBezTo>
                    <a:cubicBezTo>
                      <a:pt x="30" y="2"/>
                      <a:pt x="30" y="2"/>
                      <a:pt x="30" y="2"/>
                    </a:cubicBezTo>
                    <a:cubicBezTo>
                      <a:pt x="30" y="16"/>
                      <a:pt x="30" y="16"/>
                      <a:pt x="30" y="16"/>
                    </a:cubicBezTo>
                    <a:cubicBezTo>
                      <a:pt x="30" y="16"/>
                      <a:pt x="30" y="16"/>
                      <a:pt x="30" y="16"/>
                    </a:cubicBezTo>
                    <a:cubicBezTo>
                      <a:pt x="37" y="5"/>
                      <a:pt x="48" y="0"/>
                      <a:pt x="61" y="0"/>
                    </a:cubicBezTo>
                    <a:cubicBezTo>
                      <a:pt x="74" y="0"/>
                      <a:pt x="83" y="4"/>
                      <a:pt x="90" y="12"/>
                    </a:cubicBezTo>
                    <a:cubicBezTo>
                      <a:pt x="97" y="21"/>
                      <a:pt x="100" y="33"/>
                      <a:pt x="100" y="47"/>
                    </a:cubicBezTo>
                    <a:cubicBezTo>
                      <a:pt x="100" y="63"/>
                      <a:pt x="96" y="76"/>
                      <a:pt x="88" y="86"/>
                    </a:cubicBezTo>
                    <a:cubicBezTo>
                      <a:pt x="80" y="96"/>
                      <a:pt x="70" y="101"/>
                      <a:pt x="57" y="101"/>
                    </a:cubicBezTo>
                    <a:cubicBezTo>
                      <a:pt x="45" y="101"/>
                      <a:pt x="36" y="96"/>
                      <a:pt x="30" y="8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2" name="Rectangle 80"/>
              <p:cNvSpPr>
                <a:spLocks noChangeArrowheads="1"/>
              </p:cNvSpPr>
              <p:nvPr userDrawn="1"/>
            </p:nvSpPr>
            <p:spPr bwMode="auto">
              <a:xfrm>
                <a:off x="2136775" y="3344863"/>
                <a:ext cx="109538" cy="36195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3" name="Freeform 81"/>
              <p:cNvSpPr>
                <a:spLocks/>
              </p:cNvSpPr>
              <p:nvPr userDrawn="1"/>
            </p:nvSpPr>
            <p:spPr bwMode="auto">
              <a:xfrm>
                <a:off x="2306638" y="3336925"/>
                <a:ext cx="296863" cy="381000"/>
              </a:xfrm>
              <a:custGeom>
                <a:avLst/>
                <a:gdLst>
                  <a:gd name="T0" fmla="*/ 79 w 79"/>
                  <a:gd name="T1" fmla="*/ 95 h 101"/>
                  <a:gd name="T2" fmla="*/ 50 w 79"/>
                  <a:gd name="T3" fmla="*/ 101 h 101"/>
                  <a:gd name="T4" fmla="*/ 14 w 79"/>
                  <a:gd name="T5" fmla="*/ 87 h 101"/>
                  <a:gd name="T6" fmla="*/ 0 w 79"/>
                  <a:gd name="T7" fmla="*/ 53 h 101"/>
                  <a:gd name="T8" fmla="*/ 15 w 79"/>
                  <a:gd name="T9" fmla="*/ 14 h 101"/>
                  <a:gd name="T10" fmla="*/ 54 w 79"/>
                  <a:gd name="T11" fmla="*/ 0 h 101"/>
                  <a:gd name="T12" fmla="*/ 79 w 79"/>
                  <a:gd name="T13" fmla="*/ 4 h 101"/>
                  <a:gd name="T14" fmla="*/ 79 w 79"/>
                  <a:gd name="T15" fmla="*/ 29 h 101"/>
                  <a:gd name="T16" fmla="*/ 58 w 79"/>
                  <a:gd name="T17" fmla="*/ 22 h 101"/>
                  <a:gd name="T18" fmla="*/ 38 w 79"/>
                  <a:gd name="T19" fmla="*/ 30 h 101"/>
                  <a:gd name="T20" fmla="*/ 30 w 79"/>
                  <a:gd name="T21" fmla="*/ 51 h 101"/>
                  <a:gd name="T22" fmla="*/ 37 w 79"/>
                  <a:gd name="T23" fmla="*/ 71 h 101"/>
                  <a:gd name="T24" fmla="*/ 57 w 79"/>
                  <a:gd name="T25" fmla="*/ 78 h 101"/>
                  <a:gd name="T26" fmla="*/ 79 w 79"/>
                  <a:gd name="T27" fmla="*/ 71 h 101"/>
                  <a:gd name="T28" fmla="*/ 79 w 79"/>
                  <a:gd name="T29"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01">
                    <a:moveTo>
                      <a:pt x="79" y="95"/>
                    </a:moveTo>
                    <a:cubicBezTo>
                      <a:pt x="72" y="99"/>
                      <a:pt x="62" y="101"/>
                      <a:pt x="50" y="101"/>
                    </a:cubicBezTo>
                    <a:cubicBezTo>
                      <a:pt x="35" y="101"/>
                      <a:pt x="23" y="96"/>
                      <a:pt x="14" y="87"/>
                    </a:cubicBezTo>
                    <a:cubicBezTo>
                      <a:pt x="4" y="78"/>
                      <a:pt x="0" y="67"/>
                      <a:pt x="0" y="53"/>
                    </a:cubicBezTo>
                    <a:cubicBezTo>
                      <a:pt x="0" y="36"/>
                      <a:pt x="5" y="23"/>
                      <a:pt x="15" y="14"/>
                    </a:cubicBezTo>
                    <a:cubicBezTo>
                      <a:pt x="24" y="4"/>
                      <a:pt x="38" y="0"/>
                      <a:pt x="54" y="0"/>
                    </a:cubicBezTo>
                    <a:cubicBezTo>
                      <a:pt x="65" y="0"/>
                      <a:pt x="74" y="1"/>
                      <a:pt x="79" y="4"/>
                    </a:cubicBezTo>
                    <a:cubicBezTo>
                      <a:pt x="79" y="29"/>
                      <a:pt x="79" y="29"/>
                      <a:pt x="79" y="29"/>
                    </a:cubicBezTo>
                    <a:cubicBezTo>
                      <a:pt x="72" y="25"/>
                      <a:pt x="66" y="22"/>
                      <a:pt x="58" y="22"/>
                    </a:cubicBezTo>
                    <a:cubicBezTo>
                      <a:pt x="49" y="22"/>
                      <a:pt x="43" y="25"/>
                      <a:pt x="38" y="30"/>
                    </a:cubicBezTo>
                    <a:cubicBezTo>
                      <a:pt x="33" y="35"/>
                      <a:pt x="30" y="42"/>
                      <a:pt x="30" y="51"/>
                    </a:cubicBezTo>
                    <a:cubicBezTo>
                      <a:pt x="30" y="59"/>
                      <a:pt x="32" y="66"/>
                      <a:pt x="37" y="71"/>
                    </a:cubicBezTo>
                    <a:cubicBezTo>
                      <a:pt x="42" y="76"/>
                      <a:pt x="49" y="78"/>
                      <a:pt x="57" y="78"/>
                    </a:cubicBezTo>
                    <a:cubicBezTo>
                      <a:pt x="64" y="78"/>
                      <a:pt x="72" y="76"/>
                      <a:pt x="79" y="71"/>
                    </a:cubicBezTo>
                    <a:lnTo>
                      <a:pt x="79" y="9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4" name="Freeform 82"/>
              <p:cNvSpPr>
                <a:spLocks/>
              </p:cNvSpPr>
              <p:nvPr userDrawn="1"/>
            </p:nvSpPr>
            <p:spPr bwMode="auto">
              <a:xfrm>
                <a:off x="2651125" y="3159125"/>
                <a:ext cx="266700" cy="547688"/>
              </a:xfrm>
              <a:custGeom>
                <a:avLst/>
                <a:gdLst>
                  <a:gd name="T0" fmla="*/ 71 w 71"/>
                  <a:gd name="T1" fmla="*/ 25 h 145"/>
                  <a:gd name="T2" fmla="*/ 60 w 71"/>
                  <a:gd name="T3" fmla="*/ 23 h 145"/>
                  <a:gd name="T4" fmla="*/ 46 w 71"/>
                  <a:gd name="T5" fmla="*/ 39 h 145"/>
                  <a:gd name="T6" fmla="*/ 46 w 71"/>
                  <a:gd name="T7" fmla="*/ 49 h 145"/>
                  <a:gd name="T8" fmla="*/ 68 w 71"/>
                  <a:gd name="T9" fmla="*/ 49 h 145"/>
                  <a:gd name="T10" fmla="*/ 68 w 71"/>
                  <a:gd name="T11" fmla="*/ 71 h 145"/>
                  <a:gd name="T12" fmla="*/ 46 w 71"/>
                  <a:gd name="T13" fmla="*/ 71 h 145"/>
                  <a:gd name="T14" fmla="*/ 46 w 71"/>
                  <a:gd name="T15" fmla="*/ 145 h 145"/>
                  <a:gd name="T16" fmla="*/ 16 w 71"/>
                  <a:gd name="T17" fmla="*/ 145 h 145"/>
                  <a:gd name="T18" fmla="*/ 16 w 71"/>
                  <a:gd name="T19" fmla="*/ 71 h 145"/>
                  <a:gd name="T20" fmla="*/ 0 w 71"/>
                  <a:gd name="T21" fmla="*/ 71 h 145"/>
                  <a:gd name="T22" fmla="*/ 0 w 71"/>
                  <a:gd name="T23" fmla="*/ 49 h 145"/>
                  <a:gd name="T24" fmla="*/ 16 w 71"/>
                  <a:gd name="T25" fmla="*/ 49 h 145"/>
                  <a:gd name="T26" fmla="*/ 16 w 71"/>
                  <a:gd name="T27" fmla="*/ 37 h 145"/>
                  <a:gd name="T28" fmla="*/ 27 w 71"/>
                  <a:gd name="T29" fmla="*/ 10 h 145"/>
                  <a:gd name="T30" fmla="*/ 56 w 71"/>
                  <a:gd name="T31" fmla="*/ 0 h 145"/>
                  <a:gd name="T32" fmla="*/ 71 w 71"/>
                  <a:gd name="T33" fmla="*/ 2 h 145"/>
                  <a:gd name="T34" fmla="*/ 71 w 71"/>
                  <a:gd name="T35"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45">
                    <a:moveTo>
                      <a:pt x="71" y="25"/>
                    </a:moveTo>
                    <a:cubicBezTo>
                      <a:pt x="67" y="24"/>
                      <a:pt x="63" y="23"/>
                      <a:pt x="60" y="23"/>
                    </a:cubicBezTo>
                    <a:cubicBezTo>
                      <a:pt x="50" y="23"/>
                      <a:pt x="46" y="28"/>
                      <a:pt x="46" y="39"/>
                    </a:cubicBezTo>
                    <a:cubicBezTo>
                      <a:pt x="46" y="49"/>
                      <a:pt x="46" y="49"/>
                      <a:pt x="46" y="49"/>
                    </a:cubicBezTo>
                    <a:cubicBezTo>
                      <a:pt x="68" y="49"/>
                      <a:pt x="68" y="49"/>
                      <a:pt x="68" y="49"/>
                    </a:cubicBezTo>
                    <a:cubicBezTo>
                      <a:pt x="68" y="71"/>
                      <a:pt x="68" y="71"/>
                      <a:pt x="68" y="71"/>
                    </a:cubicBezTo>
                    <a:cubicBezTo>
                      <a:pt x="46" y="71"/>
                      <a:pt x="46" y="71"/>
                      <a:pt x="46" y="71"/>
                    </a:cubicBezTo>
                    <a:cubicBezTo>
                      <a:pt x="46" y="145"/>
                      <a:pt x="46" y="145"/>
                      <a:pt x="46" y="145"/>
                    </a:cubicBezTo>
                    <a:cubicBezTo>
                      <a:pt x="16" y="145"/>
                      <a:pt x="16" y="145"/>
                      <a:pt x="16" y="145"/>
                    </a:cubicBezTo>
                    <a:cubicBezTo>
                      <a:pt x="16" y="71"/>
                      <a:pt x="16" y="71"/>
                      <a:pt x="16" y="71"/>
                    </a:cubicBezTo>
                    <a:cubicBezTo>
                      <a:pt x="0" y="71"/>
                      <a:pt x="0" y="71"/>
                      <a:pt x="0" y="71"/>
                    </a:cubicBezTo>
                    <a:cubicBezTo>
                      <a:pt x="0" y="49"/>
                      <a:pt x="0" y="49"/>
                      <a:pt x="0" y="49"/>
                    </a:cubicBezTo>
                    <a:cubicBezTo>
                      <a:pt x="16" y="49"/>
                      <a:pt x="16" y="49"/>
                      <a:pt x="16" y="49"/>
                    </a:cubicBezTo>
                    <a:cubicBezTo>
                      <a:pt x="16" y="37"/>
                      <a:pt x="16" y="37"/>
                      <a:pt x="16" y="37"/>
                    </a:cubicBezTo>
                    <a:cubicBezTo>
                      <a:pt x="16" y="26"/>
                      <a:pt x="19" y="17"/>
                      <a:pt x="27" y="10"/>
                    </a:cubicBezTo>
                    <a:cubicBezTo>
                      <a:pt x="34" y="4"/>
                      <a:pt x="44" y="0"/>
                      <a:pt x="56" y="0"/>
                    </a:cubicBezTo>
                    <a:cubicBezTo>
                      <a:pt x="62" y="0"/>
                      <a:pt x="67" y="1"/>
                      <a:pt x="71" y="2"/>
                    </a:cubicBezTo>
                    <a:lnTo>
                      <a:pt x="71" y="2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5" name="Freeform 83"/>
              <p:cNvSpPr>
                <a:spLocks noEditPoints="1"/>
              </p:cNvSpPr>
              <p:nvPr userDrawn="1"/>
            </p:nvSpPr>
            <p:spPr bwMode="auto">
              <a:xfrm>
                <a:off x="1922463" y="2616200"/>
                <a:ext cx="1616075" cy="1622425"/>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15 w 430"/>
                  <a:gd name="T11" fmla="*/ 18 h 430"/>
                  <a:gd name="T12" fmla="*/ 292 w 430"/>
                  <a:gd name="T13" fmla="*/ 33 h 430"/>
                  <a:gd name="T14" fmla="*/ 354 w 430"/>
                  <a:gd name="T15" fmla="*/ 75 h 430"/>
                  <a:gd name="T16" fmla="*/ 397 w 430"/>
                  <a:gd name="T17" fmla="*/ 138 h 430"/>
                  <a:gd name="T18" fmla="*/ 412 w 430"/>
                  <a:gd name="T19" fmla="*/ 215 h 430"/>
                  <a:gd name="T20" fmla="*/ 397 w 430"/>
                  <a:gd name="T21" fmla="*/ 292 h 430"/>
                  <a:gd name="T22" fmla="*/ 354 w 430"/>
                  <a:gd name="T23" fmla="*/ 354 h 430"/>
                  <a:gd name="T24" fmla="*/ 292 w 430"/>
                  <a:gd name="T25" fmla="*/ 397 h 430"/>
                  <a:gd name="T26" fmla="*/ 215 w 430"/>
                  <a:gd name="T27" fmla="*/ 412 h 430"/>
                  <a:gd name="T28" fmla="*/ 138 w 430"/>
                  <a:gd name="T29" fmla="*/ 397 h 430"/>
                  <a:gd name="T30" fmla="*/ 75 w 430"/>
                  <a:gd name="T31" fmla="*/ 354 h 430"/>
                  <a:gd name="T32" fmla="*/ 33 w 430"/>
                  <a:gd name="T33" fmla="*/ 292 h 430"/>
                  <a:gd name="T34" fmla="*/ 18 w 430"/>
                  <a:gd name="T35" fmla="*/ 215 h 430"/>
                  <a:gd name="T36" fmla="*/ 33 w 430"/>
                  <a:gd name="T37" fmla="*/ 138 h 430"/>
                  <a:gd name="T38" fmla="*/ 75 w 430"/>
                  <a:gd name="T39" fmla="*/ 75 h 430"/>
                  <a:gd name="T40" fmla="*/ 138 w 430"/>
                  <a:gd name="T41" fmla="*/ 33 h 430"/>
                  <a:gd name="T42" fmla="*/ 215 w 430"/>
                  <a:gd name="T43" fmla="*/ 1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0" h="430">
                    <a:moveTo>
                      <a:pt x="215" y="0"/>
                    </a:moveTo>
                    <a:cubicBezTo>
                      <a:pt x="96" y="0"/>
                      <a:pt x="0" y="96"/>
                      <a:pt x="0" y="215"/>
                    </a:cubicBezTo>
                    <a:cubicBezTo>
                      <a:pt x="0" y="334"/>
                      <a:pt x="96" y="430"/>
                      <a:pt x="215" y="430"/>
                    </a:cubicBezTo>
                    <a:cubicBezTo>
                      <a:pt x="333" y="430"/>
                      <a:pt x="430" y="334"/>
                      <a:pt x="430" y="215"/>
                    </a:cubicBezTo>
                    <a:cubicBezTo>
                      <a:pt x="430" y="96"/>
                      <a:pt x="333" y="0"/>
                      <a:pt x="215" y="0"/>
                    </a:cubicBezTo>
                    <a:moveTo>
                      <a:pt x="215" y="18"/>
                    </a:moveTo>
                    <a:cubicBezTo>
                      <a:pt x="241" y="18"/>
                      <a:pt x="267" y="23"/>
                      <a:pt x="292" y="33"/>
                    </a:cubicBezTo>
                    <a:cubicBezTo>
                      <a:pt x="315" y="43"/>
                      <a:pt x="336" y="57"/>
                      <a:pt x="354" y="75"/>
                    </a:cubicBezTo>
                    <a:cubicBezTo>
                      <a:pt x="372" y="94"/>
                      <a:pt x="387" y="115"/>
                      <a:pt x="397" y="138"/>
                    </a:cubicBezTo>
                    <a:cubicBezTo>
                      <a:pt x="407" y="163"/>
                      <a:pt x="412" y="188"/>
                      <a:pt x="412" y="215"/>
                    </a:cubicBezTo>
                    <a:cubicBezTo>
                      <a:pt x="412" y="242"/>
                      <a:pt x="407" y="267"/>
                      <a:pt x="397" y="292"/>
                    </a:cubicBezTo>
                    <a:cubicBezTo>
                      <a:pt x="387" y="315"/>
                      <a:pt x="372" y="336"/>
                      <a:pt x="354" y="354"/>
                    </a:cubicBezTo>
                    <a:cubicBezTo>
                      <a:pt x="336" y="373"/>
                      <a:pt x="315" y="387"/>
                      <a:pt x="292" y="397"/>
                    </a:cubicBezTo>
                    <a:cubicBezTo>
                      <a:pt x="267" y="407"/>
                      <a:pt x="241" y="412"/>
                      <a:pt x="215" y="412"/>
                    </a:cubicBezTo>
                    <a:cubicBezTo>
                      <a:pt x="188" y="412"/>
                      <a:pt x="162" y="407"/>
                      <a:pt x="138" y="397"/>
                    </a:cubicBezTo>
                    <a:cubicBezTo>
                      <a:pt x="115" y="387"/>
                      <a:pt x="93" y="373"/>
                      <a:pt x="75" y="354"/>
                    </a:cubicBezTo>
                    <a:cubicBezTo>
                      <a:pt x="57" y="336"/>
                      <a:pt x="43" y="315"/>
                      <a:pt x="33" y="292"/>
                    </a:cubicBezTo>
                    <a:cubicBezTo>
                      <a:pt x="23" y="267"/>
                      <a:pt x="18" y="242"/>
                      <a:pt x="18" y="215"/>
                    </a:cubicBezTo>
                    <a:cubicBezTo>
                      <a:pt x="18" y="188"/>
                      <a:pt x="23" y="163"/>
                      <a:pt x="33" y="138"/>
                    </a:cubicBezTo>
                    <a:cubicBezTo>
                      <a:pt x="43" y="115"/>
                      <a:pt x="57" y="94"/>
                      <a:pt x="75" y="75"/>
                    </a:cubicBezTo>
                    <a:cubicBezTo>
                      <a:pt x="93" y="57"/>
                      <a:pt x="115" y="43"/>
                      <a:pt x="138" y="33"/>
                    </a:cubicBezTo>
                    <a:cubicBezTo>
                      <a:pt x="162" y="23"/>
                      <a:pt x="188" y="18"/>
                      <a:pt x="215" y="18"/>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06" name="Oval 84"/>
              <p:cNvSpPr>
                <a:spLocks noChangeArrowheads="1"/>
              </p:cNvSpPr>
              <p:nvPr userDrawn="1"/>
            </p:nvSpPr>
            <p:spPr bwMode="auto">
              <a:xfrm>
                <a:off x="1908175" y="2679700"/>
                <a:ext cx="566738" cy="569913"/>
              </a:xfrm>
              <a:prstGeom prst="ellipse">
                <a:avLst/>
              </a:prstGeom>
              <a:solidFill>
                <a:srgbClr val="4D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spTree>
    <p:extLst>
      <p:ext uri="{BB962C8B-B14F-4D97-AF65-F5344CB8AC3E}">
        <p14:creationId xmlns:p14="http://schemas.microsoft.com/office/powerpoint/2010/main" val="1941090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page">
    <p:spTree>
      <p:nvGrpSpPr>
        <p:cNvPr id="1" name=""/>
        <p:cNvGrpSpPr/>
        <p:nvPr/>
      </p:nvGrpSpPr>
      <p:grpSpPr>
        <a:xfrm>
          <a:off x="0" y="0"/>
          <a:ext cx="0" cy="0"/>
          <a:chOff x="0" y="0"/>
          <a:chExt cx="0" cy="0"/>
        </a:xfrm>
      </p:grpSpPr>
      <p:sp>
        <p:nvSpPr>
          <p:cNvPr id="89" name="Title Placeholder 1"/>
          <p:cNvSpPr>
            <a:spLocks noGrp="1"/>
          </p:cNvSpPr>
          <p:nvPr>
            <p:ph type="title"/>
          </p:nvPr>
        </p:nvSpPr>
        <p:spPr>
          <a:xfrm>
            <a:off x="240105" y="133762"/>
            <a:ext cx="8392094" cy="622829"/>
          </a:xfrm>
          <a:prstGeom prst="rect">
            <a:avLst/>
          </a:prstGeom>
        </p:spPr>
        <p:txBody>
          <a:bodyPr vert="horz" wrap="none" lIns="91440" tIns="45720" rIns="91440" bIns="45720" rtlCol="0" anchor="b">
            <a:normAutofit/>
          </a:bodyPr>
          <a:lstStyle/>
          <a:p>
            <a:r>
              <a:rPr lang="en-US"/>
              <a:t>Click to edit Master title style</a:t>
            </a:r>
            <a:endParaRPr lang="en-US" dirty="0"/>
          </a:p>
        </p:txBody>
      </p:sp>
      <p:cxnSp>
        <p:nvCxnSpPr>
          <p:cNvPr id="90" name="Straight Connector 89"/>
          <p:cNvCxnSpPr/>
          <p:nvPr userDrawn="1"/>
        </p:nvCxnSpPr>
        <p:spPr>
          <a:xfrm>
            <a:off x="240105" y="756591"/>
            <a:ext cx="8620026" cy="0"/>
          </a:xfrm>
          <a:prstGeom prst="line">
            <a:avLst/>
          </a:prstGeom>
        </p:spPr>
        <p:style>
          <a:lnRef idx="2">
            <a:schemeClr val="accent1"/>
          </a:lnRef>
          <a:fillRef idx="0">
            <a:schemeClr val="accent1"/>
          </a:fillRef>
          <a:effectRef idx="1">
            <a:schemeClr val="accent1"/>
          </a:effectRef>
          <a:fontRef idx="minor">
            <a:schemeClr val="tx1"/>
          </a:fontRef>
        </p:style>
      </p:cxnSp>
      <p:sp>
        <p:nvSpPr>
          <p:cNvPr id="92" name="Text Placeholder 10"/>
          <p:cNvSpPr>
            <a:spLocks noGrp="1"/>
          </p:cNvSpPr>
          <p:nvPr>
            <p:ph type="body" sz="quarter" idx="13" hasCustomPrompt="1"/>
          </p:nvPr>
        </p:nvSpPr>
        <p:spPr>
          <a:xfrm>
            <a:off x="308019" y="1146412"/>
            <a:ext cx="7797800" cy="4254500"/>
          </a:xfrm>
          <a:prstGeom prst="rect">
            <a:avLst/>
          </a:prstGeom>
        </p:spPr>
        <p:txBody>
          <a:bodyPr/>
          <a:lstStyle>
            <a:lvl1pPr>
              <a:buNone/>
              <a:defRPr baseline="0"/>
            </a:lvl1pPr>
          </a:lstStyle>
          <a:p>
            <a:pPr lvl="0"/>
            <a:r>
              <a:rPr lang="en-US" dirty="0"/>
              <a:t>Body copy goes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0563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4536"/>
              </a:solidFill>
            </a:endParaRPr>
          </a:p>
        </p:txBody>
      </p:sp>
      <p:grpSp>
        <p:nvGrpSpPr>
          <p:cNvPr id="6" name="Group 5"/>
          <p:cNvGrpSpPr/>
          <p:nvPr userDrawn="1"/>
        </p:nvGrpSpPr>
        <p:grpSpPr>
          <a:xfrm>
            <a:off x="8569442" y="6298095"/>
            <a:ext cx="447582" cy="445403"/>
            <a:chOff x="1908175" y="2616200"/>
            <a:chExt cx="1630363" cy="1622425"/>
          </a:xfrm>
        </p:grpSpPr>
        <p:sp>
          <p:nvSpPr>
            <p:cNvPr id="7" name="Oval 78"/>
            <p:cNvSpPr>
              <a:spLocks noChangeArrowheads="1"/>
            </p:cNvSpPr>
            <p:nvPr userDrawn="1"/>
          </p:nvSpPr>
          <p:spPr bwMode="auto">
            <a:xfrm>
              <a:off x="1963738" y="2665413"/>
              <a:ext cx="1530350" cy="15351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 name="Freeform 79"/>
            <p:cNvSpPr>
              <a:spLocks noEditPoints="1"/>
            </p:cNvSpPr>
            <p:nvPr userDrawn="1"/>
          </p:nvSpPr>
          <p:spPr bwMode="auto">
            <a:xfrm>
              <a:off x="2967038" y="3336925"/>
              <a:ext cx="376238" cy="539750"/>
            </a:xfrm>
            <a:custGeom>
              <a:avLst/>
              <a:gdLst>
                <a:gd name="T0" fmla="*/ 29 w 100"/>
                <a:gd name="T1" fmla="*/ 48 h 143"/>
                <a:gd name="T2" fmla="*/ 29 w 100"/>
                <a:gd name="T3" fmla="*/ 55 h 143"/>
                <a:gd name="T4" fmla="*/ 35 w 100"/>
                <a:gd name="T5" fmla="*/ 72 h 143"/>
                <a:gd name="T6" fmla="*/ 48 w 100"/>
                <a:gd name="T7" fmla="*/ 78 h 143"/>
                <a:gd name="T8" fmla="*/ 64 w 100"/>
                <a:gd name="T9" fmla="*/ 70 h 143"/>
                <a:gd name="T10" fmla="*/ 70 w 100"/>
                <a:gd name="T11" fmla="*/ 48 h 143"/>
                <a:gd name="T12" fmla="*/ 50 w 100"/>
                <a:gd name="T13" fmla="*/ 22 h 143"/>
                <a:gd name="T14" fmla="*/ 35 w 100"/>
                <a:gd name="T15" fmla="*/ 29 h 143"/>
                <a:gd name="T16" fmla="*/ 29 w 100"/>
                <a:gd name="T17" fmla="*/ 48 h 143"/>
                <a:gd name="T18" fmla="*/ 30 w 100"/>
                <a:gd name="T19" fmla="*/ 87 h 143"/>
                <a:gd name="T20" fmla="*/ 30 w 100"/>
                <a:gd name="T21" fmla="*/ 87 h 143"/>
                <a:gd name="T22" fmla="*/ 30 w 100"/>
                <a:gd name="T23" fmla="*/ 143 h 143"/>
                <a:gd name="T24" fmla="*/ 0 w 100"/>
                <a:gd name="T25" fmla="*/ 143 h 143"/>
                <a:gd name="T26" fmla="*/ 0 w 100"/>
                <a:gd name="T27" fmla="*/ 2 h 143"/>
                <a:gd name="T28" fmla="*/ 30 w 100"/>
                <a:gd name="T29" fmla="*/ 2 h 143"/>
                <a:gd name="T30" fmla="*/ 30 w 100"/>
                <a:gd name="T31" fmla="*/ 16 h 143"/>
                <a:gd name="T32" fmla="*/ 30 w 100"/>
                <a:gd name="T33" fmla="*/ 16 h 143"/>
                <a:gd name="T34" fmla="*/ 61 w 100"/>
                <a:gd name="T35" fmla="*/ 0 h 143"/>
                <a:gd name="T36" fmla="*/ 90 w 100"/>
                <a:gd name="T37" fmla="*/ 12 h 143"/>
                <a:gd name="T38" fmla="*/ 100 w 100"/>
                <a:gd name="T39" fmla="*/ 47 h 143"/>
                <a:gd name="T40" fmla="*/ 88 w 100"/>
                <a:gd name="T41" fmla="*/ 86 h 143"/>
                <a:gd name="T42" fmla="*/ 57 w 100"/>
                <a:gd name="T43" fmla="*/ 101 h 143"/>
                <a:gd name="T44" fmla="*/ 30 w 100"/>
                <a:gd name="T45" fmla="*/ 8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43">
                  <a:moveTo>
                    <a:pt x="29" y="48"/>
                  </a:moveTo>
                  <a:cubicBezTo>
                    <a:pt x="29" y="55"/>
                    <a:pt x="29" y="55"/>
                    <a:pt x="29" y="55"/>
                  </a:cubicBezTo>
                  <a:cubicBezTo>
                    <a:pt x="29" y="62"/>
                    <a:pt x="31" y="67"/>
                    <a:pt x="35" y="72"/>
                  </a:cubicBezTo>
                  <a:cubicBezTo>
                    <a:pt x="38" y="76"/>
                    <a:pt x="43" y="78"/>
                    <a:pt x="48" y="78"/>
                  </a:cubicBezTo>
                  <a:cubicBezTo>
                    <a:pt x="55" y="78"/>
                    <a:pt x="60" y="75"/>
                    <a:pt x="64" y="70"/>
                  </a:cubicBezTo>
                  <a:cubicBezTo>
                    <a:pt x="68" y="65"/>
                    <a:pt x="70" y="57"/>
                    <a:pt x="70" y="48"/>
                  </a:cubicBezTo>
                  <a:cubicBezTo>
                    <a:pt x="70" y="31"/>
                    <a:pt x="63" y="22"/>
                    <a:pt x="50" y="22"/>
                  </a:cubicBezTo>
                  <a:cubicBezTo>
                    <a:pt x="44" y="22"/>
                    <a:pt x="39" y="25"/>
                    <a:pt x="35" y="29"/>
                  </a:cubicBezTo>
                  <a:cubicBezTo>
                    <a:pt x="31" y="34"/>
                    <a:pt x="29" y="40"/>
                    <a:pt x="29" y="48"/>
                  </a:cubicBezTo>
                  <a:moveTo>
                    <a:pt x="30" y="87"/>
                  </a:moveTo>
                  <a:cubicBezTo>
                    <a:pt x="30" y="87"/>
                    <a:pt x="30" y="87"/>
                    <a:pt x="30" y="87"/>
                  </a:cubicBezTo>
                  <a:cubicBezTo>
                    <a:pt x="30" y="143"/>
                    <a:pt x="30" y="143"/>
                    <a:pt x="30" y="143"/>
                  </a:cubicBezTo>
                  <a:cubicBezTo>
                    <a:pt x="0" y="143"/>
                    <a:pt x="0" y="143"/>
                    <a:pt x="0" y="143"/>
                  </a:cubicBezTo>
                  <a:cubicBezTo>
                    <a:pt x="0" y="2"/>
                    <a:pt x="0" y="2"/>
                    <a:pt x="0" y="2"/>
                  </a:cubicBezTo>
                  <a:cubicBezTo>
                    <a:pt x="30" y="2"/>
                    <a:pt x="30" y="2"/>
                    <a:pt x="30" y="2"/>
                  </a:cubicBezTo>
                  <a:cubicBezTo>
                    <a:pt x="30" y="16"/>
                    <a:pt x="30" y="16"/>
                    <a:pt x="30" y="16"/>
                  </a:cubicBezTo>
                  <a:cubicBezTo>
                    <a:pt x="30" y="16"/>
                    <a:pt x="30" y="16"/>
                    <a:pt x="30" y="16"/>
                  </a:cubicBezTo>
                  <a:cubicBezTo>
                    <a:pt x="37" y="5"/>
                    <a:pt x="48" y="0"/>
                    <a:pt x="61" y="0"/>
                  </a:cubicBezTo>
                  <a:cubicBezTo>
                    <a:pt x="74" y="0"/>
                    <a:pt x="83" y="4"/>
                    <a:pt x="90" y="12"/>
                  </a:cubicBezTo>
                  <a:cubicBezTo>
                    <a:pt x="97" y="21"/>
                    <a:pt x="100" y="33"/>
                    <a:pt x="100" y="47"/>
                  </a:cubicBezTo>
                  <a:cubicBezTo>
                    <a:pt x="100" y="63"/>
                    <a:pt x="96" y="76"/>
                    <a:pt x="88" y="86"/>
                  </a:cubicBezTo>
                  <a:cubicBezTo>
                    <a:pt x="80" y="96"/>
                    <a:pt x="70" y="101"/>
                    <a:pt x="57" y="101"/>
                  </a:cubicBezTo>
                  <a:cubicBezTo>
                    <a:pt x="45" y="101"/>
                    <a:pt x="36" y="96"/>
                    <a:pt x="30" y="8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9" name="Rectangle 80"/>
            <p:cNvSpPr>
              <a:spLocks noChangeArrowheads="1"/>
            </p:cNvSpPr>
            <p:nvPr userDrawn="1"/>
          </p:nvSpPr>
          <p:spPr bwMode="auto">
            <a:xfrm>
              <a:off x="2136775" y="3344863"/>
              <a:ext cx="109538" cy="36195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 name="Freeform 81"/>
            <p:cNvSpPr>
              <a:spLocks/>
            </p:cNvSpPr>
            <p:nvPr userDrawn="1"/>
          </p:nvSpPr>
          <p:spPr bwMode="auto">
            <a:xfrm>
              <a:off x="2306638" y="3336925"/>
              <a:ext cx="296863" cy="381000"/>
            </a:xfrm>
            <a:custGeom>
              <a:avLst/>
              <a:gdLst>
                <a:gd name="T0" fmla="*/ 79 w 79"/>
                <a:gd name="T1" fmla="*/ 95 h 101"/>
                <a:gd name="T2" fmla="*/ 50 w 79"/>
                <a:gd name="T3" fmla="*/ 101 h 101"/>
                <a:gd name="T4" fmla="*/ 14 w 79"/>
                <a:gd name="T5" fmla="*/ 87 h 101"/>
                <a:gd name="T6" fmla="*/ 0 w 79"/>
                <a:gd name="T7" fmla="*/ 53 h 101"/>
                <a:gd name="T8" fmla="*/ 15 w 79"/>
                <a:gd name="T9" fmla="*/ 14 h 101"/>
                <a:gd name="T10" fmla="*/ 54 w 79"/>
                <a:gd name="T11" fmla="*/ 0 h 101"/>
                <a:gd name="T12" fmla="*/ 79 w 79"/>
                <a:gd name="T13" fmla="*/ 4 h 101"/>
                <a:gd name="T14" fmla="*/ 79 w 79"/>
                <a:gd name="T15" fmla="*/ 29 h 101"/>
                <a:gd name="T16" fmla="*/ 58 w 79"/>
                <a:gd name="T17" fmla="*/ 22 h 101"/>
                <a:gd name="T18" fmla="*/ 38 w 79"/>
                <a:gd name="T19" fmla="*/ 30 h 101"/>
                <a:gd name="T20" fmla="*/ 30 w 79"/>
                <a:gd name="T21" fmla="*/ 51 h 101"/>
                <a:gd name="T22" fmla="*/ 37 w 79"/>
                <a:gd name="T23" fmla="*/ 71 h 101"/>
                <a:gd name="T24" fmla="*/ 57 w 79"/>
                <a:gd name="T25" fmla="*/ 78 h 101"/>
                <a:gd name="T26" fmla="*/ 79 w 79"/>
                <a:gd name="T27" fmla="*/ 71 h 101"/>
                <a:gd name="T28" fmla="*/ 79 w 79"/>
                <a:gd name="T29"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01">
                  <a:moveTo>
                    <a:pt x="79" y="95"/>
                  </a:moveTo>
                  <a:cubicBezTo>
                    <a:pt x="72" y="99"/>
                    <a:pt x="62" y="101"/>
                    <a:pt x="50" y="101"/>
                  </a:cubicBezTo>
                  <a:cubicBezTo>
                    <a:pt x="35" y="101"/>
                    <a:pt x="23" y="96"/>
                    <a:pt x="14" y="87"/>
                  </a:cubicBezTo>
                  <a:cubicBezTo>
                    <a:pt x="4" y="78"/>
                    <a:pt x="0" y="67"/>
                    <a:pt x="0" y="53"/>
                  </a:cubicBezTo>
                  <a:cubicBezTo>
                    <a:pt x="0" y="36"/>
                    <a:pt x="5" y="23"/>
                    <a:pt x="15" y="14"/>
                  </a:cubicBezTo>
                  <a:cubicBezTo>
                    <a:pt x="24" y="4"/>
                    <a:pt x="38" y="0"/>
                    <a:pt x="54" y="0"/>
                  </a:cubicBezTo>
                  <a:cubicBezTo>
                    <a:pt x="65" y="0"/>
                    <a:pt x="74" y="1"/>
                    <a:pt x="79" y="4"/>
                  </a:cubicBezTo>
                  <a:cubicBezTo>
                    <a:pt x="79" y="29"/>
                    <a:pt x="79" y="29"/>
                    <a:pt x="79" y="29"/>
                  </a:cubicBezTo>
                  <a:cubicBezTo>
                    <a:pt x="72" y="25"/>
                    <a:pt x="66" y="22"/>
                    <a:pt x="58" y="22"/>
                  </a:cubicBezTo>
                  <a:cubicBezTo>
                    <a:pt x="49" y="22"/>
                    <a:pt x="43" y="25"/>
                    <a:pt x="38" y="30"/>
                  </a:cubicBezTo>
                  <a:cubicBezTo>
                    <a:pt x="33" y="35"/>
                    <a:pt x="30" y="42"/>
                    <a:pt x="30" y="51"/>
                  </a:cubicBezTo>
                  <a:cubicBezTo>
                    <a:pt x="30" y="59"/>
                    <a:pt x="32" y="66"/>
                    <a:pt x="37" y="71"/>
                  </a:cubicBezTo>
                  <a:cubicBezTo>
                    <a:pt x="42" y="76"/>
                    <a:pt x="49" y="78"/>
                    <a:pt x="57" y="78"/>
                  </a:cubicBezTo>
                  <a:cubicBezTo>
                    <a:pt x="64" y="78"/>
                    <a:pt x="72" y="76"/>
                    <a:pt x="79" y="71"/>
                  </a:cubicBezTo>
                  <a:lnTo>
                    <a:pt x="79" y="9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 name="Freeform 82"/>
            <p:cNvSpPr>
              <a:spLocks/>
            </p:cNvSpPr>
            <p:nvPr userDrawn="1"/>
          </p:nvSpPr>
          <p:spPr bwMode="auto">
            <a:xfrm>
              <a:off x="2651125" y="3159125"/>
              <a:ext cx="266700" cy="547688"/>
            </a:xfrm>
            <a:custGeom>
              <a:avLst/>
              <a:gdLst>
                <a:gd name="T0" fmla="*/ 71 w 71"/>
                <a:gd name="T1" fmla="*/ 25 h 145"/>
                <a:gd name="T2" fmla="*/ 60 w 71"/>
                <a:gd name="T3" fmla="*/ 23 h 145"/>
                <a:gd name="T4" fmla="*/ 46 w 71"/>
                <a:gd name="T5" fmla="*/ 39 h 145"/>
                <a:gd name="T6" fmla="*/ 46 w 71"/>
                <a:gd name="T7" fmla="*/ 49 h 145"/>
                <a:gd name="T8" fmla="*/ 68 w 71"/>
                <a:gd name="T9" fmla="*/ 49 h 145"/>
                <a:gd name="T10" fmla="*/ 68 w 71"/>
                <a:gd name="T11" fmla="*/ 71 h 145"/>
                <a:gd name="T12" fmla="*/ 46 w 71"/>
                <a:gd name="T13" fmla="*/ 71 h 145"/>
                <a:gd name="T14" fmla="*/ 46 w 71"/>
                <a:gd name="T15" fmla="*/ 145 h 145"/>
                <a:gd name="T16" fmla="*/ 16 w 71"/>
                <a:gd name="T17" fmla="*/ 145 h 145"/>
                <a:gd name="T18" fmla="*/ 16 w 71"/>
                <a:gd name="T19" fmla="*/ 71 h 145"/>
                <a:gd name="T20" fmla="*/ 0 w 71"/>
                <a:gd name="T21" fmla="*/ 71 h 145"/>
                <a:gd name="T22" fmla="*/ 0 w 71"/>
                <a:gd name="T23" fmla="*/ 49 h 145"/>
                <a:gd name="T24" fmla="*/ 16 w 71"/>
                <a:gd name="T25" fmla="*/ 49 h 145"/>
                <a:gd name="T26" fmla="*/ 16 w 71"/>
                <a:gd name="T27" fmla="*/ 37 h 145"/>
                <a:gd name="T28" fmla="*/ 27 w 71"/>
                <a:gd name="T29" fmla="*/ 10 h 145"/>
                <a:gd name="T30" fmla="*/ 56 w 71"/>
                <a:gd name="T31" fmla="*/ 0 h 145"/>
                <a:gd name="T32" fmla="*/ 71 w 71"/>
                <a:gd name="T33" fmla="*/ 2 h 145"/>
                <a:gd name="T34" fmla="*/ 71 w 71"/>
                <a:gd name="T35"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45">
                  <a:moveTo>
                    <a:pt x="71" y="25"/>
                  </a:moveTo>
                  <a:cubicBezTo>
                    <a:pt x="67" y="24"/>
                    <a:pt x="63" y="23"/>
                    <a:pt x="60" y="23"/>
                  </a:cubicBezTo>
                  <a:cubicBezTo>
                    <a:pt x="50" y="23"/>
                    <a:pt x="46" y="28"/>
                    <a:pt x="46" y="39"/>
                  </a:cubicBezTo>
                  <a:cubicBezTo>
                    <a:pt x="46" y="49"/>
                    <a:pt x="46" y="49"/>
                    <a:pt x="46" y="49"/>
                  </a:cubicBezTo>
                  <a:cubicBezTo>
                    <a:pt x="68" y="49"/>
                    <a:pt x="68" y="49"/>
                    <a:pt x="68" y="49"/>
                  </a:cubicBezTo>
                  <a:cubicBezTo>
                    <a:pt x="68" y="71"/>
                    <a:pt x="68" y="71"/>
                    <a:pt x="68" y="71"/>
                  </a:cubicBezTo>
                  <a:cubicBezTo>
                    <a:pt x="46" y="71"/>
                    <a:pt x="46" y="71"/>
                    <a:pt x="46" y="71"/>
                  </a:cubicBezTo>
                  <a:cubicBezTo>
                    <a:pt x="46" y="145"/>
                    <a:pt x="46" y="145"/>
                    <a:pt x="46" y="145"/>
                  </a:cubicBezTo>
                  <a:cubicBezTo>
                    <a:pt x="16" y="145"/>
                    <a:pt x="16" y="145"/>
                    <a:pt x="16" y="145"/>
                  </a:cubicBezTo>
                  <a:cubicBezTo>
                    <a:pt x="16" y="71"/>
                    <a:pt x="16" y="71"/>
                    <a:pt x="16" y="71"/>
                  </a:cubicBezTo>
                  <a:cubicBezTo>
                    <a:pt x="0" y="71"/>
                    <a:pt x="0" y="71"/>
                    <a:pt x="0" y="71"/>
                  </a:cubicBezTo>
                  <a:cubicBezTo>
                    <a:pt x="0" y="49"/>
                    <a:pt x="0" y="49"/>
                    <a:pt x="0" y="49"/>
                  </a:cubicBezTo>
                  <a:cubicBezTo>
                    <a:pt x="16" y="49"/>
                    <a:pt x="16" y="49"/>
                    <a:pt x="16" y="49"/>
                  </a:cubicBezTo>
                  <a:cubicBezTo>
                    <a:pt x="16" y="37"/>
                    <a:pt x="16" y="37"/>
                    <a:pt x="16" y="37"/>
                  </a:cubicBezTo>
                  <a:cubicBezTo>
                    <a:pt x="16" y="26"/>
                    <a:pt x="19" y="17"/>
                    <a:pt x="27" y="10"/>
                  </a:cubicBezTo>
                  <a:cubicBezTo>
                    <a:pt x="34" y="4"/>
                    <a:pt x="44" y="0"/>
                    <a:pt x="56" y="0"/>
                  </a:cubicBezTo>
                  <a:cubicBezTo>
                    <a:pt x="62" y="0"/>
                    <a:pt x="67" y="1"/>
                    <a:pt x="71" y="2"/>
                  </a:cubicBezTo>
                  <a:lnTo>
                    <a:pt x="71" y="2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 name="Freeform 83"/>
            <p:cNvSpPr>
              <a:spLocks noEditPoints="1"/>
            </p:cNvSpPr>
            <p:nvPr userDrawn="1"/>
          </p:nvSpPr>
          <p:spPr bwMode="auto">
            <a:xfrm>
              <a:off x="1922463" y="2616200"/>
              <a:ext cx="1616075" cy="1622425"/>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15 w 430"/>
                <a:gd name="T11" fmla="*/ 18 h 430"/>
                <a:gd name="T12" fmla="*/ 292 w 430"/>
                <a:gd name="T13" fmla="*/ 33 h 430"/>
                <a:gd name="T14" fmla="*/ 354 w 430"/>
                <a:gd name="T15" fmla="*/ 75 h 430"/>
                <a:gd name="T16" fmla="*/ 397 w 430"/>
                <a:gd name="T17" fmla="*/ 138 h 430"/>
                <a:gd name="T18" fmla="*/ 412 w 430"/>
                <a:gd name="T19" fmla="*/ 215 h 430"/>
                <a:gd name="T20" fmla="*/ 397 w 430"/>
                <a:gd name="T21" fmla="*/ 292 h 430"/>
                <a:gd name="T22" fmla="*/ 354 w 430"/>
                <a:gd name="T23" fmla="*/ 354 h 430"/>
                <a:gd name="T24" fmla="*/ 292 w 430"/>
                <a:gd name="T25" fmla="*/ 397 h 430"/>
                <a:gd name="T26" fmla="*/ 215 w 430"/>
                <a:gd name="T27" fmla="*/ 412 h 430"/>
                <a:gd name="T28" fmla="*/ 138 w 430"/>
                <a:gd name="T29" fmla="*/ 397 h 430"/>
                <a:gd name="T30" fmla="*/ 75 w 430"/>
                <a:gd name="T31" fmla="*/ 354 h 430"/>
                <a:gd name="T32" fmla="*/ 33 w 430"/>
                <a:gd name="T33" fmla="*/ 292 h 430"/>
                <a:gd name="T34" fmla="*/ 18 w 430"/>
                <a:gd name="T35" fmla="*/ 215 h 430"/>
                <a:gd name="T36" fmla="*/ 33 w 430"/>
                <a:gd name="T37" fmla="*/ 138 h 430"/>
                <a:gd name="T38" fmla="*/ 75 w 430"/>
                <a:gd name="T39" fmla="*/ 75 h 430"/>
                <a:gd name="T40" fmla="*/ 138 w 430"/>
                <a:gd name="T41" fmla="*/ 33 h 430"/>
                <a:gd name="T42" fmla="*/ 215 w 430"/>
                <a:gd name="T43" fmla="*/ 1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0" h="430">
                  <a:moveTo>
                    <a:pt x="215" y="0"/>
                  </a:moveTo>
                  <a:cubicBezTo>
                    <a:pt x="96" y="0"/>
                    <a:pt x="0" y="96"/>
                    <a:pt x="0" y="215"/>
                  </a:cubicBezTo>
                  <a:cubicBezTo>
                    <a:pt x="0" y="334"/>
                    <a:pt x="96" y="430"/>
                    <a:pt x="215" y="430"/>
                  </a:cubicBezTo>
                  <a:cubicBezTo>
                    <a:pt x="333" y="430"/>
                    <a:pt x="430" y="334"/>
                    <a:pt x="430" y="215"/>
                  </a:cubicBezTo>
                  <a:cubicBezTo>
                    <a:pt x="430" y="96"/>
                    <a:pt x="333" y="0"/>
                    <a:pt x="215" y="0"/>
                  </a:cubicBezTo>
                  <a:moveTo>
                    <a:pt x="215" y="18"/>
                  </a:moveTo>
                  <a:cubicBezTo>
                    <a:pt x="241" y="18"/>
                    <a:pt x="267" y="23"/>
                    <a:pt x="292" y="33"/>
                  </a:cubicBezTo>
                  <a:cubicBezTo>
                    <a:pt x="315" y="43"/>
                    <a:pt x="336" y="57"/>
                    <a:pt x="354" y="75"/>
                  </a:cubicBezTo>
                  <a:cubicBezTo>
                    <a:pt x="372" y="94"/>
                    <a:pt x="387" y="115"/>
                    <a:pt x="397" y="138"/>
                  </a:cubicBezTo>
                  <a:cubicBezTo>
                    <a:pt x="407" y="163"/>
                    <a:pt x="412" y="188"/>
                    <a:pt x="412" y="215"/>
                  </a:cubicBezTo>
                  <a:cubicBezTo>
                    <a:pt x="412" y="242"/>
                    <a:pt x="407" y="267"/>
                    <a:pt x="397" y="292"/>
                  </a:cubicBezTo>
                  <a:cubicBezTo>
                    <a:pt x="387" y="315"/>
                    <a:pt x="372" y="336"/>
                    <a:pt x="354" y="354"/>
                  </a:cubicBezTo>
                  <a:cubicBezTo>
                    <a:pt x="336" y="373"/>
                    <a:pt x="315" y="387"/>
                    <a:pt x="292" y="397"/>
                  </a:cubicBezTo>
                  <a:cubicBezTo>
                    <a:pt x="267" y="407"/>
                    <a:pt x="241" y="412"/>
                    <a:pt x="215" y="412"/>
                  </a:cubicBezTo>
                  <a:cubicBezTo>
                    <a:pt x="188" y="412"/>
                    <a:pt x="162" y="407"/>
                    <a:pt x="138" y="397"/>
                  </a:cubicBezTo>
                  <a:cubicBezTo>
                    <a:pt x="115" y="387"/>
                    <a:pt x="93" y="373"/>
                    <a:pt x="75" y="354"/>
                  </a:cubicBezTo>
                  <a:cubicBezTo>
                    <a:pt x="57" y="336"/>
                    <a:pt x="43" y="315"/>
                    <a:pt x="33" y="292"/>
                  </a:cubicBezTo>
                  <a:cubicBezTo>
                    <a:pt x="23" y="267"/>
                    <a:pt x="18" y="242"/>
                    <a:pt x="18" y="215"/>
                  </a:cubicBezTo>
                  <a:cubicBezTo>
                    <a:pt x="18" y="188"/>
                    <a:pt x="23" y="163"/>
                    <a:pt x="33" y="138"/>
                  </a:cubicBezTo>
                  <a:cubicBezTo>
                    <a:pt x="43" y="115"/>
                    <a:pt x="57" y="94"/>
                    <a:pt x="75" y="75"/>
                  </a:cubicBezTo>
                  <a:cubicBezTo>
                    <a:pt x="93" y="57"/>
                    <a:pt x="115" y="43"/>
                    <a:pt x="138" y="33"/>
                  </a:cubicBezTo>
                  <a:cubicBezTo>
                    <a:pt x="162" y="23"/>
                    <a:pt x="188" y="18"/>
                    <a:pt x="215" y="18"/>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 name="Oval 84"/>
            <p:cNvSpPr>
              <a:spLocks noChangeArrowheads="1"/>
            </p:cNvSpPr>
            <p:nvPr userDrawn="1"/>
          </p:nvSpPr>
          <p:spPr bwMode="auto">
            <a:xfrm>
              <a:off x="1908175" y="2679700"/>
              <a:ext cx="566738" cy="569913"/>
            </a:xfrm>
            <a:prstGeom prst="ellipse">
              <a:avLst/>
            </a:prstGeom>
            <a:solidFill>
              <a:srgbClr val="4D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spTree>
    <p:extLst>
      <p:ext uri="{BB962C8B-B14F-4D97-AF65-F5344CB8AC3E}">
        <p14:creationId xmlns:p14="http://schemas.microsoft.com/office/powerpoint/2010/main" val="253229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p:cNvSpPr/>
          <p:nvPr userDrawn="1"/>
        </p:nvSpPr>
        <p:spPr>
          <a:xfrm>
            <a:off x="308019" y="1118393"/>
            <a:ext cx="4176215" cy="5050395"/>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7" name="Text Placeholder 10"/>
          <p:cNvSpPr>
            <a:spLocks noGrp="1"/>
          </p:cNvSpPr>
          <p:nvPr>
            <p:ph type="body" sz="quarter" idx="13" hasCustomPrompt="1"/>
          </p:nvPr>
        </p:nvSpPr>
        <p:spPr>
          <a:xfrm>
            <a:off x="4852723" y="1146412"/>
            <a:ext cx="3881844" cy="4254500"/>
          </a:xfrm>
          <a:prstGeom prst="rect">
            <a:avLst/>
          </a:prstGeom>
        </p:spPr>
        <p:txBody>
          <a:bodyPr/>
          <a:lstStyle>
            <a:lvl1pPr>
              <a:buNone/>
              <a:defRPr baseline="0"/>
            </a:lvl1pPr>
          </a:lstStyle>
          <a:p>
            <a:pPr lvl="0"/>
            <a:r>
              <a:rPr lang="en-US" dirty="0"/>
              <a:t>Body copy goes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0"/>
          <p:cNvSpPr>
            <a:spLocks noGrp="1"/>
          </p:cNvSpPr>
          <p:nvPr>
            <p:ph type="body" sz="quarter" idx="14" hasCustomPrompt="1"/>
          </p:nvPr>
        </p:nvSpPr>
        <p:spPr>
          <a:xfrm>
            <a:off x="506855" y="3234519"/>
            <a:ext cx="3718071" cy="941695"/>
          </a:xfrm>
          <a:prstGeom prst="rect">
            <a:avLst/>
          </a:prstGeom>
        </p:spPr>
        <p:txBody>
          <a:bodyPr/>
          <a:lstStyle>
            <a:lvl1pPr algn="ctr">
              <a:buNone/>
              <a:defRPr baseline="0">
                <a:solidFill>
                  <a:schemeClr val="bg1"/>
                </a:solidFill>
              </a:defRPr>
            </a:lvl1pPr>
            <a:lvl5pPr>
              <a:defRPr/>
            </a:lvl5pPr>
          </a:lstStyle>
          <a:p>
            <a:pPr lvl="0"/>
            <a:r>
              <a:rPr lang="en-US" dirty="0"/>
              <a:t>Image goes here</a:t>
            </a:r>
          </a:p>
        </p:txBody>
      </p:sp>
      <p:cxnSp>
        <p:nvCxnSpPr>
          <p:cNvPr id="10" name="Straight Connector 9"/>
          <p:cNvCxnSpPr/>
          <p:nvPr userDrawn="1"/>
        </p:nvCxnSpPr>
        <p:spPr>
          <a:xfrm>
            <a:off x="240105" y="756591"/>
            <a:ext cx="8620026"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Title Placeholder 1"/>
          <p:cNvSpPr>
            <a:spLocks noGrp="1"/>
          </p:cNvSpPr>
          <p:nvPr>
            <p:ph type="title"/>
          </p:nvPr>
        </p:nvSpPr>
        <p:spPr>
          <a:xfrm>
            <a:off x="240105" y="133762"/>
            <a:ext cx="8392094" cy="622829"/>
          </a:xfrm>
          <a:prstGeom prst="rect">
            <a:avLst/>
          </a:prstGeom>
        </p:spPr>
        <p:txBody>
          <a:bodyPr vert="horz" wrap="none" lIns="91440" tIns="45720" rIns="91440" bIns="45720" rtlCol="0" anchor="b">
            <a:normAutofit/>
          </a:body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4536"/>
              </a:solidFill>
            </a:endParaRPr>
          </a:p>
        </p:txBody>
      </p:sp>
      <p:grpSp>
        <p:nvGrpSpPr>
          <p:cNvPr id="9" name="Group 8"/>
          <p:cNvGrpSpPr/>
          <p:nvPr userDrawn="1"/>
        </p:nvGrpSpPr>
        <p:grpSpPr>
          <a:xfrm>
            <a:off x="6254899" y="1458732"/>
            <a:ext cx="2479450" cy="134991"/>
            <a:chOff x="3821113" y="4000500"/>
            <a:chExt cx="3411538" cy="185738"/>
          </a:xfrm>
          <a:solidFill>
            <a:schemeClr val="bg1"/>
          </a:solidFill>
        </p:grpSpPr>
        <p:sp>
          <p:nvSpPr>
            <p:cNvPr id="61" name="Freeform 5"/>
            <p:cNvSpPr>
              <a:spLocks noEditPoints="1"/>
            </p:cNvSpPr>
            <p:nvPr userDrawn="1"/>
          </p:nvSpPr>
          <p:spPr bwMode="auto">
            <a:xfrm>
              <a:off x="3821113" y="4008438"/>
              <a:ext cx="104775" cy="131763"/>
            </a:xfrm>
            <a:custGeom>
              <a:avLst/>
              <a:gdLst>
                <a:gd name="T0" fmla="*/ 7 w 28"/>
                <a:gd name="T1" fmla="*/ 16 h 35"/>
                <a:gd name="T2" fmla="*/ 10 w 28"/>
                <a:gd name="T3" fmla="*/ 16 h 35"/>
                <a:gd name="T4" fmla="*/ 15 w 28"/>
                <a:gd name="T5" fmla="*/ 15 h 35"/>
                <a:gd name="T6" fmla="*/ 17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8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7" y="13"/>
                    <a:pt x="17" y="11"/>
                  </a:cubicBezTo>
                  <a:cubicBezTo>
                    <a:pt x="17"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4" y="15"/>
                    <a:pt x="22" y="16"/>
                  </a:cubicBezTo>
                  <a:cubicBezTo>
                    <a:pt x="21" y="18"/>
                    <a:pt x="20" y="19"/>
                    <a:pt x="18" y="20"/>
                  </a:cubicBezTo>
                  <a:cubicBezTo>
                    <a:pt x="23" y="28"/>
                    <a:pt x="26" y="33"/>
                    <a:pt x="28" y="35"/>
                  </a:cubicBezTo>
                  <a:cubicBezTo>
                    <a:pt x="20" y="35"/>
                    <a:pt x="20" y="35"/>
                    <a:pt x="20" y="35"/>
                  </a:cubicBezTo>
                  <a:cubicBezTo>
                    <a:pt x="11" y="22"/>
                    <a:pt x="11" y="22"/>
                    <a:pt x="11" y="22"/>
                  </a:cubicBezTo>
                  <a:lnTo>
                    <a:pt x="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2" name="Freeform 6"/>
            <p:cNvSpPr>
              <a:spLocks noEditPoints="1"/>
            </p:cNvSpPr>
            <p:nvPr userDrawn="1"/>
          </p:nvSpPr>
          <p:spPr bwMode="auto">
            <a:xfrm>
              <a:off x="3940175" y="4038600"/>
              <a:ext cx="93663" cy="106363"/>
            </a:xfrm>
            <a:custGeom>
              <a:avLst/>
              <a:gdLst>
                <a:gd name="T0" fmla="*/ 13 w 25"/>
                <a:gd name="T1" fmla="*/ 5 h 28"/>
                <a:gd name="T2" fmla="*/ 9 w 25"/>
                <a:gd name="T3" fmla="*/ 7 h 28"/>
                <a:gd name="T4" fmla="*/ 8 w 25"/>
                <a:gd name="T5" fmla="*/ 11 h 28"/>
                <a:gd name="T6" fmla="*/ 18 w 25"/>
                <a:gd name="T7" fmla="*/ 11 h 28"/>
                <a:gd name="T8" fmla="*/ 17 w 25"/>
                <a:gd name="T9" fmla="*/ 7 h 28"/>
                <a:gd name="T10" fmla="*/ 13 w 25"/>
                <a:gd name="T11" fmla="*/ 5 h 28"/>
                <a:gd name="T12" fmla="*/ 14 w 25"/>
                <a:gd name="T13" fmla="*/ 28 h 28"/>
                <a:gd name="T14" fmla="*/ 4 w 25"/>
                <a:gd name="T15" fmla="*/ 24 h 28"/>
                <a:gd name="T16" fmla="*/ 0 w 25"/>
                <a:gd name="T17" fmla="*/ 14 h 28"/>
                <a:gd name="T18" fmla="*/ 4 w 25"/>
                <a:gd name="T19" fmla="*/ 4 h 28"/>
                <a:gd name="T20" fmla="*/ 13 w 25"/>
                <a:gd name="T21" fmla="*/ 0 h 28"/>
                <a:gd name="T22" fmla="*/ 22 w 25"/>
                <a:gd name="T23" fmla="*/ 3 h 28"/>
                <a:gd name="T24" fmla="*/ 25 w 25"/>
                <a:gd name="T25" fmla="*/ 12 h 28"/>
                <a:gd name="T26" fmla="*/ 25 w 25"/>
                <a:gd name="T27" fmla="*/ 16 h 28"/>
                <a:gd name="T28" fmla="*/ 8 w 25"/>
                <a:gd name="T29" fmla="*/ 16 h 28"/>
                <a:gd name="T30" fmla="*/ 10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2" y="5"/>
                    <a:pt x="10" y="6"/>
                    <a:pt x="9" y="7"/>
                  </a:cubicBezTo>
                  <a:cubicBezTo>
                    <a:pt x="9" y="8"/>
                    <a:pt x="8" y="9"/>
                    <a:pt x="8" y="11"/>
                  </a:cubicBezTo>
                  <a:cubicBezTo>
                    <a:pt x="18" y="11"/>
                    <a:pt x="18" y="11"/>
                    <a:pt x="18" y="11"/>
                  </a:cubicBezTo>
                  <a:cubicBezTo>
                    <a:pt x="18" y="9"/>
                    <a:pt x="18" y="8"/>
                    <a:pt x="17" y="7"/>
                  </a:cubicBezTo>
                  <a:cubicBezTo>
                    <a:pt x="16" y="6"/>
                    <a:pt x="15" y="5"/>
                    <a:pt x="13" y="5"/>
                  </a:cubicBezTo>
                  <a:moveTo>
                    <a:pt x="14" y="28"/>
                  </a:moveTo>
                  <a:cubicBezTo>
                    <a:pt x="10" y="28"/>
                    <a:pt x="6" y="26"/>
                    <a:pt x="4" y="24"/>
                  </a:cubicBezTo>
                  <a:cubicBezTo>
                    <a:pt x="2" y="22"/>
                    <a:pt x="0" y="18"/>
                    <a:pt x="0" y="14"/>
                  </a:cubicBezTo>
                  <a:cubicBezTo>
                    <a:pt x="0" y="10"/>
                    <a:pt x="2" y="6"/>
                    <a:pt x="4" y="4"/>
                  </a:cubicBezTo>
                  <a:cubicBezTo>
                    <a:pt x="6" y="1"/>
                    <a:pt x="9" y="0"/>
                    <a:pt x="13" y="0"/>
                  </a:cubicBezTo>
                  <a:cubicBezTo>
                    <a:pt x="17" y="0"/>
                    <a:pt x="20" y="1"/>
                    <a:pt x="22" y="3"/>
                  </a:cubicBezTo>
                  <a:cubicBezTo>
                    <a:pt x="24" y="5"/>
                    <a:pt x="25" y="8"/>
                    <a:pt x="25" y="12"/>
                  </a:cubicBezTo>
                  <a:cubicBezTo>
                    <a:pt x="25" y="16"/>
                    <a:pt x="25" y="16"/>
                    <a:pt x="25" y="16"/>
                  </a:cubicBezTo>
                  <a:cubicBezTo>
                    <a:pt x="8" y="16"/>
                    <a:pt x="8" y="16"/>
                    <a:pt x="8" y="16"/>
                  </a:cubicBezTo>
                  <a:cubicBezTo>
                    <a:pt x="8" y="18"/>
                    <a:pt x="9" y="19"/>
                    <a:pt x="10" y="21"/>
                  </a:cubicBezTo>
                  <a:cubicBezTo>
                    <a:pt x="11" y="22"/>
                    <a:pt x="12" y="22"/>
                    <a:pt x="14" y="22"/>
                  </a:cubicBezTo>
                  <a:cubicBezTo>
                    <a:pt x="16" y="22"/>
                    <a:pt x="18" y="22"/>
                    <a:pt x="19" y="22"/>
                  </a:cubicBezTo>
                  <a:cubicBezTo>
                    <a:pt x="20" y="21"/>
                    <a:pt x="22" y="21"/>
                    <a:pt x="23" y="20"/>
                  </a:cubicBezTo>
                  <a:cubicBezTo>
                    <a:pt x="23" y="26"/>
                    <a:pt x="23" y="26"/>
                    <a:pt x="23" y="26"/>
                  </a:cubicBezTo>
                  <a:cubicBezTo>
                    <a:pt x="22" y="26"/>
                    <a:pt x="21" y="27"/>
                    <a:pt x="19" y="27"/>
                  </a:cubicBezTo>
                  <a:cubicBezTo>
                    <a:pt x="18" y="28"/>
                    <a:pt x="16" y="28"/>
                    <a:pt x="1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3" name="Freeform 7"/>
            <p:cNvSpPr>
              <a:spLocks/>
            </p:cNvSpPr>
            <p:nvPr userDrawn="1"/>
          </p:nvSpPr>
          <p:spPr bwMode="auto">
            <a:xfrm>
              <a:off x="4060825" y="4038600"/>
              <a:ext cx="79375" cy="106363"/>
            </a:xfrm>
            <a:custGeom>
              <a:avLst/>
              <a:gdLst>
                <a:gd name="T0" fmla="*/ 12 w 21"/>
                <a:gd name="T1" fmla="*/ 28 h 28"/>
                <a:gd name="T2" fmla="*/ 0 w 21"/>
                <a:gd name="T3" fmla="*/ 14 h 28"/>
                <a:gd name="T4" fmla="*/ 3 w 21"/>
                <a:gd name="T5" fmla="*/ 4 h 28"/>
                <a:gd name="T6" fmla="*/ 13 w 21"/>
                <a:gd name="T7" fmla="*/ 0 h 28"/>
                <a:gd name="T8" fmla="*/ 21 w 21"/>
                <a:gd name="T9" fmla="*/ 2 h 28"/>
                <a:gd name="T10" fmla="*/ 19 w 21"/>
                <a:gd name="T11" fmla="*/ 8 h 28"/>
                <a:gd name="T12" fmla="*/ 16 w 21"/>
                <a:gd name="T13" fmla="*/ 6 h 28"/>
                <a:gd name="T14" fmla="*/ 13 w 21"/>
                <a:gd name="T15" fmla="*/ 6 h 28"/>
                <a:gd name="T16" fmla="*/ 7 w 21"/>
                <a:gd name="T17" fmla="*/ 14 h 28"/>
                <a:gd name="T18" fmla="*/ 13 w 21"/>
                <a:gd name="T19" fmla="*/ 22 h 28"/>
                <a:gd name="T20" fmla="*/ 17 w 21"/>
                <a:gd name="T21" fmla="*/ 21 h 28"/>
                <a:gd name="T22" fmla="*/ 20 w 21"/>
                <a:gd name="T23" fmla="*/ 19 h 28"/>
                <a:gd name="T24" fmla="*/ 20 w 21"/>
                <a:gd name="T25" fmla="*/ 26 h 28"/>
                <a:gd name="T26" fmla="*/ 17 w 21"/>
                <a:gd name="T27" fmla="*/ 27 h 28"/>
                <a:gd name="T28" fmla="*/ 12 w 2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12" y="28"/>
                  </a:moveTo>
                  <a:cubicBezTo>
                    <a:pt x="4" y="28"/>
                    <a:pt x="0" y="23"/>
                    <a:pt x="0" y="14"/>
                  </a:cubicBezTo>
                  <a:cubicBezTo>
                    <a:pt x="0" y="10"/>
                    <a:pt x="1" y="6"/>
                    <a:pt x="3" y="4"/>
                  </a:cubicBezTo>
                  <a:cubicBezTo>
                    <a:pt x="5" y="1"/>
                    <a:pt x="9" y="0"/>
                    <a:pt x="13" y="0"/>
                  </a:cubicBezTo>
                  <a:cubicBezTo>
                    <a:pt x="16" y="0"/>
                    <a:pt x="19" y="1"/>
                    <a:pt x="21" y="2"/>
                  </a:cubicBezTo>
                  <a:cubicBezTo>
                    <a:pt x="19" y="8"/>
                    <a:pt x="19" y="8"/>
                    <a:pt x="19" y="8"/>
                  </a:cubicBezTo>
                  <a:cubicBezTo>
                    <a:pt x="18" y="7"/>
                    <a:pt x="17" y="7"/>
                    <a:pt x="16" y="6"/>
                  </a:cubicBezTo>
                  <a:cubicBezTo>
                    <a:pt x="15" y="6"/>
                    <a:pt x="14" y="6"/>
                    <a:pt x="13" y="6"/>
                  </a:cubicBezTo>
                  <a:cubicBezTo>
                    <a:pt x="9" y="6"/>
                    <a:pt x="7" y="9"/>
                    <a:pt x="7" y="14"/>
                  </a:cubicBezTo>
                  <a:cubicBezTo>
                    <a:pt x="7" y="19"/>
                    <a:pt x="9" y="22"/>
                    <a:pt x="13" y="22"/>
                  </a:cubicBezTo>
                  <a:cubicBezTo>
                    <a:pt x="14" y="22"/>
                    <a:pt x="15" y="22"/>
                    <a:pt x="17" y="21"/>
                  </a:cubicBezTo>
                  <a:cubicBezTo>
                    <a:pt x="18" y="21"/>
                    <a:pt x="19" y="20"/>
                    <a:pt x="20" y="19"/>
                  </a:cubicBezTo>
                  <a:cubicBezTo>
                    <a:pt x="20" y="26"/>
                    <a:pt x="20" y="26"/>
                    <a:pt x="20" y="26"/>
                  </a:cubicBezTo>
                  <a:cubicBezTo>
                    <a:pt x="19" y="26"/>
                    <a:pt x="18" y="27"/>
                    <a:pt x="17" y="27"/>
                  </a:cubicBezTo>
                  <a:cubicBezTo>
                    <a:pt x="15" y="28"/>
                    <a:pt x="14" y="28"/>
                    <a:pt x="12"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4" name="Freeform 8"/>
            <p:cNvSpPr>
              <a:spLocks noEditPoints="1"/>
            </p:cNvSpPr>
            <p:nvPr userDrawn="1"/>
          </p:nvSpPr>
          <p:spPr bwMode="auto">
            <a:xfrm>
              <a:off x="4162425" y="4038600"/>
              <a:ext cx="98425" cy="106363"/>
            </a:xfrm>
            <a:custGeom>
              <a:avLst/>
              <a:gdLst>
                <a:gd name="T0" fmla="*/ 8 w 26"/>
                <a:gd name="T1" fmla="*/ 14 h 28"/>
                <a:gd name="T2" fmla="*/ 9 w 26"/>
                <a:gd name="T3" fmla="*/ 20 h 28"/>
                <a:gd name="T4" fmla="*/ 13 w 26"/>
                <a:gd name="T5" fmla="*/ 22 h 28"/>
                <a:gd name="T6" fmla="*/ 17 w 26"/>
                <a:gd name="T7" fmla="*/ 20 h 28"/>
                <a:gd name="T8" fmla="*/ 19 w 26"/>
                <a:gd name="T9" fmla="*/ 14 h 28"/>
                <a:gd name="T10" fmla="*/ 17 w 26"/>
                <a:gd name="T11" fmla="*/ 8 h 28"/>
                <a:gd name="T12" fmla="*/ 13 w 26"/>
                <a:gd name="T13" fmla="*/ 6 h 28"/>
                <a:gd name="T14" fmla="*/ 9 w 26"/>
                <a:gd name="T15" fmla="*/ 8 h 28"/>
                <a:gd name="T16" fmla="*/ 8 w 26"/>
                <a:gd name="T17" fmla="*/ 14 h 28"/>
                <a:gd name="T18" fmla="*/ 26 w 26"/>
                <a:gd name="T19" fmla="*/ 14 h 28"/>
                <a:gd name="T20" fmla="*/ 23 w 26"/>
                <a:gd name="T21" fmla="*/ 24 h 28"/>
                <a:gd name="T22" fmla="*/ 13 w 26"/>
                <a:gd name="T23" fmla="*/ 28 h 28"/>
                <a:gd name="T24" fmla="*/ 6 w 26"/>
                <a:gd name="T25" fmla="*/ 26 h 28"/>
                <a:gd name="T26" fmla="*/ 2 w 26"/>
                <a:gd name="T27" fmla="*/ 21 h 28"/>
                <a:gd name="T28" fmla="*/ 0 w 26"/>
                <a:gd name="T29" fmla="*/ 14 h 28"/>
                <a:gd name="T30" fmla="*/ 4 w 26"/>
                <a:gd name="T31" fmla="*/ 4 h 28"/>
                <a:gd name="T32" fmla="*/ 13 w 26"/>
                <a:gd name="T33" fmla="*/ 0 h 28"/>
                <a:gd name="T34" fmla="*/ 20 w 26"/>
                <a:gd name="T35" fmla="*/ 2 h 28"/>
                <a:gd name="T36" fmla="*/ 24 w 26"/>
                <a:gd name="T37" fmla="*/ 7 h 28"/>
                <a:gd name="T38" fmla="*/ 26 w 26"/>
                <a:gd name="T39"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28">
                  <a:moveTo>
                    <a:pt x="8" y="14"/>
                  </a:moveTo>
                  <a:cubicBezTo>
                    <a:pt x="8" y="16"/>
                    <a:pt x="8" y="18"/>
                    <a:pt x="9" y="20"/>
                  </a:cubicBezTo>
                  <a:cubicBezTo>
                    <a:pt x="10" y="21"/>
                    <a:pt x="11" y="22"/>
                    <a:pt x="13" y="22"/>
                  </a:cubicBezTo>
                  <a:cubicBezTo>
                    <a:pt x="15" y="22"/>
                    <a:pt x="16" y="21"/>
                    <a:pt x="17" y="20"/>
                  </a:cubicBezTo>
                  <a:cubicBezTo>
                    <a:pt x="18" y="18"/>
                    <a:pt x="19" y="17"/>
                    <a:pt x="19" y="14"/>
                  </a:cubicBezTo>
                  <a:cubicBezTo>
                    <a:pt x="19" y="11"/>
                    <a:pt x="18" y="9"/>
                    <a:pt x="17" y="8"/>
                  </a:cubicBezTo>
                  <a:cubicBezTo>
                    <a:pt x="16" y="7"/>
                    <a:pt x="15" y="6"/>
                    <a:pt x="13" y="6"/>
                  </a:cubicBezTo>
                  <a:cubicBezTo>
                    <a:pt x="11" y="6"/>
                    <a:pt x="10" y="7"/>
                    <a:pt x="9" y="8"/>
                  </a:cubicBezTo>
                  <a:cubicBezTo>
                    <a:pt x="8" y="9"/>
                    <a:pt x="8" y="11"/>
                    <a:pt x="8" y="14"/>
                  </a:cubicBezTo>
                  <a:moveTo>
                    <a:pt x="26" y="14"/>
                  </a:moveTo>
                  <a:cubicBezTo>
                    <a:pt x="26" y="18"/>
                    <a:pt x="25" y="22"/>
                    <a:pt x="23" y="24"/>
                  </a:cubicBezTo>
                  <a:cubicBezTo>
                    <a:pt x="20" y="26"/>
                    <a:pt x="17" y="28"/>
                    <a:pt x="13" y="28"/>
                  </a:cubicBezTo>
                  <a:cubicBezTo>
                    <a:pt x="10" y="28"/>
                    <a:pt x="8" y="27"/>
                    <a:pt x="6" y="26"/>
                  </a:cubicBezTo>
                  <a:cubicBezTo>
                    <a:pt x="4" y="25"/>
                    <a:pt x="3" y="23"/>
                    <a:pt x="2" y="21"/>
                  </a:cubicBezTo>
                  <a:cubicBezTo>
                    <a:pt x="1" y="19"/>
                    <a:pt x="0" y="17"/>
                    <a:pt x="0" y="14"/>
                  </a:cubicBezTo>
                  <a:cubicBezTo>
                    <a:pt x="0" y="10"/>
                    <a:pt x="1" y="6"/>
                    <a:pt x="4" y="4"/>
                  </a:cubicBezTo>
                  <a:cubicBezTo>
                    <a:pt x="6" y="1"/>
                    <a:pt x="9" y="0"/>
                    <a:pt x="13" y="0"/>
                  </a:cubicBezTo>
                  <a:cubicBezTo>
                    <a:pt x="16" y="0"/>
                    <a:pt x="18" y="1"/>
                    <a:pt x="20" y="2"/>
                  </a:cubicBezTo>
                  <a:cubicBezTo>
                    <a:pt x="22" y="3"/>
                    <a:pt x="23" y="4"/>
                    <a:pt x="24" y="7"/>
                  </a:cubicBezTo>
                  <a:cubicBezTo>
                    <a:pt x="25" y="9"/>
                    <a:pt x="26" y="11"/>
                    <a:pt x="26" y="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5" name="Freeform 9"/>
            <p:cNvSpPr>
              <a:spLocks noEditPoints="1"/>
            </p:cNvSpPr>
            <p:nvPr userDrawn="1"/>
          </p:nvSpPr>
          <p:spPr bwMode="auto">
            <a:xfrm>
              <a:off x="4278313" y="4038600"/>
              <a:ext cx="98425" cy="147638"/>
            </a:xfrm>
            <a:custGeom>
              <a:avLst/>
              <a:gdLst>
                <a:gd name="T0" fmla="*/ 9 w 26"/>
                <a:gd name="T1" fmla="*/ 9 h 39"/>
                <a:gd name="T2" fmla="*/ 10 w 26"/>
                <a:gd name="T3" fmla="*/ 13 h 39"/>
                <a:gd name="T4" fmla="*/ 13 w 26"/>
                <a:gd name="T5" fmla="*/ 14 h 39"/>
                <a:gd name="T6" fmla="*/ 16 w 26"/>
                <a:gd name="T7" fmla="*/ 13 h 39"/>
                <a:gd name="T8" fmla="*/ 17 w 26"/>
                <a:gd name="T9" fmla="*/ 9 h 39"/>
                <a:gd name="T10" fmla="*/ 13 w 26"/>
                <a:gd name="T11" fmla="*/ 5 h 39"/>
                <a:gd name="T12" fmla="*/ 9 w 26"/>
                <a:gd name="T13" fmla="*/ 9 h 39"/>
                <a:gd name="T14" fmla="*/ 6 w 26"/>
                <a:gd name="T15" fmla="*/ 31 h 39"/>
                <a:gd name="T16" fmla="*/ 7 w 26"/>
                <a:gd name="T17" fmla="*/ 33 h 39"/>
                <a:gd name="T18" fmla="*/ 11 w 26"/>
                <a:gd name="T19" fmla="*/ 34 h 39"/>
                <a:gd name="T20" fmla="*/ 18 w 26"/>
                <a:gd name="T21" fmla="*/ 33 h 39"/>
                <a:gd name="T22" fmla="*/ 20 w 26"/>
                <a:gd name="T23" fmla="*/ 30 h 39"/>
                <a:gd name="T24" fmla="*/ 18 w 26"/>
                <a:gd name="T25" fmla="*/ 28 h 39"/>
                <a:gd name="T26" fmla="*/ 14 w 26"/>
                <a:gd name="T27" fmla="*/ 28 h 39"/>
                <a:gd name="T28" fmla="*/ 11 w 26"/>
                <a:gd name="T29" fmla="*/ 28 h 39"/>
                <a:gd name="T30" fmla="*/ 7 w 26"/>
                <a:gd name="T31" fmla="*/ 28 h 39"/>
                <a:gd name="T32" fmla="*/ 6 w 26"/>
                <a:gd name="T33" fmla="*/ 31 h 39"/>
                <a:gd name="T34" fmla="*/ 26 w 26"/>
                <a:gd name="T35" fmla="*/ 1 h 39"/>
                <a:gd name="T36" fmla="*/ 26 w 26"/>
                <a:gd name="T37" fmla="*/ 4 h 39"/>
                <a:gd name="T38" fmla="*/ 22 w 26"/>
                <a:gd name="T39" fmla="*/ 5 h 39"/>
                <a:gd name="T40" fmla="*/ 23 w 26"/>
                <a:gd name="T41" fmla="*/ 9 h 39"/>
                <a:gd name="T42" fmla="*/ 20 w 26"/>
                <a:gd name="T43" fmla="*/ 16 h 39"/>
                <a:gd name="T44" fmla="*/ 12 w 26"/>
                <a:gd name="T45" fmla="*/ 18 h 39"/>
                <a:gd name="T46" fmla="*/ 11 w 26"/>
                <a:gd name="T47" fmla="*/ 18 h 39"/>
                <a:gd name="T48" fmla="*/ 10 w 26"/>
                <a:gd name="T49" fmla="*/ 18 h 39"/>
                <a:gd name="T50" fmla="*/ 9 w 26"/>
                <a:gd name="T51" fmla="*/ 20 h 39"/>
                <a:gd name="T52" fmla="*/ 13 w 26"/>
                <a:gd name="T53" fmla="*/ 22 h 39"/>
                <a:gd name="T54" fmla="*/ 17 w 26"/>
                <a:gd name="T55" fmla="*/ 22 h 39"/>
                <a:gd name="T56" fmla="*/ 24 w 26"/>
                <a:gd name="T57" fmla="*/ 24 h 39"/>
                <a:gd name="T58" fmla="*/ 26 w 26"/>
                <a:gd name="T59" fmla="*/ 29 h 39"/>
                <a:gd name="T60" fmla="*/ 22 w 26"/>
                <a:gd name="T61" fmla="*/ 36 h 39"/>
                <a:gd name="T62" fmla="*/ 11 w 26"/>
                <a:gd name="T63" fmla="*/ 39 h 39"/>
                <a:gd name="T64" fmla="*/ 3 w 26"/>
                <a:gd name="T65" fmla="*/ 37 h 39"/>
                <a:gd name="T66" fmla="*/ 0 w 26"/>
                <a:gd name="T67" fmla="*/ 32 h 39"/>
                <a:gd name="T68" fmla="*/ 1 w 26"/>
                <a:gd name="T69" fmla="*/ 28 h 39"/>
                <a:gd name="T70" fmla="*/ 6 w 26"/>
                <a:gd name="T71" fmla="*/ 25 h 39"/>
                <a:gd name="T72" fmla="*/ 4 w 26"/>
                <a:gd name="T73" fmla="*/ 24 h 39"/>
                <a:gd name="T74" fmla="*/ 3 w 26"/>
                <a:gd name="T75" fmla="*/ 21 h 39"/>
                <a:gd name="T76" fmla="*/ 4 w 26"/>
                <a:gd name="T77" fmla="*/ 19 h 39"/>
                <a:gd name="T78" fmla="*/ 6 w 26"/>
                <a:gd name="T79" fmla="*/ 17 h 39"/>
                <a:gd name="T80" fmla="*/ 3 w 26"/>
                <a:gd name="T81" fmla="*/ 14 h 39"/>
                <a:gd name="T82" fmla="*/ 2 w 26"/>
                <a:gd name="T83" fmla="*/ 9 h 39"/>
                <a:gd name="T84" fmla="*/ 5 w 26"/>
                <a:gd name="T85" fmla="*/ 2 h 39"/>
                <a:gd name="T86" fmla="*/ 13 w 26"/>
                <a:gd name="T87" fmla="*/ 0 h 39"/>
                <a:gd name="T88" fmla="*/ 15 w 26"/>
                <a:gd name="T89" fmla="*/ 0 h 39"/>
                <a:gd name="T90" fmla="*/ 17 w 26"/>
                <a:gd name="T91" fmla="*/ 1 h 39"/>
                <a:gd name="T92" fmla="*/ 26 w 26"/>
                <a:gd name="T9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39">
                  <a:moveTo>
                    <a:pt x="9" y="9"/>
                  </a:moveTo>
                  <a:cubicBezTo>
                    <a:pt x="9" y="11"/>
                    <a:pt x="9" y="12"/>
                    <a:pt x="10" y="13"/>
                  </a:cubicBezTo>
                  <a:cubicBezTo>
                    <a:pt x="10" y="14"/>
                    <a:pt x="11" y="14"/>
                    <a:pt x="13" y="14"/>
                  </a:cubicBezTo>
                  <a:cubicBezTo>
                    <a:pt x="14" y="14"/>
                    <a:pt x="15" y="14"/>
                    <a:pt x="16" y="13"/>
                  </a:cubicBezTo>
                  <a:cubicBezTo>
                    <a:pt x="16" y="12"/>
                    <a:pt x="17" y="11"/>
                    <a:pt x="17" y="9"/>
                  </a:cubicBezTo>
                  <a:cubicBezTo>
                    <a:pt x="17" y="6"/>
                    <a:pt x="15" y="5"/>
                    <a:pt x="13" y="5"/>
                  </a:cubicBezTo>
                  <a:cubicBezTo>
                    <a:pt x="10" y="5"/>
                    <a:pt x="9" y="6"/>
                    <a:pt x="9" y="9"/>
                  </a:cubicBezTo>
                  <a:moveTo>
                    <a:pt x="6" y="31"/>
                  </a:moveTo>
                  <a:cubicBezTo>
                    <a:pt x="6" y="32"/>
                    <a:pt x="6" y="33"/>
                    <a:pt x="7" y="33"/>
                  </a:cubicBezTo>
                  <a:cubicBezTo>
                    <a:pt x="8" y="34"/>
                    <a:pt x="10" y="34"/>
                    <a:pt x="11" y="34"/>
                  </a:cubicBezTo>
                  <a:cubicBezTo>
                    <a:pt x="14" y="34"/>
                    <a:pt x="16" y="34"/>
                    <a:pt x="18" y="33"/>
                  </a:cubicBezTo>
                  <a:cubicBezTo>
                    <a:pt x="19" y="32"/>
                    <a:pt x="20" y="31"/>
                    <a:pt x="20" y="30"/>
                  </a:cubicBezTo>
                  <a:cubicBezTo>
                    <a:pt x="20" y="29"/>
                    <a:pt x="19" y="28"/>
                    <a:pt x="18" y="28"/>
                  </a:cubicBezTo>
                  <a:cubicBezTo>
                    <a:pt x="18" y="28"/>
                    <a:pt x="16" y="28"/>
                    <a:pt x="14" y="28"/>
                  </a:cubicBezTo>
                  <a:cubicBezTo>
                    <a:pt x="11" y="28"/>
                    <a:pt x="11" y="28"/>
                    <a:pt x="11" y="28"/>
                  </a:cubicBezTo>
                  <a:cubicBezTo>
                    <a:pt x="9" y="28"/>
                    <a:pt x="8" y="28"/>
                    <a:pt x="7" y="28"/>
                  </a:cubicBezTo>
                  <a:cubicBezTo>
                    <a:pt x="6" y="29"/>
                    <a:pt x="6" y="30"/>
                    <a:pt x="6" y="31"/>
                  </a:cubicBezTo>
                  <a:moveTo>
                    <a:pt x="26" y="1"/>
                  </a:moveTo>
                  <a:cubicBezTo>
                    <a:pt x="26" y="4"/>
                    <a:pt x="26" y="4"/>
                    <a:pt x="26" y="4"/>
                  </a:cubicBezTo>
                  <a:cubicBezTo>
                    <a:pt x="22" y="5"/>
                    <a:pt x="22" y="5"/>
                    <a:pt x="22" y="5"/>
                  </a:cubicBezTo>
                  <a:cubicBezTo>
                    <a:pt x="23" y="7"/>
                    <a:pt x="23" y="8"/>
                    <a:pt x="23" y="9"/>
                  </a:cubicBezTo>
                  <a:cubicBezTo>
                    <a:pt x="23" y="12"/>
                    <a:pt x="22" y="14"/>
                    <a:pt x="20" y="16"/>
                  </a:cubicBezTo>
                  <a:cubicBezTo>
                    <a:pt x="19" y="18"/>
                    <a:pt x="16" y="18"/>
                    <a:pt x="12" y="18"/>
                  </a:cubicBezTo>
                  <a:cubicBezTo>
                    <a:pt x="11" y="18"/>
                    <a:pt x="11" y="18"/>
                    <a:pt x="11" y="18"/>
                  </a:cubicBezTo>
                  <a:cubicBezTo>
                    <a:pt x="10" y="18"/>
                    <a:pt x="10" y="18"/>
                    <a:pt x="10" y="18"/>
                  </a:cubicBezTo>
                  <a:cubicBezTo>
                    <a:pt x="9" y="19"/>
                    <a:pt x="9" y="19"/>
                    <a:pt x="9" y="20"/>
                  </a:cubicBezTo>
                  <a:cubicBezTo>
                    <a:pt x="9" y="21"/>
                    <a:pt x="10" y="22"/>
                    <a:pt x="13" y="22"/>
                  </a:cubicBezTo>
                  <a:cubicBezTo>
                    <a:pt x="17" y="22"/>
                    <a:pt x="17" y="22"/>
                    <a:pt x="17" y="22"/>
                  </a:cubicBezTo>
                  <a:cubicBezTo>
                    <a:pt x="20" y="22"/>
                    <a:pt x="22" y="22"/>
                    <a:pt x="24" y="24"/>
                  </a:cubicBezTo>
                  <a:cubicBezTo>
                    <a:pt x="25" y="25"/>
                    <a:pt x="26" y="27"/>
                    <a:pt x="26" y="29"/>
                  </a:cubicBezTo>
                  <a:cubicBezTo>
                    <a:pt x="26" y="32"/>
                    <a:pt x="25" y="35"/>
                    <a:pt x="22" y="36"/>
                  </a:cubicBezTo>
                  <a:cubicBezTo>
                    <a:pt x="20" y="38"/>
                    <a:pt x="16" y="39"/>
                    <a:pt x="11" y="39"/>
                  </a:cubicBezTo>
                  <a:cubicBezTo>
                    <a:pt x="7" y="39"/>
                    <a:pt x="5" y="38"/>
                    <a:pt x="3" y="37"/>
                  </a:cubicBezTo>
                  <a:cubicBezTo>
                    <a:pt x="1" y="36"/>
                    <a:pt x="0" y="34"/>
                    <a:pt x="0" y="32"/>
                  </a:cubicBezTo>
                  <a:cubicBezTo>
                    <a:pt x="0" y="30"/>
                    <a:pt x="0" y="29"/>
                    <a:pt x="1" y="28"/>
                  </a:cubicBezTo>
                  <a:cubicBezTo>
                    <a:pt x="2" y="26"/>
                    <a:pt x="4" y="26"/>
                    <a:pt x="6" y="25"/>
                  </a:cubicBezTo>
                  <a:cubicBezTo>
                    <a:pt x="5" y="25"/>
                    <a:pt x="4" y="24"/>
                    <a:pt x="4" y="24"/>
                  </a:cubicBezTo>
                  <a:cubicBezTo>
                    <a:pt x="3" y="23"/>
                    <a:pt x="3" y="22"/>
                    <a:pt x="3" y="21"/>
                  </a:cubicBezTo>
                  <a:cubicBezTo>
                    <a:pt x="3" y="20"/>
                    <a:pt x="3" y="19"/>
                    <a:pt x="4" y="19"/>
                  </a:cubicBezTo>
                  <a:cubicBezTo>
                    <a:pt x="4" y="18"/>
                    <a:pt x="5" y="17"/>
                    <a:pt x="6" y="17"/>
                  </a:cubicBezTo>
                  <a:cubicBezTo>
                    <a:pt x="5" y="16"/>
                    <a:pt x="4" y="15"/>
                    <a:pt x="3" y="14"/>
                  </a:cubicBezTo>
                  <a:cubicBezTo>
                    <a:pt x="2" y="13"/>
                    <a:pt x="2" y="11"/>
                    <a:pt x="2" y="9"/>
                  </a:cubicBezTo>
                  <a:cubicBezTo>
                    <a:pt x="2" y="6"/>
                    <a:pt x="3" y="4"/>
                    <a:pt x="5" y="2"/>
                  </a:cubicBezTo>
                  <a:cubicBezTo>
                    <a:pt x="6" y="1"/>
                    <a:pt x="9" y="0"/>
                    <a:pt x="13" y="0"/>
                  </a:cubicBezTo>
                  <a:cubicBezTo>
                    <a:pt x="13" y="0"/>
                    <a:pt x="14" y="0"/>
                    <a:pt x="15" y="0"/>
                  </a:cubicBezTo>
                  <a:cubicBezTo>
                    <a:pt x="16" y="0"/>
                    <a:pt x="17" y="1"/>
                    <a:pt x="17" y="1"/>
                  </a:cubicBezTo>
                  <a:lnTo>
                    <a:pt x="2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6" name="Freeform 10"/>
            <p:cNvSpPr>
              <a:spLocks/>
            </p:cNvSpPr>
            <p:nvPr userDrawn="1"/>
          </p:nvSpPr>
          <p:spPr bwMode="auto">
            <a:xfrm>
              <a:off x="4402138" y="4038600"/>
              <a:ext cx="95250" cy="101600"/>
            </a:xfrm>
            <a:custGeom>
              <a:avLst/>
              <a:gdLst>
                <a:gd name="T0" fmla="*/ 25 w 25"/>
                <a:gd name="T1" fmla="*/ 27 h 27"/>
                <a:gd name="T2" fmla="*/ 18 w 25"/>
                <a:gd name="T3" fmla="*/ 27 h 27"/>
                <a:gd name="T4" fmla="*/ 18 w 25"/>
                <a:gd name="T5" fmla="*/ 12 h 27"/>
                <a:gd name="T6" fmla="*/ 17 w 25"/>
                <a:gd name="T7" fmla="*/ 7 h 27"/>
                <a:gd name="T8" fmla="*/ 13 w 25"/>
                <a:gd name="T9" fmla="*/ 6 h 27"/>
                <a:gd name="T10" fmla="*/ 9 w 25"/>
                <a:gd name="T11" fmla="*/ 8 h 27"/>
                <a:gd name="T12" fmla="*/ 8 w 25"/>
                <a:gd name="T13" fmla="*/ 15 h 27"/>
                <a:gd name="T14" fmla="*/ 8 w 25"/>
                <a:gd name="T15" fmla="*/ 27 h 27"/>
                <a:gd name="T16" fmla="*/ 0 w 25"/>
                <a:gd name="T17" fmla="*/ 27 h 27"/>
                <a:gd name="T18" fmla="*/ 0 w 25"/>
                <a:gd name="T19" fmla="*/ 1 h 27"/>
                <a:gd name="T20" fmla="*/ 6 w 25"/>
                <a:gd name="T21" fmla="*/ 1 h 27"/>
                <a:gd name="T22" fmla="*/ 7 w 25"/>
                <a:gd name="T23" fmla="*/ 4 h 27"/>
                <a:gd name="T24" fmla="*/ 7 w 25"/>
                <a:gd name="T25" fmla="*/ 4 h 27"/>
                <a:gd name="T26" fmla="*/ 11 w 25"/>
                <a:gd name="T27" fmla="*/ 1 h 27"/>
                <a:gd name="T28" fmla="*/ 15 w 25"/>
                <a:gd name="T29" fmla="*/ 0 h 27"/>
                <a:gd name="T30" fmla="*/ 22 w 25"/>
                <a:gd name="T31" fmla="*/ 3 h 27"/>
                <a:gd name="T32" fmla="*/ 25 w 25"/>
                <a:gd name="T33" fmla="*/ 10 h 27"/>
                <a:gd name="T34" fmla="*/ 25 w 25"/>
                <a:gd name="T3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27">
                  <a:moveTo>
                    <a:pt x="25" y="27"/>
                  </a:moveTo>
                  <a:cubicBezTo>
                    <a:pt x="18" y="27"/>
                    <a:pt x="18" y="27"/>
                    <a:pt x="18" y="27"/>
                  </a:cubicBezTo>
                  <a:cubicBezTo>
                    <a:pt x="18" y="12"/>
                    <a:pt x="18" y="12"/>
                    <a:pt x="18" y="12"/>
                  </a:cubicBezTo>
                  <a:cubicBezTo>
                    <a:pt x="18" y="10"/>
                    <a:pt x="17" y="8"/>
                    <a:pt x="17" y="7"/>
                  </a:cubicBezTo>
                  <a:cubicBezTo>
                    <a:pt x="16" y="6"/>
                    <a:pt x="15" y="6"/>
                    <a:pt x="13" y="6"/>
                  </a:cubicBezTo>
                  <a:cubicBezTo>
                    <a:pt x="11" y="6"/>
                    <a:pt x="10" y="7"/>
                    <a:pt x="9" y="8"/>
                  </a:cubicBezTo>
                  <a:cubicBezTo>
                    <a:pt x="8" y="9"/>
                    <a:pt x="8" y="12"/>
                    <a:pt x="8" y="15"/>
                  </a:cubicBezTo>
                  <a:cubicBezTo>
                    <a:pt x="8" y="27"/>
                    <a:pt x="8" y="27"/>
                    <a:pt x="8" y="27"/>
                  </a:cubicBezTo>
                  <a:cubicBezTo>
                    <a:pt x="0" y="27"/>
                    <a:pt x="0" y="27"/>
                    <a:pt x="0" y="27"/>
                  </a:cubicBezTo>
                  <a:cubicBezTo>
                    <a:pt x="0" y="1"/>
                    <a:pt x="0" y="1"/>
                    <a:pt x="0" y="1"/>
                  </a:cubicBezTo>
                  <a:cubicBezTo>
                    <a:pt x="6" y="1"/>
                    <a:pt x="6" y="1"/>
                    <a:pt x="6" y="1"/>
                  </a:cubicBezTo>
                  <a:cubicBezTo>
                    <a:pt x="7" y="4"/>
                    <a:pt x="7" y="4"/>
                    <a:pt x="7" y="4"/>
                  </a:cubicBezTo>
                  <a:cubicBezTo>
                    <a:pt x="7" y="4"/>
                    <a:pt x="7" y="4"/>
                    <a:pt x="7" y="4"/>
                  </a:cubicBezTo>
                  <a:cubicBezTo>
                    <a:pt x="8" y="3"/>
                    <a:pt x="9" y="2"/>
                    <a:pt x="11" y="1"/>
                  </a:cubicBezTo>
                  <a:cubicBezTo>
                    <a:pt x="12" y="0"/>
                    <a:pt x="14" y="0"/>
                    <a:pt x="15" y="0"/>
                  </a:cubicBezTo>
                  <a:cubicBezTo>
                    <a:pt x="18" y="0"/>
                    <a:pt x="21" y="1"/>
                    <a:pt x="22" y="3"/>
                  </a:cubicBezTo>
                  <a:cubicBezTo>
                    <a:pt x="24" y="4"/>
                    <a:pt x="25" y="7"/>
                    <a:pt x="25" y="10"/>
                  </a:cubicBezTo>
                  <a:lnTo>
                    <a:pt x="2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7" name="Freeform 11"/>
            <p:cNvSpPr>
              <a:spLocks noEditPoints="1"/>
            </p:cNvSpPr>
            <p:nvPr userDrawn="1"/>
          </p:nvSpPr>
          <p:spPr bwMode="auto">
            <a:xfrm>
              <a:off x="4530725" y="4000500"/>
              <a:ext cx="30163" cy="139700"/>
            </a:xfrm>
            <a:custGeom>
              <a:avLst/>
              <a:gdLst>
                <a:gd name="T0" fmla="*/ 8 w 8"/>
                <a:gd name="T1" fmla="*/ 37 h 37"/>
                <a:gd name="T2" fmla="*/ 1 w 8"/>
                <a:gd name="T3" fmla="*/ 37 h 37"/>
                <a:gd name="T4" fmla="*/ 1 w 8"/>
                <a:gd name="T5" fmla="*/ 11 h 37"/>
                <a:gd name="T6" fmla="*/ 8 w 8"/>
                <a:gd name="T7" fmla="*/ 11 h 37"/>
                <a:gd name="T8" fmla="*/ 8 w 8"/>
                <a:gd name="T9" fmla="*/ 37 h 37"/>
                <a:gd name="T10" fmla="*/ 0 w 8"/>
                <a:gd name="T11" fmla="*/ 4 h 37"/>
                <a:gd name="T12" fmla="*/ 4 w 8"/>
                <a:gd name="T13" fmla="*/ 0 h 37"/>
                <a:gd name="T14" fmla="*/ 8 w 8"/>
                <a:gd name="T15" fmla="*/ 4 h 37"/>
                <a:gd name="T16" fmla="*/ 7 w 8"/>
                <a:gd name="T17" fmla="*/ 6 h 37"/>
                <a:gd name="T18" fmla="*/ 4 w 8"/>
                <a:gd name="T19" fmla="*/ 7 h 37"/>
                <a:gd name="T20" fmla="*/ 0 w 8"/>
                <a:gd name="T21"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7">
                  <a:moveTo>
                    <a:pt x="8" y="37"/>
                  </a:moveTo>
                  <a:cubicBezTo>
                    <a:pt x="1" y="37"/>
                    <a:pt x="1" y="37"/>
                    <a:pt x="1" y="37"/>
                  </a:cubicBezTo>
                  <a:cubicBezTo>
                    <a:pt x="1" y="11"/>
                    <a:pt x="1" y="11"/>
                    <a:pt x="1" y="11"/>
                  </a:cubicBezTo>
                  <a:cubicBezTo>
                    <a:pt x="8" y="11"/>
                    <a:pt x="8" y="11"/>
                    <a:pt x="8" y="11"/>
                  </a:cubicBezTo>
                  <a:lnTo>
                    <a:pt x="8" y="37"/>
                  </a:lnTo>
                  <a:close/>
                  <a:moveTo>
                    <a:pt x="0" y="4"/>
                  </a:moveTo>
                  <a:cubicBezTo>
                    <a:pt x="0" y="1"/>
                    <a:pt x="2" y="0"/>
                    <a:pt x="4" y="0"/>
                  </a:cubicBezTo>
                  <a:cubicBezTo>
                    <a:pt x="7" y="0"/>
                    <a:pt x="8" y="1"/>
                    <a:pt x="8" y="4"/>
                  </a:cubicBezTo>
                  <a:cubicBezTo>
                    <a:pt x="8" y="5"/>
                    <a:pt x="8" y="6"/>
                    <a:pt x="7" y="6"/>
                  </a:cubicBezTo>
                  <a:cubicBezTo>
                    <a:pt x="7" y="7"/>
                    <a:pt x="6" y="7"/>
                    <a:pt x="4" y="7"/>
                  </a:cubicBezTo>
                  <a:cubicBezTo>
                    <a:pt x="2" y="7"/>
                    <a:pt x="0" y="6"/>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8" name="Freeform 12"/>
            <p:cNvSpPr>
              <a:spLocks/>
            </p:cNvSpPr>
            <p:nvPr userDrawn="1"/>
          </p:nvSpPr>
          <p:spPr bwMode="auto">
            <a:xfrm>
              <a:off x="4591050" y="4038600"/>
              <a:ext cx="79375" cy="106363"/>
            </a:xfrm>
            <a:custGeom>
              <a:avLst/>
              <a:gdLst>
                <a:gd name="T0" fmla="*/ 21 w 21"/>
                <a:gd name="T1" fmla="*/ 19 h 28"/>
                <a:gd name="T2" fmla="*/ 18 w 21"/>
                <a:gd name="T3" fmla="*/ 26 h 28"/>
                <a:gd name="T4" fmla="*/ 9 w 21"/>
                <a:gd name="T5" fmla="*/ 28 h 28"/>
                <a:gd name="T6" fmla="*/ 4 w 21"/>
                <a:gd name="T7" fmla="*/ 27 h 28"/>
                <a:gd name="T8" fmla="*/ 0 w 21"/>
                <a:gd name="T9" fmla="*/ 26 h 28"/>
                <a:gd name="T10" fmla="*/ 0 w 21"/>
                <a:gd name="T11" fmla="*/ 20 h 28"/>
                <a:gd name="T12" fmla="*/ 5 w 21"/>
                <a:gd name="T13" fmla="*/ 22 h 28"/>
                <a:gd name="T14" fmla="*/ 9 w 21"/>
                <a:gd name="T15" fmla="*/ 22 h 28"/>
                <a:gd name="T16" fmla="*/ 13 w 21"/>
                <a:gd name="T17" fmla="*/ 20 h 28"/>
                <a:gd name="T18" fmla="*/ 13 w 21"/>
                <a:gd name="T19" fmla="*/ 19 h 28"/>
                <a:gd name="T20" fmla="*/ 11 w 21"/>
                <a:gd name="T21" fmla="*/ 17 h 28"/>
                <a:gd name="T22" fmla="*/ 8 w 21"/>
                <a:gd name="T23" fmla="*/ 16 h 28"/>
                <a:gd name="T24" fmla="*/ 3 w 21"/>
                <a:gd name="T25" fmla="*/ 14 h 28"/>
                <a:gd name="T26" fmla="*/ 1 w 21"/>
                <a:gd name="T27" fmla="*/ 11 h 28"/>
                <a:gd name="T28" fmla="*/ 0 w 21"/>
                <a:gd name="T29" fmla="*/ 8 h 28"/>
                <a:gd name="T30" fmla="*/ 3 w 21"/>
                <a:gd name="T31" fmla="*/ 2 h 28"/>
                <a:gd name="T32" fmla="*/ 11 w 21"/>
                <a:gd name="T33" fmla="*/ 0 h 28"/>
                <a:gd name="T34" fmla="*/ 20 w 21"/>
                <a:gd name="T35" fmla="*/ 2 h 28"/>
                <a:gd name="T36" fmla="*/ 18 w 21"/>
                <a:gd name="T37" fmla="*/ 7 h 28"/>
                <a:gd name="T38" fmla="*/ 14 w 21"/>
                <a:gd name="T39" fmla="*/ 6 h 28"/>
                <a:gd name="T40" fmla="*/ 11 w 21"/>
                <a:gd name="T41" fmla="*/ 5 h 28"/>
                <a:gd name="T42" fmla="*/ 8 w 21"/>
                <a:gd name="T43" fmla="*/ 7 h 28"/>
                <a:gd name="T44" fmla="*/ 9 w 21"/>
                <a:gd name="T45" fmla="*/ 9 h 28"/>
                <a:gd name="T46" fmla="*/ 13 w 21"/>
                <a:gd name="T47" fmla="*/ 11 h 28"/>
                <a:gd name="T48" fmla="*/ 18 w 21"/>
                <a:gd name="T49" fmla="*/ 13 h 28"/>
                <a:gd name="T50" fmla="*/ 20 w 21"/>
                <a:gd name="T51" fmla="*/ 16 h 28"/>
                <a:gd name="T52" fmla="*/ 21 w 21"/>
                <a:gd name="T53"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8">
                  <a:moveTo>
                    <a:pt x="21" y="19"/>
                  </a:moveTo>
                  <a:cubicBezTo>
                    <a:pt x="21" y="22"/>
                    <a:pt x="20" y="24"/>
                    <a:pt x="18" y="26"/>
                  </a:cubicBezTo>
                  <a:cubicBezTo>
                    <a:pt x="16" y="27"/>
                    <a:pt x="13" y="28"/>
                    <a:pt x="9" y="28"/>
                  </a:cubicBezTo>
                  <a:cubicBezTo>
                    <a:pt x="7" y="28"/>
                    <a:pt x="6" y="28"/>
                    <a:pt x="4" y="27"/>
                  </a:cubicBezTo>
                  <a:cubicBezTo>
                    <a:pt x="3" y="27"/>
                    <a:pt x="2" y="27"/>
                    <a:pt x="0" y="26"/>
                  </a:cubicBezTo>
                  <a:cubicBezTo>
                    <a:pt x="0" y="20"/>
                    <a:pt x="0" y="20"/>
                    <a:pt x="0" y="20"/>
                  </a:cubicBezTo>
                  <a:cubicBezTo>
                    <a:pt x="2" y="21"/>
                    <a:pt x="3" y="21"/>
                    <a:pt x="5" y="22"/>
                  </a:cubicBezTo>
                  <a:cubicBezTo>
                    <a:pt x="7" y="22"/>
                    <a:pt x="8" y="22"/>
                    <a:pt x="9" y="22"/>
                  </a:cubicBezTo>
                  <a:cubicBezTo>
                    <a:pt x="12" y="22"/>
                    <a:pt x="13" y="22"/>
                    <a:pt x="13" y="20"/>
                  </a:cubicBezTo>
                  <a:cubicBezTo>
                    <a:pt x="13" y="20"/>
                    <a:pt x="13" y="19"/>
                    <a:pt x="13" y="19"/>
                  </a:cubicBezTo>
                  <a:cubicBezTo>
                    <a:pt x="13" y="18"/>
                    <a:pt x="12" y="18"/>
                    <a:pt x="11" y="17"/>
                  </a:cubicBezTo>
                  <a:cubicBezTo>
                    <a:pt x="10" y="17"/>
                    <a:pt x="9" y="17"/>
                    <a:pt x="8" y="16"/>
                  </a:cubicBezTo>
                  <a:cubicBezTo>
                    <a:pt x="6" y="15"/>
                    <a:pt x="4" y="14"/>
                    <a:pt x="3" y="14"/>
                  </a:cubicBezTo>
                  <a:cubicBezTo>
                    <a:pt x="2" y="13"/>
                    <a:pt x="2" y="12"/>
                    <a:pt x="1" y="11"/>
                  </a:cubicBezTo>
                  <a:cubicBezTo>
                    <a:pt x="1" y="10"/>
                    <a:pt x="0" y="9"/>
                    <a:pt x="0" y="8"/>
                  </a:cubicBezTo>
                  <a:cubicBezTo>
                    <a:pt x="0" y="5"/>
                    <a:pt x="1" y="3"/>
                    <a:pt x="3" y="2"/>
                  </a:cubicBezTo>
                  <a:cubicBezTo>
                    <a:pt x="5" y="1"/>
                    <a:pt x="8" y="0"/>
                    <a:pt x="11" y="0"/>
                  </a:cubicBezTo>
                  <a:cubicBezTo>
                    <a:pt x="14" y="0"/>
                    <a:pt x="17" y="1"/>
                    <a:pt x="20" y="2"/>
                  </a:cubicBezTo>
                  <a:cubicBezTo>
                    <a:pt x="18" y="7"/>
                    <a:pt x="18" y="7"/>
                    <a:pt x="18" y="7"/>
                  </a:cubicBezTo>
                  <a:cubicBezTo>
                    <a:pt x="17" y="7"/>
                    <a:pt x="16" y="6"/>
                    <a:pt x="14" y="6"/>
                  </a:cubicBezTo>
                  <a:cubicBezTo>
                    <a:pt x="13" y="6"/>
                    <a:pt x="12" y="5"/>
                    <a:pt x="11" y="5"/>
                  </a:cubicBezTo>
                  <a:cubicBezTo>
                    <a:pt x="9" y="5"/>
                    <a:pt x="8" y="6"/>
                    <a:pt x="8" y="7"/>
                  </a:cubicBezTo>
                  <a:cubicBezTo>
                    <a:pt x="8" y="8"/>
                    <a:pt x="8" y="8"/>
                    <a:pt x="9" y="9"/>
                  </a:cubicBezTo>
                  <a:cubicBezTo>
                    <a:pt x="9" y="9"/>
                    <a:pt x="11" y="10"/>
                    <a:pt x="13" y="11"/>
                  </a:cubicBezTo>
                  <a:cubicBezTo>
                    <a:pt x="15" y="12"/>
                    <a:pt x="17" y="13"/>
                    <a:pt x="18" y="13"/>
                  </a:cubicBezTo>
                  <a:cubicBezTo>
                    <a:pt x="19" y="14"/>
                    <a:pt x="19" y="15"/>
                    <a:pt x="20" y="16"/>
                  </a:cubicBezTo>
                  <a:cubicBezTo>
                    <a:pt x="20" y="17"/>
                    <a:pt x="21" y="18"/>
                    <a:pt x="21"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9" name="Freeform 13"/>
            <p:cNvSpPr>
              <a:spLocks noEditPoints="1"/>
            </p:cNvSpPr>
            <p:nvPr userDrawn="1"/>
          </p:nvSpPr>
          <p:spPr bwMode="auto">
            <a:xfrm>
              <a:off x="4692650" y="4038600"/>
              <a:ext cx="93663" cy="106363"/>
            </a:xfrm>
            <a:custGeom>
              <a:avLst/>
              <a:gdLst>
                <a:gd name="T0" fmla="*/ 13 w 25"/>
                <a:gd name="T1" fmla="*/ 5 h 28"/>
                <a:gd name="T2" fmla="*/ 9 w 25"/>
                <a:gd name="T3" fmla="*/ 7 h 28"/>
                <a:gd name="T4" fmla="*/ 8 w 25"/>
                <a:gd name="T5" fmla="*/ 11 h 28"/>
                <a:gd name="T6" fmla="*/ 18 w 25"/>
                <a:gd name="T7" fmla="*/ 11 h 28"/>
                <a:gd name="T8" fmla="*/ 16 w 25"/>
                <a:gd name="T9" fmla="*/ 7 h 28"/>
                <a:gd name="T10" fmla="*/ 13 w 25"/>
                <a:gd name="T11" fmla="*/ 5 h 28"/>
                <a:gd name="T12" fmla="*/ 14 w 25"/>
                <a:gd name="T13" fmla="*/ 28 h 28"/>
                <a:gd name="T14" fmla="*/ 4 w 25"/>
                <a:gd name="T15" fmla="*/ 24 h 28"/>
                <a:gd name="T16" fmla="*/ 0 w 25"/>
                <a:gd name="T17" fmla="*/ 14 h 28"/>
                <a:gd name="T18" fmla="*/ 3 w 25"/>
                <a:gd name="T19" fmla="*/ 4 h 28"/>
                <a:gd name="T20" fmla="*/ 13 w 25"/>
                <a:gd name="T21" fmla="*/ 0 h 28"/>
                <a:gd name="T22" fmla="*/ 21 w 25"/>
                <a:gd name="T23" fmla="*/ 3 h 28"/>
                <a:gd name="T24" fmla="*/ 25 w 25"/>
                <a:gd name="T25" fmla="*/ 12 h 28"/>
                <a:gd name="T26" fmla="*/ 25 w 25"/>
                <a:gd name="T27" fmla="*/ 16 h 28"/>
                <a:gd name="T28" fmla="*/ 7 w 25"/>
                <a:gd name="T29" fmla="*/ 16 h 28"/>
                <a:gd name="T30" fmla="*/ 9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1" y="5"/>
                    <a:pt x="10" y="6"/>
                    <a:pt x="9" y="7"/>
                  </a:cubicBezTo>
                  <a:cubicBezTo>
                    <a:pt x="8" y="8"/>
                    <a:pt x="8" y="9"/>
                    <a:pt x="8" y="11"/>
                  </a:cubicBezTo>
                  <a:cubicBezTo>
                    <a:pt x="18" y="11"/>
                    <a:pt x="18" y="11"/>
                    <a:pt x="18" y="11"/>
                  </a:cubicBezTo>
                  <a:cubicBezTo>
                    <a:pt x="18" y="9"/>
                    <a:pt x="17" y="8"/>
                    <a:pt x="16" y="7"/>
                  </a:cubicBezTo>
                  <a:cubicBezTo>
                    <a:pt x="15" y="6"/>
                    <a:pt x="14" y="5"/>
                    <a:pt x="13" y="5"/>
                  </a:cubicBezTo>
                  <a:moveTo>
                    <a:pt x="14" y="28"/>
                  </a:moveTo>
                  <a:cubicBezTo>
                    <a:pt x="9" y="28"/>
                    <a:pt x="6" y="26"/>
                    <a:pt x="4" y="24"/>
                  </a:cubicBezTo>
                  <a:cubicBezTo>
                    <a:pt x="1" y="22"/>
                    <a:pt x="0" y="18"/>
                    <a:pt x="0" y="14"/>
                  </a:cubicBezTo>
                  <a:cubicBezTo>
                    <a:pt x="0" y="10"/>
                    <a:pt x="1" y="6"/>
                    <a:pt x="3" y="4"/>
                  </a:cubicBezTo>
                  <a:cubicBezTo>
                    <a:pt x="6" y="1"/>
                    <a:pt x="9" y="0"/>
                    <a:pt x="13" y="0"/>
                  </a:cubicBezTo>
                  <a:cubicBezTo>
                    <a:pt x="16" y="0"/>
                    <a:pt x="19" y="1"/>
                    <a:pt x="21" y="3"/>
                  </a:cubicBezTo>
                  <a:cubicBezTo>
                    <a:pt x="24" y="5"/>
                    <a:pt x="25" y="8"/>
                    <a:pt x="25" y="12"/>
                  </a:cubicBezTo>
                  <a:cubicBezTo>
                    <a:pt x="25" y="16"/>
                    <a:pt x="25" y="16"/>
                    <a:pt x="25" y="16"/>
                  </a:cubicBezTo>
                  <a:cubicBezTo>
                    <a:pt x="7" y="16"/>
                    <a:pt x="7" y="16"/>
                    <a:pt x="7" y="16"/>
                  </a:cubicBezTo>
                  <a:cubicBezTo>
                    <a:pt x="7" y="18"/>
                    <a:pt x="8" y="19"/>
                    <a:pt x="9" y="21"/>
                  </a:cubicBezTo>
                  <a:cubicBezTo>
                    <a:pt x="10" y="22"/>
                    <a:pt x="12" y="22"/>
                    <a:pt x="14" y="22"/>
                  </a:cubicBezTo>
                  <a:cubicBezTo>
                    <a:pt x="16" y="22"/>
                    <a:pt x="17" y="22"/>
                    <a:pt x="19" y="22"/>
                  </a:cubicBezTo>
                  <a:cubicBezTo>
                    <a:pt x="20" y="21"/>
                    <a:pt x="21" y="21"/>
                    <a:pt x="23" y="20"/>
                  </a:cubicBezTo>
                  <a:cubicBezTo>
                    <a:pt x="23" y="26"/>
                    <a:pt x="23" y="26"/>
                    <a:pt x="23" y="26"/>
                  </a:cubicBezTo>
                  <a:cubicBezTo>
                    <a:pt x="22" y="26"/>
                    <a:pt x="20" y="27"/>
                    <a:pt x="19" y="27"/>
                  </a:cubicBezTo>
                  <a:cubicBezTo>
                    <a:pt x="18" y="28"/>
                    <a:pt x="16" y="28"/>
                    <a:pt x="1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0" name="Freeform 14"/>
            <p:cNvSpPr>
              <a:spLocks noEditPoints="1"/>
            </p:cNvSpPr>
            <p:nvPr userDrawn="1"/>
          </p:nvSpPr>
          <p:spPr bwMode="auto">
            <a:xfrm>
              <a:off x="4808538" y="4000500"/>
              <a:ext cx="93663" cy="144463"/>
            </a:xfrm>
            <a:custGeom>
              <a:avLst/>
              <a:gdLst>
                <a:gd name="T0" fmla="*/ 13 w 25"/>
                <a:gd name="T1" fmla="*/ 32 h 38"/>
                <a:gd name="T2" fmla="*/ 17 w 25"/>
                <a:gd name="T3" fmla="*/ 30 h 38"/>
                <a:gd name="T4" fmla="*/ 18 w 25"/>
                <a:gd name="T5" fmla="*/ 25 h 38"/>
                <a:gd name="T6" fmla="*/ 18 w 25"/>
                <a:gd name="T7" fmla="*/ 24 h 38"/>
                <a:gd name="T8" fmla="*/ 17 w 25"/>
                <a:gd name="T9" fmla="*/ 18 h 38"/>
                <a:gd name="T10" fmla="*/ 13 w 25"/>
                <a:gd name="T11" fmla="*/ 16 h 38"/>
                <a:gd name="T12" fmla="*/ 9 w 25"/>
                <a:gd name="T13" fmla="*/ 18 h 38"/>
                <a:gd name="T14" fmla="*/ 8 w 25"/>
                <a:gd name="T15" fmla="*/ 24 h 38"/>
                <a:gd name="T16" fmla="*/ 9 w 25"/>
                <a:gd name="T17" fmla="*/ 30 h 38"/>
                <a:gd name="T18" fmla="*/ 13 w 25"/>
                <a:gd name="T19" fmla="*/ 32 h 38"/>
                <a:gd name="T20" fmla="*/ 10 w 25"/>
                <a:gd name="T21" fmla="*/ 38 h 38"/>
                <a:gd name="T22" fmla="*/ 3 w 25"/>
                <a:gd name="T23" fmla="*/ 34 h 38"/>
                <a:gd name="T24" fmla="*/ 0 w 25"/>
                <a:gd name="T25" fmla="*/ 24 h 38"/>
                <a:gd name="T26" fmla="*/ 3 w 25"/>
                <a:gd name="T27" fmla="*/ 14 h 38"/>
                <a:gd name="T28" fmla="*/ 11 w 25"/>
                <a:gd name="T29" fmla="*/ 10 h 38"/>
                <a:gd name="T30" fmla="*/ 18 w 25"/>
                <a:gd name="T31" fmla="*/ 14 h 38"/>
                <a:gd name="T32" fmla="*/ 18 w 25"/>
                <a:gd name="T33" fmla="*/ 14 h 38"/>
                <a:gd name="T34" fmla="*/ 18 w 25"/>
                <a:gd name="T35" fmla="*/ 9 h 38"/>
                <a:gd name="T36" fmla="*/ 18 w 25"/>
                <a:gd name="T37" fmla="*/ 0 h 38"/>
                <a:gd name="T38" fmla="*/ 25 w 25"/>
                <a:gd name="T39" fmla="*/ 0 h 38"/>
                <a:gd name="T40" fmla="*/ 25 w 25"/>
                <a:gd name="T41" fmla="*/ 37 h 38"/>
                <a:gd name="T42" fmla="*/ 20 w 25"/>
                <a:gd name="T43" fmla="*/ 37 h 38"/>
                <a:gd name="T44" fmla="*/ 18 w 25"/>
                <a:gd name="T45" fmla="*/ 34 h 38"/>
                <a:gd name="T46" fmla="*/ 18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3" y="32"/>
                  </a:moveTo>
                  <a:cubicBezTo>
                    <a:pt x="15" y="32"/>
                    <a:pt x="16" y="31"/>
                    <a:pt x="17" y="30"/>
                  </a:cubicBezTo>
                  <a:cubicBezTo>
                    <a:pt x="18" y="29"/>
                    <a:pt x="18" y="27"/>
                    <a:pt x="18" y="25"/>
                  </a:cubicBezTo>
                  <a:cubicBezTo>
                    <a:pt x="18" y="24"/>
                    <a:pt x="18" y="24"/>
                    <a:pt x="18" y="24"/>
                  </a:cubicBezTo>
                  <a:cubicBezTo>
                    <a:pt x="18" y="21"/>
                    <a:pt x="18" y="19"/>
                    <a:pt x="17" y="18"/>
                  </a:cubicBezTo>
                  <a:cubicBezTo>
                    <a:pt x="16" y="17"/>
                    <a:pt x="15" y="16"/>
                    <a:pt x="13" y="16"/>
                  </a:cubicBezTo>
                  <a:cubicBezTo>
                    <a:pt x="11" y="16"/>
                    <a:pt x="10" y="17"/>
                    <a:pt x="9" y="18"/>
                  </a:cubicBezTo>
                  <a:cubicBezTo>
                    <a:pt x="8" y="19"/>
                    <a:pt x="8" y="21"/>
                    <a:pt x="8" y="24"/>
                  </a:cubicBezTo>
                  <a:cubicBezTo>
                    <a:pt x="8" y="27"/>
                    <a:pt x="8" y="29"/>
                    <a:pt x="9" y="30"/>
                  </a:cubicBezTo>
                  <a:cubicBezTo>
                    <a:pt x="10" y="31"/>
                    <a:pt x="11" y="32"/>
                    <a:pt x="13" y="32"/>
                  </a:cubicBezTo>
                  <a:moveTo>
                    <a:pt x="10" y="38"/>
                  </a:moveTo>
                  <a:cubicBezTo>
                    <a:pt x="7" y="38"/>
                    <a:pt x="5" y="36"/>
                    <a:pt x="3" y="34"/>
                  </a:cubicBezTo>
                  <a:cubicBezTo>
                    <a:pt x="1" y="32"/>
                    <a:pt x="0" y="28"/>
                    <a:pt x="0" y="24"/>
                  </a:cubicBezTo>
                  <a:cubicBezTo>
                    <a:pt x="0" y="20"/>
                    <a:pt x="1" y="16"/>
                    <a:pt x="3" y="14"/>
                  </a:cubicBezTo>
                  <a:cubicBezTo>
                    <a:pt x="5" y="11"/>
                    <a:pt x="7" y="10"/>
                    <a:pt x="11" y="10"/>
                  </a:cubicBezTo>
                  <a:cubicBezTo>
                    <a:pt x="14" y="10"/>
                    <a:pt x="16" y="11"/>
                    <a:pt x="18" y="14"/>
                  </a:cubicBezTo>
                  <a:cubicBezTo>
                    <a:pt x="18" y="14"/>
                    <a:pt x="18" y="14"/>
                    <a:pt x="18" y="14"/>
                  </a:cubicBezTo>
                  <a:cubicBezTo>
                    <a:pt x="18" y="12"/>
                    <a:pt x="18" y="10"/>
                    <a:pt x="18" y="9"/>
                  </a:cubicBezTo>
                  <a:cubicBezTo>
                    <a:pt x="18" y="0"/>
                    <a:pt x="18" y="0"/>
                    <a:pt x="18" y="0"/>
                  </a:cubicBezTo>
                  <a:cubicBezTo>
                    <a:pt x="25" y="0"/>
                    <a:pt x="25" y="0"/>
                    <a:pt x="25" y="0"/>
                  </a:cubicBezTo>
                  <a:cubicBezTo>
                    <a:pt x="25" y="37"/>
                    <a:pt x="25" y="37"/>
                    <a:pt x="25" y="37"/>
                  </a:cubicBezTo>
                  <a:cubicBezTo>
                    <a:pt x="20" y="37"/>
                    <a:pt x="20" y="37"/>
                    <a:pt x="20" y="37"/>
                  </a:cubicBezTo>
                  <a:cubicBezTo>
                    <a:pt x="18" y="34"/>
                    <a:pt x="18" y="34"/>
                    <a:pt x="18" y="34"/>
                  </a:cubicBezTo>
                  <a:cubicBezTo>
                    <a:pt x="18" y="34"/>
                    <a:pt x="18" y="34"/>
                    <a:pt x="18" y="34"/>
                  </a:cubicBezTo>
                  <a:cubicBezTo>
                    <a:pt x="16" y="36"/>
                    <a:pt x="14" y="38"/>
                    <a:pt x="10"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1" name="Freeform 15"/>
            <p:cNvSpPr>
              <a:spLocks/>
            </p:cNvSpPr>
            <p:nvPr userDrawn="1"/>
          </p:nvSpPr>
          <p:spPr bwMode="auto">
            <a:xfrm>
              <a:off x="4937125"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2" y="0"/>
                    <a:pt x="3" y="0"/>
                    <a:pt x="4" y="0"/>
                  </a:cubicBezTo>
                  <a:cubicBezTo>
                    <a:pt x="6" y="0"/>
                    <a:pt x="7" y="0"/>
                    <a:pt x="7" y="1"/>
                  </a:cubicBezTo>
                  <a:cubicBezTo>
                    <a:pt x="8" y="1"/>
                    <a:pt x="8" y="3"/>
                    <a:pt x="8" y="4"/>
                  </a:cubicBezTo>
                  <a:cubicBezTo>
                    <a:pt x="8" y="5"/>
                    <a:pt x="8" y="6"/>
                    <a:pt x="7" y="7"/>
                  </a:cubicBezTo>
                  <a:cubicBezTo>
                    <a:pt x="7" y="7"/>
                    <a:pt x="6" y="8"/>
                    <a:pt x="4" y="8"/>
                  </a:cubicBezTo>
                  <a:cubicBezTo>
                    <a:pt x="3" y="8"/>
                    <a:pt x="2" y="7"/>
                    <a:pt x="1" y="7"/>
                  </a:cubicBezTo>
                  <a:cubicBezTo>
                    <a:pt x="0" y="6"/>
                    <a:pt x="0" y="5"/>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2" name="Freeform 16"/>
            <p:cNvSpPr>
              <a:spLocks noEditPoints="1"/>
            </p:cNvSpPr>
            <p:nvPr userDrawn="1"/>
          </p:nvSpPr>
          <p:spPr bwMode="auto">
            <a:xfrm>
              <a:off x="5060950" y="4008438"/>
              <a:ext cx="104775" cy="131763"/>
            </a:xfrm>
            <a:custGeom>
              <a:avLst/>
              <a:gdLst>
                <a:gd name="T0" fmla="*/ 7 w 28"/>
                <a:gd name="T1" fmla="*/ 16 h 35"/>
                <a:gd name="T2" fmla="*/ 10 w 28"/>
                <a:gd name="T3" fmla="*/ 16 h 35"/>
                <a:gd name="T4" fmla="*/ 15 w 28"/>
                <a:gd name="T5" fmla="*/ 15 h 35"/>
                <a:gd name="T6" fmla="*/ 17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8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7" y="13"/>
                    <a:pt x="17" y="11"/>
                  </a:cubicBezTo>
                  <a:cubicBezTo>
                    <a:pt x="17"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4" y="15"/>
                    <a:pt x="22" y="16"/>
                  </a:cubicBezTo>
                  <a:cubicBezTo>
                    <a:pt x="21" y="18"/>
                    <a:pt x="20" y="19"/>
                    <a:pt x="18" y="20"/>
                  </a:cubicBezTo>
                  <a:cubicBezTo>
                    <a:pt x="23" y="28"/>
                    <a:pt x="26" y="33"/>
                    <a:pt x="28" y="35"/>
                  </a:cubicBezTo>
                  <a:cubicBezTo>
                    <a:pt x="20" y="35"/>
                    <a:pt x="20" y="35"/>
                    <a:pt x="20" y="35"/>
                  </a:cubicBezTo>
                  <a:cubicBezTo>
                    <a:pt x="11" y="22"/>
                    <a:pt x="11" y="22"/>
                    <a:pt x="11" y="22"/>
                  </a:cubicBezTo>
                  <a:lnTo>
                    <a:pt x="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3" name="Freeform 17"/>
            <p:cNvSpPr>
              <a:spLocks noEditPoints="1"/>
            </p:cNvSpPr>
            <p:nvPr userDrawn="1"/>
          </p:nvSpPr>
          <p:spPr bwMode="auto">
            <a:xfrm>
              <a:off x="5184775"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3 w 24"/>
                <a:gd name="T33" fmla="*/ 22 h 28"/>
                <a:gd name="T34" fmla="*/ 18 w 24"/>
                <a:gd name="T35" fmla="*/ 22 h 28"/>
                <a:gd name="T36" fmla="*/ 23 w 24"/>
                <a:gd name="T37" fmla="*/ 20 h 28"/>
                <a:gd name="T38" fmla="*/ 23 w 24"/>
                <a:gd name="T39" fmla="*/ 26 h 28"/>
                <a:gd name="T40" fmla="*/ 18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9"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1" y="22"/>
                    <a:pt x="13" y="22"/>
                  </a:cubicBezTo>
                  <a:cubicBezTo>
                    <a:pt x="15" y="22"/>
                    <a:pt x="17" y="22"/>
                    <a:pt x="18" y="22"/>
                  </a:cubicBezTo>
                  <a:cubicBezTo>
                    <a:pt x="19" y="21"/>
                    <a:pt x="21" y="21"/>
                    <a:pt x="23" y="20"/>
                  </a:cubicBezTo>
                  <a:cubicBezTo>
                    <a:pt x="23" y="26"/>
                    <a:pt x="23" y="26"/>
                    <a:pt x="23" y="26"/>
                  </a:cubicBezTo>
                  <a:cubicBezTo>
                    <a:pt x="21" y="26"/>
                    <a:pt x="20" y="27"/>
                    <a:pt x="18" y="27"/>
                  </a:cubicBezTo>
                  <a:cubicBezTo>
                    <a:pt x="17" y="28"/>
                    <a:pt x="15" y="28"/>
                    <a:pt x="13"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4" name="Freeform 18"/>
            <p:cNvSpPr>
              <a:spLocks/>
            </p:cNvSpPr>
            <p:nvPr userDrawn="1"/>
          </p:nvSpPr>
          <p:spPr bwMode="auto">
            <a:xfrm>
              <a:off x="5300663" y="4038600"/>
              <a:ext cx="76200" cy="106363"/>
            </a:xfrm>
            <a:custGeom>
              <a:avLst/>
              <a:gdLst>
                <a:gd name="T0" fmla="*/ 20 w 20"/>
                <a:gd name="T1" fmla="*/ 19 h 28"/>
                <a:gd name="T2" fmla="*/ 17 w 20"/>
                <a:gd name="T3" fmla="*/ 26 h 28"/>
                <a:gd name="T4" fmla="*/ 9 w 20"/>
                <a:gd name="T5" fmla="*/ 28 h 28"/>
                <a:gd name="T6" fmla="*/ 4 w 20"/>
                <a:gd name="T7" fmla="*/ 27 h 28"/>
                <a:gd name="T8" fmla="*/ 0 w 20"/>
                <a:gd name="T9" fmla="*/ 26 h 28"/>
                <a:gd name="T10" fmla="*/ 0 w 20"/>
                <a:gd name="T11" fmla="*/ 20 h 28"/>
                <a:gd name="T12" fmla="*/ 4 w 20"/>
                <a:gd name="T13" fmla="*/ 22 h 28"/>
                <a:gd name="T14" fmla="*/ 9 w 20"/>
                <a:gd name="T15" fmla="*/ 22 h 28"/>
                <a:gd name="T16" fmla="*/ 13 w 20"/>
                <a:gd name="T17" fmla="*/ 20 h 28"/>
                <a:gd name="T18" fmla="*/ 12 w 20"/>
                <a:gd name="T19" fmla="*/ 19 h 28"/>
                <a:gd name="T20" fmla="*/ 10 w 20"/>
                <a:gd name="T21" fmla="*/ 17 h 28"/>
                <a:gd name="T22" fmla="*/ 7 w 20"/>
                <a:gd name="T23" fmla="*/ 16 h 28"/>
                <a:gd name="T24" fmla="*/ 2 w 20"/>
                <a:gd name="T25" fmla="*/ 14 h 28"/>
                <a:gd name="T26" fmla="*/ 0 w 20"/>
                <a:gd name="T27" fmla="*/ 11 h 28"/>
                <a:gd name="T28" fmla="*/ 0 w 20"/>
                <a:gd name="T29" fmla="*/ 8 h 28"/>
                <a:gd name="T30" fmla="*/ 2 w 20"/>
                <a:gd name="T31" fmla="*/ 2 h 28"/>
                <a:gd name="T32" fmla="*/ 10 w 20"/>
                <a:gd name="T33" fmla="*/ 0 h 28"/>
                <a:gd name="T34" fmla="*/ 20 w 20"/>
                <a:gd name="T35" fmla="*/ 2 h 28"/>
                <a:gd name="T36" fmla="*/ 17 w 20"/>
                <a:gd name="T37" fmla="*/ 7 h 28"/>
                <a:gd name="T38" fmla="*/ 14 w 20"/>
                <a:gd name="T39" fmla="*/ 6 h 28"/>
                <a:gd name="T40" fmla="*/ 10 w 20"/>
                <a:gd name="T41" fmla="*/ 5 h 28"/>
                <a:gd name="T42" fmla="*/ 7 w 20"/>
                <a:gd name="T43" fmla="*/ 7 h 28"/>
                <a:gd name="T44" fmla="*/ 8 w 20"/>
                <a:gd name="T45" fmla="*/ 9 h 28"/>
                <a:gd name="T46" fmla="*/ 12 w 20"/>
                <a:gd name="T47" fmla="*/ 11 h 28"/>
                <a:gd name="T48" fmla="*/ 17 w 20"/>
                <a:gd name="T49" fmla="*/ 13 h 28"/>
                <a:gd name="T50" fmla="*/ 19 w 20"/>
                <a:gd name="T51" fmla="*/ 16 h 28"/>
                <a:gd name="T52" fmla="*/ 20 w 20"/>
                <a:gd name="T53"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28">
                  <a:moveTo>
                    <a:pt x="20" y="19"/>
                  </a:moveTo>
                  <a:cubicBezTo>
                    <a:pt x="20" y="22"/>
                    <a:pt x="19" y="24"/>
                    <a:pt x="17" y="26"/>
                  </a:cubicBezTo>
                  <a:cubicBezTo>
                    <a:pt x="15" y="27"/>
                    <a:pt x="12" y="28"/>
                    <a:pt x="9" y="28"/>
                  </a:cubicBezTo>
                  <a:cubicBezTo>
                    <a:pt x="7" y="28"/>
                    <a:pt x="5" y="28"/>
                    <a:pt x="4" y="27"/>
                  </a:cubicBezTo>
                  <a:cubicBezTo>
                    <a:pt x="2" y="27"/>
                    <a:pt x="1" y="27"/>
                    <a:pt x="0" y="26"/>
                  </a:cubicBezTo>
                  <a:cubicBezTo>
                    <a:pt x="0" y="20"/>
                    <a:pt x="0" y="20"/>
                    <a:pt x="0" y="20"/>
                  </a:cubicBezTo>
                  <a:cubicBezTo>
                    <a:pt x="1" y="21"/>
                    <a:pt x="3" y="21"/>
                    <a:pt x="4" y="22"/>
                  </a:cubicBezTo>
                  <a:cubicBezTo>
                    <a:pt x="6" y="22"/>
                    <a:pt x="7" y="22"/>
                    <a:pt x="9" y="22"/>
                  </a:cubicBezTo>
                  <a:cubicBezTo>
                    <a:pt x="11" y="22"/>
                    <a:pt x="13" y="22"/>
                    <a:pt x="13" y="20"/>
                  </a:cubicBezTo>
                  <a:cubicBezTo>
                    <a:pt x="13" y="20"/>
                    <a:pt x="13" y="19"/>
                    <a:pt x="12" y="19"/>
                  </a:cubicBezTo>
                  <a:cubicBezTo>
                    <a:pt x="12" y="18"/>
                    <a:pt x="11" y="18"/>
                    <a:pt x="10" y="17"/>
                  </a:cubicBezTo>
                  <a:cubicBezTo>
                    <a:pt x="10" y="17"/>
                    <a:pt x="8" y="17"/>
                    <a:pt x="7" y="16"/>
                  </a:cubicBezTo>
                  <a:cubicBezTo>
                    <a:pt x="5" y="15"/>
                    <a:pt x="3" y="14"/>
                    <a:pt x="2" y="14"/>
                  </a:cubicBezTo>
                  <a:cubicBezTo>
                    <a:pt x="2" y="13"/>
                    <a:pt x="1" y="12"/>
                    <a:pt x="0" y="11"/>
                  </a:cubicBezTo>
                  <a:cubicBezTo>
                    <a:pt x="0" y="10"/>
                    <a:pt x="0" y="9"/>
                    <a:pt x="0" y="8"/>
                  </a:cubicBezTo>
                  <a:cubicBezTo>
                    <a:pt x="0" y="5"/>
                    <a:pt x="1" y="3"/>
                    <a:pt x="2" y="2"/>
                  </a:cubicBezTo>
                  <a:cubicBezTo>
                    <a:pt x="4" y="1"/>
                    <a:pt x="7" y="0"/>
                    <a:pt x="10" y="0"/>
                  </a:cubicBezTo>
                  <a:cubicBezTo>
                    <a:pt x="13" y="0"/>
                    <a:pt x="17" y="1"/>
                    <a:pt x="20" y="2"/>
                  </a:cubicBezTo>
                  <a:cubicBezTo>
                    <a:pt x="17" y="7"/>
                    <a:pt x="17" y="7"/>
                    <a:pt x="17" y="7"/>
                  </a:cubicBezTo>
                  <a:cubicBezTo>
                    <a:pt x="16" y="7"/>
                    <a:pt x="15" y="6"/>
                    <a:pt x="14" y="6"/>
                  </a:cubicBezTo>
                  <a:cubicBezTo>
                    <a:pt x="13" y="6"/>
                    <a:pt x="11" y="5"/>
                    <a:pt x="10" y="5"/>
                  </a:cubicBezTo>
                  <a:cubicBezTo>
                    <a:pt x="8" y="5"/>
                    <a:pt x="7" y="6"/>
                    <a:pt x="7" y="7"/>
                  </a:cubicBezTo>
                  <a:cubicBezTo>
                    <a:pt x="7" y="8"/>
                    <a:pt x="7" y="8"/>
                    <a:pt x="8" y="9"/>
                  </a:cubicBezTo>
                  <a:cubicBezTo>
                    <a:pt x="9" y="9"/>
                    <a:pt x="10" y="10"/>
                    <a:pt x="12" y="11"/>
                  </a:cubicBezTo>
                  <a:cubicBezTo>
                    <a:pt x="15" y="12"/>
                    <a:pt x="16" y="13"/>
                    <a:pt x="17" y="13"/>
                  </a:cubicBezTo>
                  <a:cubicBezTo>
                    <a:pt x="18" y="14"/>
                    <a:pt x="19" y="15"/>
                    <a:pt x="19" y="16"/>
                  </a:cubicBezTo>
                  <a:cubicBezTo>
                    <a:pt x="20" y="17"/>
                    <a:pt x="20" y="18"/>
                    <a:pt x="20"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5" name="Freeform 19"/>
            <p:cNvSpPr>
              <a:spLocks noEditPoints="1"/>
            </p:cNvSpPr>
            <p:nvPr userDrawn="1"/>
          </p:nvSpPr>
          <p:spPr bwMode="auto">
            <a:xfrm>
              <a:off x="5407025" y="4038600"/>
              <a:ext cx="93663" cy="147638"/>
            </a:xfrm>
            <a:custGeom>
              <a:avLst/>
              <a:gdLst>
                <a:gd name="T0" fmla="*/ 12 w 25"/>
                <a:gd name="T1" fmla="*/ 6 h 39"/>
                <a:gd name="T2" fmla="*/ 9 w 25"/>
                <a:gd name="T3" fmla="*/ 8 h 39"/>
                <a:gd name="T4" fmla="*/ 7 w 25"/>
                <a:gd name="T5" fmla="*/ 13 h 39"/>
                <a:gd name="T6" fmla="*/ 7 w 25"/>
                <a:gd name="T7" fmla="*/ 14 h 39"/>
                <a:gd name="T8" fmla="*/ 8 w 25"/>
                <a:gd name="T9" fmla="*/ 20 h 39"/>
                <a:gd name="T10" fmla="*/ 13 w 25"/>
                <a:gd name="T11" fmla="*/ 22 h 39"/>
                <a:gd name="T12" fmla="*/ 17 w 25"/>
                <a:gd name="T13" fmla="*/ 14 h 39"/>
                <a:gd name="T14" fmla="*/ 16 w 25"/>
                <a:gd name="T15" fmla="*/ 8 h 39"/>
                <a:gd name="T16" fmla="*/ 12 w 25"/>
                <a:gd name="T17" fmla="*/ 6 h 39"/>
                <a:gd name="T18" fmla="*/ 15 w 25"/>
                <a:gd name="T19" fmla="*/ 28 h 39"/>
                <a:gd name="T20" fmla="*/ 7 w 25"/>
                <a:gd name="T21" fmla="*/ 24 h 39"/>
                <a:gd name="T22" fmla="*/ 7 w 25"/>
                <a:gd name="T23" fmla="*/ 24 h 39"/>
                <a:gd name="T24" fmla="*/ 7 w 25"/>
                <a:gd name="T25" fmla="*/ 28 h 39"/>
                <a:gd name="T26" fmla="*/ 7 w 25"/>
                <a:gd name="T27" fmla="*/ 39 h 39"/>
                <a:gd name="T28" fmla="*/ 0 w 25"/>
                <a:gd name="T29" fmla="*/ 39 h 39"/>
                <a:gd name="T30" fmla="*/ 0 w 25"/>
                <a:gd name="T31" fmla="*/ 1 h 39"/>
                <a:gd name="T32" fmla="*/ 6 w 25"/>
                <a:gd name="T33" fmla="*/ 1 h 39"/>
                <a:gd name="T34" fmla="*/ 7 w 25"/>
                <a:gd name="T35" fmla="*/ 4 h 39"/>
                <a:gd name="T36" fmla="*/ 7 w 25"/>
                <a:gd name="T37" fmla="*/ 4 h 39"/>
                <a:gd name="T38" fmla="*/ 15 w 25"/>
                <a:gd name="T39" fmla="*/ 0 h 39"/>
                <a:gd name="T40" fmla="*/ 22 w 25"/>
                <a:gd name="T41" fmla="*/ 4 h 39"/>
                <a:gd name="T42" fmla="*/ 25 w 25"/>
                <a:gd name="T43" fmla="*/ 14 h 39"/>
                <a:gd name="T44" fmla="*/ 24 w 25"/>
                <a:gd name="T45" fmla="*/ 21 h 39"/>
                <a:gd name="T46" fmla="*/ 20 w 25"/>
                <a:gd name="T47" fmla="*/ 26 h 39"/>
                <a:gd name="T48" fmla="*/ 15 w 25"/>
                <a:gd name="T49"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9">
                  <a:moveTo>
                    <a:pt x="12" y="6"/>
                  </a:moveTo>
                  <a:cubicBezTo>
                    <a:pt x="11" y="6"/>
                    <a:pt x="9" y="6"/>
                    <a:pt x="9" y="8"/>
                  </a:cubicBezTo>
                  <a:cubicBezTo>
                    <a:pt x="8" y="9"/>
                    <a:pt x="7" y="10"/>
                    <a:pt x="7" y="13"/>
                  </a:cubicBezTo>
                  <a:cubicBezTo>
                    <a:pt x="7" y="14"/>
                    <a:pt x="7" y="14"/>
                    <a:pt x="7" y="14"/>
                  </a:cubicBezTo>
                  <a:cubicBezTo>
                    <a:pt x="7" y="17"/>
                    <a:pt x="8" y="19"/>
                    <a:pt x="8" y="20"/>
                  </a:cubicBezTo>
                  <a:cubicBezTo>
                    <a:pt x="9" y="21"/>
                    <a:pt x="11" y="22"/>
                    <a:pt x="13" y="22"/>
                  </a:cubicBezTo>
                  <a:cubicBezTo>
                    <a:pt x="16" y="22"/>
                    <a:pt x="17" y="19"/>
                    <a:pt x="17" y="14"/>
                  </a:cubicBezTo>
                  <a:cubicBezTo>
                    <a:pt x="17" y="11"/>
                    <a:pt x="17" y="9"/>
                    <a:pt x="16" y="8"/>
                  </a:cubicBezTo>
                  <a:cubicBezTo>
                    <a:pt x="15" y="7"/>
                    <a:pt x="14" y="6"/>
                    <a:pt x="12" y="6"/>
                  </a:cubicBezTo>
                  <a:moveTo>
                    <a:pt x="15" y="28"/>
                  </a:moveTo>
                  <a:cubicBezTo>
                    <a:pt x="11" y="28"/>
                    <a:pt x="9" y="27"/>
                    <a:pt x="7" y="24"/>
                  </a:cubicBezTo>
                  <a:cubicBezTo>
                    <a:pt x="7" y="24"/>
                    <a:pt x="7" y="24"/>
                    <a:pt x="7" y="24"/>
                  </a:cubicBezTo>
                  <a:cubicBezTo>
                    <a:pt x="7" y="26"/>
                    <a:pt x="7" y="28"/>
                    <a:pt x="7" y="28"/>
                  </a:cubicBezTo>
                  <a:cubicBezTo>
                    <a:pt x="7" y="39"/>
                    <a:pt x="7" y="39"/>
                    <a:pt x="7" y="39"/>
                  </a:cubicBezTo>
                  <a:cubicBezTo>
                    <a:pt x="0" y="39"/>
                    <a:pt x="0" y="39"/>
                    <a:pt x="0" y="39"/>
                  </a:cubicBezTo>
                  <a:cubicBezTo>
                    <a:pt x="0" y="1"/>
                    <a:pt x="0" y="1"/>
                    <a:pt x="0" y="1"/>
                  </a:cubicBezTo>
                  <a:cubicBezTo>
                    <a:pt x="6" y="1"/>
                    <a:pt x="6" y="1"/>
                    <a:pt x="6" y="1"/>
                  </a:cubicBezTo>
                  <a:cubicBezTo>
                    <a:pt x="7" y="4"/>
                    <a:pt x="7" y="4"/>
                    <a:pt x="7" y="4"/>
                  </a:cubicBezTo>
                  <a:cubicBezTo>
                    <a:pt x="7" y="4"/>
                    <a:pt x="7" y="4"/>
                    <a:pt x="7" y="4"/>
                  </a:cubicBezTo>
                  <a:cubicBezTo>
                    <a:pt x="9" y="1"/>
                    <a:pt x="11" y="0"/>
                    <a:pt x="15" y="0"/>
                  </a:cubicBezTo>
                  <a:cubicBezTo>
                    <a:pt x="18" y="0"/>
                    <a:pt x="20" y="1"/>
                    <a:pt x="22" y="4"/>
                  </a:cubicBezTo>
                  <a:cubicBezTo>
                    <a:pt x="24" y="6"/>
                    <a:pt x="25" y="10"/>
                    <a:pt x="25" y="14"/>
                  </a:cubicBezTo>
                  <a:cubicBezTo>
                    <a:pt x="25" y="17"/>
                    <a:pt x="24" y="19"/>
                    <a:pt x="24" y="21"/>
                  </a:cubicBezTo>
                  <a:cubicBezTo>
                    <a:pt x="23" y="23"/>
                    <a:pt x="22" y="25"/>
                    <a:pt x="20" y="26"/>
                  </a:cubicBezTo>
                  <a:cubicBezTo>
                    <a:pt x="18" y="27"/>
                    <a:pt x="17" y="28"/>
                    <a:pt x="15"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6" name="Freeform 20"/>
            <p:cNvSpPr>
              <a:spLocks noEditPoints="1"/>
            </p:cNvSpPr>
            <p:nvPr userDrawn="1"/>
          </p:nvSpPr>
          <p:spPr bwMode="auto">
            <a:xfrm>
              <a:off x="5526088"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9"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1" y="26"/>
                    <a:pt x="20" y="27"/>
                    <a:pt x="19" y="27"/>
                  </a:cubicBezTo>
                  <a:cubicBezTo>
                    <a:pt x="17" y="28"/>
                    <a:pt x="15" y="28"/>
                    <a:pt x="13"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7" name="Freeform 21"/>
            <p:cNvSpPr>
              <a:spLocks/>
            </p:cNvSpPr>
            <p:nvPr userDrawn="1"/>
          </p:nvSpPr>
          <p:spPr bwMode="auto">
            <a:xfrm>
              <a:off x="5643563" y="4038600"/>
              <a:ext cx="77788" cy="106363"/>
            </a:xfrm>
            <a:custGeom>
              <a:avLst/>
              <a:gdLst>
                <a:gd name="T0" fmla="*/ 12 w 21"/>
                <a:gd name="T1" fmla="*/ 28 h 28"/>
                <a:gd name="T2" fmla="*/ 0 w 21"/>
                <a:gd name="T3" fmla="*/ 14 h 28"/>
                <a:gd name="T4" fmla="*/ 3 w 21"/>
                <a:gd name="T5" fmla="*/ 4 h 28"/>
                <a:gd name="T6" fmla="*/ 13 w 21"/>
                <a:gd name="T7" fmla="*/ 0 h 28"/>
                <a:gd name="T8" fmla="*/ 21 w 21"/>
                <a:gd name="T9" fmla="*/ 2 h 28"/>
                <a:gd name="T10" fmla="*/ 19 w 21"/>
                <a:gd name="T11" fmla="*/ 8 h 28"/>
                <a:gd name="T12" fmla="*/ 16 w 21"/>
                <a:gd name="T13" fmla="*/ 6 h 28"/>
                <a:gd name="T14" fmla="*/ 13 w 21"/>
                <a:gd name="T15" fmla="*/ 6 h 28"/>
                <a:gd name="T16" fmla="*/ 7 w 21"/>
                <a:gd name="T17" fmla="*/ 14 h 28"/>
                <a:gd name="T18" fmla="*/ 13 w 21"/>
                <a:gd name="T19" fmla="*/ 22 h 28"/>
                <a:gd name="T20" fmla="*/ 17 w 21"/>
                <a:gd name="T21" fmla="*/ 21 h 28"/>
                <a:gd name="T22" fmla="*/ 20 w 21"/>
                <a:gd name="T23" fmla="*/ 19 h 28"/>
                <a:gd name="T24" fmla="*/ 20 w 21"/>
                <a:gd name="T25" fmla="*/ 26 h 28"/>
                <a:gd name="T26" fmla="*/ 17 w 21"/>
                <a:gd name="T27" fmla="*/ 27 h 28"/>
                <a:gd name="T28" fmla="*/ 12 w 21"/>
                <a:gd name="T2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8">
                  <a:moveTo>
                    <a:pt x="12" y="28"/>
                  </a:moveTo>
                  <a:cubicBezTo>
                    <a:pt x="4" y="28"/>
                    <a:pt x="0" y="23"/>
                    <a:pt x="0" y="14"/>
                  </a:cubicBezTo>
                  <a:cubicBezTo>
                    <a:pt x="0" y="10"/>
                    <a:pt x="1" y="6"/>
                    <a:pt x="3" y="4"/>
                  </a:cubicBezTo>
                  <a:cubicBezTo>
                    <a:pt x="5" y="1"/>
                    <a:pt x="9" y="0"/>
                    <a:pt x="13" y="0"/>
                  </a:cubicBezTo>
                  <a:cubicBezTo>
                    <a:pt x="16" y="0"/>
                    <a:pt x="19" y="1"/>
                    <a:pt x="21" y="2"/>
                  </a:cubicBezTo>
                  <a:cubicBezTo>
                    <a:pt x="19" y="8"/>
                    <a:pt x="19" y="8"/>
                    <a:pt x="19" y="8"/>
                  </a:cubicBezTo>
                  <a:cubicBezTo>
                    <a:pt x="18" y="7"/>
                    <a:pt x="17" y="7"/>
                    <a:pt x="16" y="6"/>
                  </a:cubicBezTo>
                  <a:cubicBezTo>
                    <a:pt x="15" y="6"/>
                    <a:pt x="14" y="6"/>
                    <a:pt x="13" y="6"/>
                  </a:cubicBezTo>
                  <a:cubicBezTo>
                    <a:pt x="9" y="6"/>
                    <a:pt x="7" y="9"/>
                    <a:pt x="7" y="14"/>
                  </a:cubicBezTo>
                  <a:cubicBezTo>
                    <a:pt x="7" y="19"/>
                    <a:pt x="9" y="22"/>
                    <a:pt x="13" y="22"/>
                  </a:cubicBezTo>
                  <a:cubicBezTo>
                    <a:pt x="14" y="22"/>
                    <a:pt x="16" y="22"/>
                    <a:pt x="17" y="21"/>
                  </a:cubicBezTo>
                  <a:cubicBezTo>
                    <a:pt x="18" y="21"/>
                    <a:pt x="19" y="20"/>
                    <a:pt x="20" y="19"/>
                  </a:cubicBezTo>
                  <a:cubicBezTo>
                    <a:pt x="20" y="26"/>
                    <a:pt x="20" y="26"/>
                    <a:pt x="20" y="26"/>
                  </a:cubicBezTo>
                  <a:cubicBezTo>
                    <a:pt x="19" y="26"/>
                    <a:pt x="18" y="27"/>
                    <a:pt x="17" y="27"/>
                  </a:cubicBezTo>
                  <a:cubicBezTo>
                    <a:pt x="16" y="28"/>
                    <a:pt x="14" y="28"/>
                    <a:pt x="12"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8" name="Freeform 22"/>
            <p:cNvSpPr>
              <a:spLocks/>
            </p:cNvSpPr>
            <p:nvPr userDrawn="1"/>
          </p:nvSpPr>
          <p:spPr bwMode="auto">
            <a:xfrm>
              <a:off x="5740400" y="4019550"/>
              <a:ext cx="71438" cy="125413"/>
            </a:xfrm>
            <a:custGeom>
              <a:avLst/>
              <a:gdLst>
                <a:gd name="T0" fmla="*/ 14 w 19"/>
                <a:gd name="T1" fmla="*/ 27 h 33"/>
                <a:gd name="T2" fmla="*/ 19 w 19"/>
                <a:gd name="T3" fmla="*/ 26 h 33"/>
                <a:gd name="T4" fmla="*/ 19 w 19"/>
                <a:gd name="T5" fmla="*/ 31 h 33"/>
                <a:gd name="T6" fmla="*/ 12 w 19"/>
                <a:gd name="T7" fmla="*/ 33 h 33"/>
                <a:gd name="T8" fmla="*/ 6 w 19"/>
                <a:gd name="T9" fmla="*/ 30 h 33"/>
                <a:gd name="T10" fmla="*/ 4 w 19"/>
                <a:gd name="T11" fmla="*/ 24 h 33"/>
                <a:gd name="T12" fmla="*/ 4 w 19"/>
                <a:gd name="T13" fmla="*/ 11 h 33"/>
                <a:gd name="T14" fmla="*/ 0 w 19"/>
                <a:gd name="T15" fmla="*/ 11 h 33"/>
                <a:gd name="T16" fmla="*/ 0 w 19"/>
                <a:gd name="T17" fmla="*/ 8 h 33"/>
                <a:gd name="T18" fmla="*/ 4 w 19"/>
                <a:gd name="T19" fmla="*/ 6 h 33"/>
                <a:gd name="T20" fmla="*/ 6 w 19"/>
                <a:gd name="T21" fmla="*/ 0 h 33"/>
                <a:gd name="T22" fmla="*/ 11 w 19"/>
                <a:gd name="T23" fmla="*/ 0 h 33"/>
                <a:gd name="T24" fmla="*/ 11 w 19"/>
                <a:gd name="T25" fmla="*/ 6 h 33"/>
                <a:gd name="T26" fmla="*/ 18 w 19"/>
                <a:gd name="T27" fmla="*/ 6 h 33"/>
                <a:gd name="T28" fmla="*/ 18 w 19"/>
                <a:gd name="T29" fmla="*/ 11 h 33"/>
                <a:gd name="T30" fmla="*/ 11 w 19"/>
                <a:gd name="T31" fmla="*/ 11 h 33"/>
                <a:gd name="T32" fmla="*/ 11 w 19"/>
                <a:gd name="T33" fmla="*/ 24 h 33"/>
                <a:gd name="T34" fmla="*/ 12 w 19"/>
                <a:gd name="T35" fmla="*/ 26 h 33"/>
                <a:gd name="T36" fmla="*/ 14 w 19"/>
                <a:gd name="T37"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33">
                  <a:moveTo>
                    <a:pt x="14" y="27"/>
                  </a:moveTo>
                  <a:cubicBezTo>
                    <a:pt x="15" y="27"/>
                    <a:pt x="17" y="27"/>
                    <a:pt x="19" y="26"/>
                  </a:cubicBezTo>
                  <a:cubicBezTo>
                    <a:pt x="19" y="31"/>
                    <a:pt x="19" y="31"/>
                    <a:pt x="19" y="31"/>
                  </a:cubicBezTo>
                  <a:cubicBezTo>
                    <a:pt x="17" y="32"/>
                    <a:pt x="15" y="33"/>
                    <a:pt x="12" y="33"/>
                  </a:cubicBezTo>
                  <a:cubicBezTo>
                    <a:pt x="9" y="33"/>
                    <a:pt x="7" y="32"/>
                    <a:pt x="6" y="30"/>
                  </a:cubicBezTo>
                  <a:cubicBezTo>
                    <a:pt x="4" y="29"/>
                    <a:pt x="4" y="27"/>
                    <a:pt x="4" y="24"/>
                  </a:cubicBezTo>
                  <a:cubicBezTo>
                    <a:pt x="4" y="11"/>
                    <a:pt x="4" y="11"/>
                    <a:pt x="4" y="11"/>
                  </a:cubicBezTo>
                  <a:cubicBezTo>
                    <a:pt x="0" y="11"/>
                    <a:pt x="0" y="11"/>
                    <a:pt x="0" y="11"/>
                  </a:cubicBezTo>
                  <a:cubicBezTo>
                    <a:pt x="0" y="8"/>
                    <a:pt x="0" y="8"/>
                    <a:pt x="0" y="8"/>
                  </a:cubicBezTo>
                  <a:cubicBezTo>
                    <a:pt x="4" y="6"/>
                    <a:pt x="4" y="6"/>
                    <a:pt x="4" y="6"/>
                  </a:cubicBezTo>
                  <a:cubicBezTo>
                    <a:pt x="6" y="0"/>
                    <a:pt x="6" y="0"/>
                    <a:pt x="6" y="0"/>
                  </a:cubicBezTo>
                  <a:cubicBezTo>
                    <a:pt x="11" y="0"/>
                    <a:pt x="11" y="0"/>
                    <a:pt x="11" y="0"/>
                  </a:cubicBezTo>
                  <a:cubicBezTo>
                    <a:pt x="11" y="6"/>
                    <a:pt x="11" y="6"/>
                    <a:pt x="11" y="6"/>
                  </a:cubicBezTo>
                  <a:cubicBezTo>
                    <a:pt x="18" y="6"/>
                    <a:pt x="18" y="6"/>
                    <a:pt x="18" y="6"/>
                  </a:cubicBezTo>
                  <a:cubicBezTo>
                    <a:pt x="18" y="11"/>
                    <a:pt x="18" y="11"/>
                    <a:pt x="18" y="11"/>
                  </a:cubicBezTo>
                  <a:cubicBezTo>
                    <a:pt x="11" y="11"/>
                    <a:pt x="11" y="11"/>
                    <a:pt x="11" y="11"/>
                  </a:cubicBezTo>
                  <a:cubicBezTo>
                    <a:pt x="11" y="24"/>
                    <a:pt x="11" y="24"/>
                    <a:pt x="11" y="24"/>
                  </a:cubicBezTo>
                  <a:cubicBezTo>
                    <a:pt x="11" y="25"/>
                    <a:pt x="11" y="26"/>
                    <a:pt x="12" y="26"/>
                  </a:cubicBezTo>
                  <a:cubicBezTo>
                    <a:pt x="12" y="27"/>
                    <a:pt x="13" y="27"/>
                    <a:pt x="14"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79" name="Freeform 23"/>
            <p:cNvSpPr>
              <a:spLocks noEditPoints="1"/>
            </p:cNvSpPr>
            <p:nvPr userDrawn="1"/>
          </p:nvSpPr>
          <p:spPr bwMode="auto">
            <a:xfrm>
              <a:off x="5834063" y="4038600"/>
              <a:ext cx="90488" cy="106363"/>
            </a:xfrm>
            <a:custGeom>
              <a:avLst/>
              <a:gdLst>
                <a:gd name="T0" fmla="*/ 12 w 24"/>
                <a:gd name="T1" fmla="*/ 5 h 28"/>
                <a:gd name="T2" fmla="*/ 9 w 24"/>
                <a:gd name="T3" fmla="*/ 7 h 28"/>
                <a:gd name="T4" fmla="*/ 7 w 24"/>
                <a:gd name="T5" fmla="*/ 11 h 28"/>
                <a:gd name="T6" fmla="*/ 18 w 24"/>
                <a:gd name="T7" fmla="*/ 11 h 28"/>
                <a:gd name="T8" fmla="*/ 16 w 24"/>
                <a:gd name="T9" fmla="*/ 7 h 28"/>
                <a:gd name="T10" fmla="*/ 12 w 24"/>
                <a:gd name="T11" fmla="*/ 5 h 28"/>
                <a:gd name="T12" fmla="*/ 14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4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10" y="6"/>
                    <a:pt x="9" y="7"/>
                  </a:cubicBezTo>
                  <a:cubicBezTo>
                    <a:pt x="8" y="8"/>
                    <a:pt x="8" y="9"/>
                    <a:pt x="7" y="11"/>
                  </a:cubicBezTo>
                  <a:cubicBezTo>
                    <a:pt x="18" y="11"/>
                    <a:pt x="18" y="11"/>
                    <a:pt x="18" y="11"/>
                  </a:cubicBezTo>
                  <a:cubicBezTo>
                    <a:pt x="18" y="9"/>
                    <a:pt x="17" y="8"/>
                    <a:pt x="16" y="7"/>
                  </a:cubicBezTo>
                  <a:cubicBezTo>
                    <a:pt x="15" y="6"/>
                    <a:pt x="14" y="5"/>
                    <a:pt x="12" y="5"/>
                  </a:cubicBezTo>
                  <a:moveTo>
                    <a:pt x="14" y="28"/>
                  </a:moveTo>
                  <a:cubicBezTo>
                    <a:pt x="9" y="28"/>
                    <a:pt x="6" y="26"/>
                    <a:pt x="3" y="24"/>
                  </a:cubicBezTo>
                  <a:cubicBezTo>
                    <a:pt x="1" y="22"/>
                    <a:pt x="0" y="18"/>
                    <a:pt x="0" y="14"/>
                  </a:cubicBezTo>
                  <a:cubicBezTo>
                    <a:pt x="0" y="10"/>
                    <a:pt x="1" y="6"/>
                    <a:pt x="3" y="4"/>
                  </a:cubicBezTo>
                  <a:cubicBezTo>
                    <a:pt x="5" y="1"/>
                    <a:pt x="9"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2" y="26"/>
                    <a:pt x="20" y="27"/>
                    <a:pt x="19" y="27"/>
                  </a:cubicBezTo>
                  <a:cubicBezTo>
                    <a:pt x="17" y="28"/>
                    <a:pt x="16" y="28"/>
                    <a:pt x="1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0" name="Freeform 24"/>
            <p:cNvSpPr>
              <a:spLocks noEditPoints="1"/>
            </p:cNvSpPr>
            <p:nvPr userDrawn="1"/>
          </p:nvSpPr>
          <p:spPr bwMode="auto">
            <a:xfrm>
              <a:off x="5951538" y="4000500"/>
              <a:ext cx="93663" cy="144463"/>
            </a:xfrm>
            <a:custGeom>
              <a:avLst/>
              <a:gdLst>
                <a:gd name="T0" fmla="*/ 13 w 25"/>
                <a:gd name="T1" fmla="*/ 32 h 38"/>
                <a:gd name="T2" fmla="*/ 17 w 25"/>
                <a:gd name="T3" fmla="*/ 30 h 38"/>
                <a:gd name="T4" fmla="*/ 18 w 25"/>
                <a:gd name="T5" fmla="*/ 25 h 38"/>
                <a:gd name="T6" fmla="*/ 18 w 25"/>
                <a:gd name="T7" fmla="*/ 24 h 38"/>
                <a:gd name="T8" fmla="*/ 17 w 25"/>
                <a:gd name="T9" fmla="*/ 18 h 38"/>
                <a:gd name="T10" fmla="*/ 13 w 25"/>
                <a:gd name="T11" fmla="*/ 16 h 38"/>
                <a:gd name="T12" fmla="*/ 9 w 25"/>
                <a:gd name="T13" fmla="*/ 18 h 38"/>
                <a:gd name="T14" fmla="*/ 7 w 25"/>
                <a:gd name="T15" fmla="*/ 24 h 38"/>
                <a:gd name="T16" fmla="*/ 9 w 25"/>
                <a:gd name="T17" fmla="*/ 30 h 38"/>
                <a:gd name="T18" fmla="*/ 13 w 25"/>
                <a:gd name="T19" fmla="*/ 32 h 38"/>
                <a:gd name="T20" fmla="*/ 10 w 25"/>
                <a:gd name="T21" fmla="*/ 38 h 38"/>
                <a:gd name="T22" fmla="*/ 3 w 25"/>
                <a:gd name="T23" fmla="*/ 34 h 38"/>
                <a:gd name="T24" fmla="*/ 0 w 25"/>
                <a:gd name="T25" fmla="*/ 24 h 38"/>
                <a:gd name="T26" fmla="*/ 3 w 25"/>
                <a:gd name="T27" fmla="*/ 14 h 38"/>
                <a:gd name="T28" fmla="*/ 10 w 25"/>
                <a:gd name="T29" fmla="*/ 10 h 38"/>
                <a:gd name="T30" fmla="*/ 18 w 25"/>
                <a:gd name="T31" fmla="*/ 14 h 38"/>
                <a:gd name="T32" fmla="*/ 18 w 25"/>
                <a:gd name="T33" fmla="*/ 14 h 38"/>
                <a:gd name="T34" fmla="*/ 18 w 25"/>
                <a:gd name="T35" fmla="*/ 9 h 38"/>
                <a:gd name="T36" fmla="*/ 18 w 25"/>
                <a:gd name="T37" fmla="*/ 0 h 38"/>
                <a:gd name="T38" fmla="*/ 25 w 25"/>
                <a:gd name="T39" fmla="*/ 0 h 38"/>
                <a:gd name="T40" fmla="*/ 25 w 25"/>
                <a:gd name="T41" fmla="*/ 37 h 38"/>
                <a:gd name="T42" fmla="*/ 19 w 25"/>
                <a:gd name="T43" fmla="*/ 37 h 38"/>
                <a:gd name="T44" fmla="*/ 18 w 25"/>
                <a:gd name="T45" fmla="*/ 34 h 38"/>
                <a:gd name="T46" fmla="*/ 18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3" y="32"/>
                  </a:moveTo>
                  <a:cubicBezTo>
                    <a:pt x="15" y="32"/>
                    <a:pt x="16" y="31"/>
                    <a:pt x="17" y="30"/>
                  </a:cubicBezTo>
                  <a:cubicBezTo>
                    <a:pt x="18" y="29"/>
                    <a:pt x="18" y="27"/>
                    <a:pt x="18" y="25"/>
                  </a:cubicBezTo>
                  <a:cubicBezTo>
                    <a:pt x="18" y="24"/>
                    <a:pt x="18" y="24"/>
                    <a:pt x="18" y="24"/>
                  </a:cubicBezTo>
                  <a:cubicBezTo>
                    <a:pt x="18" y="21"/>
                    <a:pt x="18" y="19"/>
                    <a:pt x="17" y="18"/>
                  </a:cubicBezTo>
                  <a:cubicBezTo>
                    <a:pt x="16" y="17"/>
                    <a:pt x="15" y="16"/>
                    <a:pt x="13" y="16"/>
                  </a:cubicBezTo>
                  <a:cubicBezTo>
                    <a:pt x="11" y="16"/>
                    <a:pt x="10" y="17"/>
                    <a:pt x="9" y="18"/>
                  </a:cubicBezTo>
                  <a:cubicBezTo>
                    <a:pt x="8" y="19"/>
                    <a:pt x="7" y="21"/>
                    <a:pt x="7" y="24"/>
                  </a:cubicBezTo>
                  <a:cubicBezTo>
                    <a:pt x="7" y="27"/>
                    <a:pt x="8" y="29"/>
                    <a:pt x="9" y="30"/>
                  </a:cubicBezTo>
                  <a:cubicBezTo>
                    <a:pt x="10" y="31"/>
                    <a:pt x="11" y="32"/>
                    <a:pt x="13" y="32"/>
                  </a:cubicBezTo>
                  <a:moveTo>
                    <a:pt x="10" y="38"/>
                  </a:moveTo>
                  <a:cubicBezTo>
                    <a:pt x="7" y="38"/>
                    <a:pt x="5" y="36"/>
                    <a:pt x="3" y="34"/>
                  </a:cubicBezTo>
                  <a:cubicBezTo>
                    <a:pt x="1" y="32"/>
                    <a:pt x="0" y="28"/>
                    <a:pt x="0" y="24"/>
                  </a:cubicBezTo>
                  <a:cubicBezTo>
                    <a:pt x="0" y="20"/>
                    <a:pt x="1" y="16"/>
                    <a:pt x="3" y="14"/>
                  </a:cubicBezTo>
                  <a:cubicBezTo>
                    <a:pt x="5" y="11"/>
                    <a:pt x="7" y="10"/>
                    <a:pt x="10" y="10"/>
                  </a:cubicBezTo>
                  <a:cubicBezTo>
                    <a:pt x="14" y="10"/>
                    <a:pt x="16" y="11"/>
                    <a:pt x="18" y="14"/>
                  </a:cubicBezTo>
                  <a:cubicBezTo>
                    <a:pt x="18" y="14"/>
                    <a:pt x="18" y="14"/>
                    <a:pt x="18" y="14"/>
                  </a:cubicBezTo>
                  <a:cubicBezTo>
                    <a:pt x="18" y="12"/>
                    <a:pt x="18" y="10"/>
                    <a:pt x="18" y="9"/>
                  </a:cubicBezTo>
                  <a:cubicBezTo>
                    <a:pt x="18" y="0"/>
                    <a:pt x="18" y="0"/>
                    <a:pt x="18" y="0"/>
                  </a:cubicBezTo>
                  <a:cubicBezTo>
                    <a:pt x="25" y="0"/>
                    <a:pt x="25" y="0"/>
                    <a:pt x="25" y="0"/>
                  </a:cubicBezTo>
                  <a:cubicBezTo>
                    <a:pt x="25" y="37"/>
                    <a:pt x="25" y="37"/>
                    <a:pt x="25" y="37"/>
                  </a:cubicBezTo>
                  <a:cubicBezTo>
                    <a:pt x="19" y="37"/>
                    <a:pt x="19" y="37"/>
                    <a:pt x="19" y="37"/>
                  </a:cubicBezTo>
                  <a:cubicBezTo>
                    <a:pt x="18" y="34"/>
                    <a:pt x="18" y="34"/>
                    <a:pt x="18" y="34"/>
                  </a:cubicBezTo>
                  <a:cubicBezTo>
                    <a:pt x="18" y="34"/>
                    <a:pt x="18" y="34"/>
                    <a:pt x="18" y="34"/>
                  </a:cubicBezTo>
                  <a:cubicBezTo>
                    <a:pt x="16" y="36"/>
                    <a:pt x="13" y="38"/>
                    <a:pt x="10"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1" name="Freeform 25"/>
            <p:cNvSpPr>
              <a:spLocks/>
            </p:cNvSpPr>
            <p:nvPr userDrawn="1"/>
          </p:nvSpPr>
          <p:spPr bwMode="auto">
            <a:xfrm>
              <a:off x="6078538"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2" y="0"/>
                    <a:pt x="3" y="0"/>
                    <a:pt x="4" y="0"/>
                  </a:cubicBezTo>
                  <a:cubicBezTo>
                    <a:pt x="5" y="0"/>
                    <a:pt x="6" y="0"/>
                    <a:pt x="7" y="1"/>
                  </a:cubicBezTo>
                  <a:cubicBezTo>
                    <a:pt x="8" y="1"/>
                    <a:pt x="8" y="3"/>
                    <a:pt x="8" y="4"/>
                  </a:cubicBezTo>
                  <a:cubicBezTo>
                    <a:pt x="8" y="5"/>
                    <a:pt x="8" y="6"/>
                    <a:pt x="7" y="7"/>
                  </a:cubicBezTo>
                  <a:cubicBezTo>
                    <a:pt x="6" y="7"/>
                    <a:pt x="5" y="8"/>
                    <a:pt x="4" y="8"/>
                  </a:cubicBezTo>
                  <a:cubicBezTo>
                    <a:pt x="3" y="8"/>
                    <a:pt x="2" y="7"/>
                    <a:pt x="1" y="7"/>
                  </a:cubicBezTo>
                  <a:cubicBezTo>
                    <a:pt x="0" y="6"/>
                    <a:pt x="0" y="5"/>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2" name="Freeform 26"/>
            <p:cNvSpPr>
              <a:spLocks noEditPoints="1"/>
            </p:cNvSpPr>
            <p:nvPr userDrawn="1"/>
          </p:nvSpPr>
          <p:spPr bwMode="auto">
            <a:xfrm>
              <a:off x="6202363" y="4008438"/>
              <a:ext cx="106363" cy="131763"/>
            </a:xfrm>
            <a:custGeom>
              <a:avLst/>
              <a:gdLst>
                <a:gd name="T0" fmla="*/ 7 w 28"/>
                <a:gd name="T1" fmla="*/ 16 h 35"/>
                <a:gd name="T2" fmla="*/ 10 w 28"/>
                <a:gd name="T3" fmla="*/ 16 h 35"/>
                <a:gd name="T4" fmla="*/ 15 w 28"/>
                <a:gd name="T5" fmla="*/ 15 h 35"/>
                <a:gd name="T6" fmla="*/ 16 w 28"/>
                <a:gd name="T7" fmla="*/ 11 h 35"/>
                <a:gd name="T8" fmla="*/ 15 w 28"/>
                <a:gd name="T9" fmla="*/ 8 h 35"/>
                <a:gd name="T10" fmla="*/ 10 w 28"/>
                <a:gd name="T11" fmla="*/ 6 h 35"/>
                <a:gd name="T12" fmla="*/ 7 w 28"/>
                <a:gd name="T13" fmla="*/ 6 h 35"/>
                <a:gd name="T14" fmla="*/ 7 w 28"/>
                <a:gd name="T15" fmla="*/ 16 h 35"/>
                <a:gd name="T16" fmla="*/ 7 w 28"/>
                <a:gd name="T17" fmla="*/ 22 h 35"/>
                <a:gd name="T18" fmla="*/ 7 w 28"/>
                <a:gd name="T19" fmla="*/ 35 h 35"/>
                <a:gd name="T20" fmla="*/ 0 w 28"/>
                <a:gd name="T21" fmla="*/ 35 h 35"/>
                <a:gd name="T22" fmla="*/ 0 w 28"/>
                <a:gd name="T23" fmla="*/ 0 h 35"/>
                <a:gd name="T24" fmla="*/ 10 w 28"/>
                <a:gd name="T25" fmla="*/ 0 h 35"/>
                <a:gd name="T26" fmla="*/ 21 w 28"/>
                <a:gd name="T27" fmla="*/ 3 h 35"/>
                <a:gd name="T28" fmla="*/ 24 w 28"/>
                <a:gd name="T29" fmla="*/ 11 h 35"/>
                <a:gd name="T30" fmla="*/ 22 w 28"/>
                <a:gd name="T31" fmla="*/ 16 h 35"/>
                <a:gd name="T32" fmla="*/ 17 w 28"/>
                <a:gd name="T33" fmla="*/ 20 h 35"/>
                <a:gd name="T34" fmla="*/ 28 w 28"/>
                <a:gd name="T35" fmla="*/ 35 h 35"/>
                <a:gd name="T36" fmla="*/ 20 w 28"/>
                <a:gd name="T37" fmla="*/ 35 h 35"/>
                <a:gd name="T38" fmla="*/ 11 w 28"/>
                <a:gd name="T39" fmla="*/ 22 h 35"/>
                <a:gd name="T40" fmla="*/ 7 w 28"/>
                <a:gd name="T4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5">
                  <a:moveTo>
                    <a:pt x="7" y="16"/>
                  </a:moveTo>
                  <a:cubicBezTo>
                    <a:pt x="10" y="16"/>
                    <a:pt x="10" y="16"/>
                    <a:pt x="10" y="16"/>
                  </a:cubicBezTo>
                  <a:cubicBezTo>
                    <a:pt x="12" y="16"/>
                    <a:pt x="14" y="15"/>
                    <a:pt x="15" y="15"/>
                  </a:cubicBezTo>
                  <a:cubicBezTo>
                    <a:pt x="16" y="14"/>
                    <a:pt x="16" y="13"/>
                    <a:pt x="16" y="11"/>
                  </a:cubicBezTo>
                  <a:cubicBezTo>
                    <a:pt x="16" y="9"/>
                    <a:pt x="16" y="8"/>
                    <a:pt x="15" y="8"/>
                  </a:cubicBezTo>
                  <a:cubicBezTo>
                    <a:pt x="14" y="7"/>
                    <a:pt x="12" y="6"/>
                    <a:pt x="10" y="6"/>
                  </a:cubicBezTo>
                  <a:cubicBezTo>
                    <a:pt x="7" y="6"/>
                    <a:pt x="7" y="6"/>
                    <a:pt x="7" y="6"/>
                  </a:cubicBezTo>
                  <a:lnTo>
                    <a:pt x="7" y="16"/>
                  </a:lnTo>
                  <a:close/>
                  <a:moveTo>
                    <a:pt x="7" y="22"/>
                  </a:moveTo>
                  <a:cubicBezTo>
                    <a:pt x="7" y="35"/>
                    <a:pt x="7" y="35"/>
                    <a:pt x="7" y="35"/>
                  </a:cubicBezTo>
                  <a:cubicBezTo>
                    <a:pt x="0" y="35"/>
                    <a:pt x="0" y="35"/>
                    <a:pt x="0" y="35"/>
                  </a:cubicBezTo>
                  <a:cubicBezTo>
                    <a:pt x="0" y="0"/>
                    <a:pt x="0" y="0"/>
                    <a:pt x="0" y="0"/>
                  </a:cubicBezTo>
                  <a:cubicBezTo>
                    <a:pt x="10" y="0"/>
                    <a:pt x="10" y="0"/>
                    <a:pt x="10" y="0"/>
                  </a:cubicBezTo>
                  <a:cubicBezTo>
                    <a:pt x="15" y="0"/>
                    <a:pt x="18" y="1"/>
                    <a:pt x="21" y="3"/>
                  </a:cubicBezTo>
                  <a:cubicBezTo>
                    <a:pt x="23" y="5"/>
                    <a:pt x="24" y="7"/>
                    <a:pt x="24" y="11"/>
                  </a:cubicBezTo>
                  <a:cubicBezTo>
                    <a:pt x="24" y="13"/>
                    <a:pt x="23" y="15"/>
                    <a:pt x="22" y="16"/>
                  </a:cubicBezTo>
                  <a:cubicBezTo>
                    <a:pt x="21" y="18"/>
                    <a:pt x="20" y="19"/>
                    <a:pt x="17" y="20"/>
                  </a:cubicBezTo>
                  <a:cubicBezTo>
                    <a:pt x="23" y="28"/>
                    <a:pt x="26" y="33"/>
                    <a:pt x="28" y="35"/>
                  </a:cubicBezTo>
                  <a:cubicBezTo>
                    <a:pt x="20" y="35"/>
                    <a:pt x="20" y="35"/>
                    <a:pt x="20" y="35"/>
                  </a:cubicBezTo>
                  <a:cubicBezTo>
                    <a:pt x="11" y="22"/>
                    <a:pt x="11" y="22"/>
                    <a:pt x="11" y="22"/>
                  </a:cubicBezTo>
                  <a:lnTo>
                    <a:pt x="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3" name="Freeform 27"/>
            <p:cNvSpPr>
              <a:spLocks noEditPoints="1"/>
            </p:cNvSpPr>
            <p:nvPr userDrawn="1"/>
          </p:nvSpPr>
          <p:spPr bwMode="auto">
            <a:xfrm>
              <a:off x="6323013" y="4038600"/>
              <a:ext cx="93663" cy="106363"/>
            </a:xfrm>
            <a:custGeom>
              <a:avLst/>
              <a:gdLst>
                <a:gd name="T0" fmla="*/ 13 w 25"/>
                <a:gd name="T1" fmla="*/ 5 h 28"/>
                <a:gd name="T2" fmla="*/ 9 w 25"/>
                <a:gd name="T3" fmla="*/ 7 h 28"/>
                <a:gd name="T4" fmla="*/ 8 w 25"/>
                <a:gd name="T5" fmla="*/ 11 h 28"/>
                <a:gd name="T6" fmla="*/ 18 w 25"/>
                <a:gd name="T7" fmla="*/ 11 h 28"/>
                <a:gd name="T8" fmla="*/ 17 w 25"/>
                <a:gd name="T9" fmla="*/ 7 h 28"/>
                <a:gd name="T10" fmla="*/ 13 w 25"/>
                <a:gd name="T11" fmla="*/ 5 h 28"/>
                <a:gd name="T12" fmla="*/ 14 w 25"/>
                <a:gd name="T13" fmla="*/ 28 h 28"/>
                <a:gd name="T14" fmla="*/ 4 w 25"/>
                <a:gd name="T15" fmla="*/ 24 h 28"/>
                <a:gd name="T16" fmla="*/ 0 w 25"/>
                <a:gd name="T17" fmla="*/ 14 h 28"/>
                <a:gd name="T18" fmla="*/ 4 w 25"/>
                <a:gd name="T19" fmla="*/ 4 h 28"/>
                <a:gd name="T20" fmla="*/ 13 w 25"/>
                <a:gd name="T21" fmla="*/ 0 h 28"/>
                <a:gd name="T22" fmla="*/ 22 w 25"/>
                <a:gd name="T23" fmla="*/ 3 h 28"/>
                <a:gd name="T24" fmla="*/ 25 w 25"/>
                <a:gd name="T25" fmla="*/ 12 h 28"/>
                <a:gd name="T26" fmla="*/ 25 w 25"/>
                <a:gd name="T27" fmla="*/ 16 h 28"/>
                <a:gd name="T28" fmla="*/ 8 w 25"/>
                <a:gd name="T29" fmla="*/ 16 h 28"/>
                <a:gd name="T30" fmla="*/ 9 w 25"/>
                <a:gd name="T31" fmla="*/ 21 h 28"/>
                <a:gd name="T32" fmla="*/ 14 w 25"/>
                <a:gd name="T33" fmla="*/ 22 h 28"/>
                <a:gd name="T34" fmla="*/ 19 w 25"/>
                <a:gd name="T35" fmla="*/ 22 h 28"/>
                <a:gd name="T36" fmla="*/ 23 w 25"/>
                <a:gd name="T37" fmla="*/ 20 h 28"/>
                <a:gd name="T38" fmla="*/ 23 w 25"/>
                <a:gd name="T39" fmla="*/ 26 h 28"/>
                <a:gd name="T40" fmla="*/ 19 w 25"/>
                <a:gd name="T41" fmla="*/ 27 h 28"/>
                <a:gd name="T42" fmla="*/ 14 w 25"/>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8">
                  <a:moveTo>
                    <a:pt x="13" y="5"/>
                  </a:moveTo>
                  <a:cubicBezTo>
                    <a:pt x="11" y="5"/>
                    <a:pt x="10" y="6"/>
                    <a:pt x="9" y="7"/>
                  </a:cubicBezTo>
                  <a:cubicBezTo>
                    <a:pt x="8" y="8"/>
                    <a:pt x="8" y="9"/>
                    <a:pt x="8" y="11"/>
                  </a:cubicBezTo>
                  <a:cubicBezTo>
                    <a:pt x="18" y="11"/>
                    <a:pt x="18" y="11"/>
                    <a:pt x="18" y="11"/>
                  </a:cubicBezTo>
                  <a:cubicBezTo>
                    <a:pt x="18" y="9"/>
                    <a:pt x="18" y="8"/>
                    <a:pt x="17" y="7"/>
                  </a:cubicBezTo>
                  <a:cubicBezTo>
                    <a:pt x="16" y="6"/>
                    <a:pt x="14" y="5"/>
                    <a:pt x="13" y="5"/>
                  </a:cubicBezTo>
                  <a:moveTo>
                    <a:pt x="14" y="28"/>
                  </a:moveTo>
                  <a:cubicBezTo>
                    <a:pt x="10" y="28"/>
                    <a:pt x="6" y="26"/>
                    <a:pt x="4" y="24"/>
                  </a:cubicBezTo>
                  <a:cubicBezTo>
                    <a:pt x="2" y="22"/>
                    <a:pt x="0" y="18"/>
                    <a:pt x="0" y="14"/>
                  </a:cubicBezTo>
                  <a:cubicBezTo>
                    <a:pt x="0" y="10"/>
                    <a:pt x="1" y="6"/>
                    <a:pt x="4" y="4"/>
                  </a:cubicBezTo>
                  <a:cubicBezTo>
                    <a:pt x="6" y="1"/>
                    <a:pt x="9" y="0"/>
                    <a:pt x="13" y="0"/>
                  </a:cubicBezTo>
                  <a:cubicBezTo>
                    <a:pt x="17" y="0"/>
                    <a:pt x="20" y="1"/>
                    <a:pt x="22" y="3"/>
                  </a:cubicBezTo>
                  <a:cubicBezTo>
                    <a:pt x="24" y="5"/>
                    <a:pt x="25" y="8"/>
                    <a:pt x="25" y="12"/>
                  </a:cubicBezTo>
                  <a:cubicBezTo>
                    <a:pt x="25" y="16"/>
                    <a:pt x="25" y="16"/>
                    <a:pt x="25" y="16"/>
                  </a:cubicBezTo>
                  <a:cubicBezTo>
                    <a:pt x="8" y="16"/>
                    <a:pt x="8" y="16"/>
                    <a:pt x="8" y="16"/>
                  </a:cubicBezTo>
                  <a:cubicBezTo>
                    <a:pt x="8" y="18"/>
                    <a:pt x="8" y="19"/>
                    <a:pt x="9" y="21"/>
                  </a:cubicBezTo>
                  <a:cubicBezTo>
                    <a:pt x="11" y="22"/>
                    <a:pt x="12" y="22"/>
                    <a:pt x="14" y="22"/>
                  </a:cubicBezTo>
                  <a:cubicBezTo>
                    <a:pt x="16" y="22"/>
                    <a:pt x="17" y="22"/>
                    <a:pt x="19" y="22"/>
                  </a:cubicBezTo>
                  <a:cubicBezTo>
                    <a:pt x="20" y="21"/>
                    <a:pt x="22" y="21"/>
                    <a:pt x="23" y="20"/>
                  </a:cubicBezTo>
                  <a:cubicBezTo>
                    <a:pt x="23" y="26"/>
                    <a:pt x="23" y="26"/>
                    <a:pt x="23" y="26"/>
                  </a:cubicBezTo>
                  <a:cubicBezTo>
                    <a:pt x="22" y="26"/>
                    <a:pt x="21" y="27"/>
                    <a:pt x="19" y="27"/>
                  </a:cubicBezTo>
                  <a:cubicBezTo>
                    <a:pt x="18" y="28"/>
                    <a:pt x="16" y="28"/>
                    <a:pt x="14"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4" name="Freeform 28"/>
            <p:cNvSpPr>
              <a:spLocks noEditPoints="1"/>
            </p:cNvSpPr>
            <p:nvPr userDrawn="1"/>
          </p:nvSpPr>
          <p:spPr bwMode="auto">
            <a:xfrm>
              <a:off x="6432550" y="4038600"/>
              <a:ext cx="101600" cy="147638"/>
            </a:xfrm>
            <a:custGeom>
              <a:avLst/>
              <a:gdLst>
                <a:gd name="T0" fmla="*/ 9 w 27"/>
                <a:gd name="T1" fmla="*/ 9 h 39"/>
                <a:gd name="T2" fmla="*/ 10 w 27"/>
                <a:gd name="T3" fmla="*/ 13 h 39"/>
                <a:gd name="T4" fmla="*/ 13 w 27"/>
                <a:gd name="T5" fmla="*/ 14 h 39"/>
                <a:gd name="T6" fmla="*/ 16 w 27"/>
                <a:gd name="T7" fmla="*/ 13 h 39"/>
                <a:gd name="T8" fmla="*/ 17 w 27"/>
                <a:gd name="T9" fmla="*/ 9 h 39"/>
                <a:gd name="T10" fmla="*/ 13 w 27"/>
                <a:gd name="T11" fmla="*/ 5 h 39"/>
                <a:gd name="T12" fmla="*/ 9 w 27"/>
                <a:gd name="T13" fmla="*/ 9 h 39"/>
                <a:gd name="T14" fmla="*/ 7 w 27"/>
                <a:gd name="T15" fmla="*/ 31 h 39"/>
                <a:gd name="T16" fmla="*/ 8 w 27"/>
                <a:gd name="T17" fmla="*/ 33 h 39"/>
                <a:gd name="T18" fmla="*/ 12 w 27"/>
                <a:gd name="T19" fmla="*/ 34 h 39"/>
                <a:gd name="T20" fmla="*/ 18 w 27"/>
                <a:gd name="T21" fmla="*/ 33 h 39"/>
                <a:gd name="T22" fmla="*/ 21 w 27"/>
                <a:gd name="T23" fmla="*/ 30 h 39"/>
                <a:gd name="T24" fmla="*/ 19 w 27"/>
                <a:gd name="T25" fmla="*/ 28 h 39"/>
                <a:gd name="T26" fmla="*/ 15 w 27"/>
                <a:gd name="T27" fmla="*/ 28 h 39"/>
                <a:gd name="T28" fmla="*/ 11 w 27"/>
                <a:gd name="T29" fmla="*/ 28 h 39"/>
                <a:gd name="T30" fmla="*/ 8 w 27"/>
                <a:gd name="T31" fmla="*/ 28 h 39"/>
                <a:gd name="T32" fmla="*/ 7 w 27"/>
                <a:gd name="T33" fmla="*/ 31 h 39"/>
                <a:gd name="T34" fmla="*/ 27 w 27"/>
                <a:gd name="T35" fmla="*/ 1 h 39"/>
                <a:gd name="T36" fmla="*/ 27 w 27"/>
                <a:gd name="T37" fmla="*/ 4 h 39"/>
                <a:gd name="T38" fmla="*/ 23 w 27"/>
                <a:gd name="T39" fmla="*/ 5 h 39"/>
                <a:gd name="T40" fmla="*/ 24 w 27"/>
                <a:gd name="T41" fmla="*/ 9 h 39"/>
                <a:gd name="T42" fmla="*/ 21 w 27"/>
                <a:gd name="T43" fmla="*/ 16 h 39"/>
                <a:gd name="T44" fmla="*/ 13 w 27"/>
                <a:gd name="T45" fmla="*/ 18 h 39"/>
                <a:gd name="T46" fmla="*/ 12 w 27"/>
                <a:gd name="T47" fmla="*/ 18 h 39"/>
                <a:gd name="T48" fmla="*/ 11 w 27"/>
                <a:gd name="T49" fmla="*/ 18 h 39"/>
                <a:gd name="T50" fmla="*/ 9 w 27"/>
                <a:gd name="T51" fmla="*/ 20 h 39"/>
                <a:gd name="T52" fmla="*/ 13 w 27"/>
                <a:gd name="T53" fmla="*/ 22 h 39"/>
                <a:gd name="T54" fmla="*/ 18 w 27"/>
                <a:gd name="T55" fmla="*/ 22 h 39"/>
                <a:gd name="T56" fmla="*/ 25 w 27"/>
                <a:gd name="T57" fmla="*/ 24 h 39"/>
                <a:gd name="T58" fmla="*/ 27 w 27"/>
                <a:gd name="T59" fmla="*/ 29 h 39"/>
                <a:gd name="T60" fmla="*/ 23 w 27"/>
                <a:gd name="T61" fmla="*/ 36 h 39"/>
                <a:gd name="T62" fmla="*/ 12 w 27"/>
                <a:gd name="T63" fmla="*/ 39 h 39"/>
                <a:gd name="T64" fmla="*/ 3 w 27"/>
                <a:gd name="T65" fmla="*/ 37 h 39"/>
                <a:gd name="T66" fmla="*/ 0 w 27"/>
                <a:gd name="T67" fmla="*/ 32 h 39"/>
                <a:gd name="T68" fmla="*/ 2 w 27"/>
                <a:gd name="T69" fmla="*/ 28 h 39"/>
                <a:gd name="T70" fmla="*/ 6 w 27"/>
                <a:gd name="T71" fmla="*/ 25 h 39"/>
                <a:gd name="T72" fmla="*/ 4 w 27"/>
                <a:gd name="T73" fmla="*/ 24 h 39"/>
                <a:gd name="T74" fmla="*/ 4 w 27"/>
                <a:gd name="T75" fmla="*/ 21 h 39"/>
                <a:gd name="T76" fmla="*/ 4 w 27"/>
                <a:gd name="T77" fmla="*/ 19 h 39"/>
                <a:gd name="T78" fmla="*/ 7 w 27"/>
                <a:gd name="T79" fmla="*/ 17 h 39"/>
                <a:gd name="T80" fmla="*/ 4 w 27"/>
                <a:gd name="T81" fmla="*/ 14 h 39"/>
                <a:gd name="T82" fmla="*/ 2 w 27"/>
                <a:gd name="T83" fmla="*/ 9 h 39"/>
                <a:gd name="T84" fmla="*/ 5 w 27"/>
                <a:gd name="T85" fmla="*/ 2 h 39"/>
                <a:gd name="T86" fmla="*/ 13 w 27"/>
                <a:gd name="T87" fmla="*/ 0 h 39"/>
                <a:gd name="T88" fmla="*/ 16 w 27"/>
                <a:gd name="T89" fmla="*/ 0 h 39"/>
                <a:gd name="T90" fmla="*/ 18 w 27"/>
                <a:gd name="T91" fmla="*/ 1 h 39"/>
                <a:gd name="T92" fmla="*/ 27 w 27"/>
                <a:gd name="T9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 h="39">
                  <a:moveTo>
                    <a:pt x="9" y="9"/>
                  </a:moveTo>
                  <a:cubicBezTo>
                    <a:pt x="9" y="11"/>
                    <a:pt x="10" y="12"/>
                    <a:pt x="10" y="13"/>
                  </a:cubicBezTo>
                  <a:cubicBezTo>
                    <a:pt x="11" y="14"/>
                    <a:pt x="12" y="14"/>
                    <a:pt x="13" y="14"/>
                  </a:cubicBezTo>
                  <a:cubicBezTo>
                    <a:pt x="15" y="14"/>
                    <a:pt x="16" y="14"/>
                    <a:pt x="16" y="13"/>
                  </a:cubicBezTo>
                  <a:cubicBezTo>
                    <a:pt x="17" y="12"/>
                    <a:pt x="17" y="11"/>
                    <a:pt x="17" y="9"/>
                  </a:cubicBezTo>
                  <a:cubicBezTo>
                    <a:pt x="17" y="6"/>
                    <a:pt x="16" y="5"/>
                    <a:pt x="13" y="5"/>
                  </a:cubicBezTo>
                  <a:cubicBezTo>
                    <a:pt x="11" y="5"/>
                    <a:pt x="9" y="6"/>
                    <a:pt x="9" y="9"/>
                  </a:cubicBezTo>
                  <a:moveTo>
                    <a:pt x="7" y="31"/>
                  </a:moveTo>
                  <a:cubicBezTo>
                    <a:pt x="7" y="32"/>
                    <a:pt x="7" y="33"/>
                    <a:pt x="8" y="33"/>
                  </a:cubicBezTo>
                  <a:cubicBezTo>
                    <a:pt x="9" y="34"/>
                    <a:pt x="10" y="34"/>
                    <a:pt x="12" y="34"/>
                  </a:cubicBezTo>
                  <a:cubicBezTo>
                    <a:pt x="15" y="34"/>
                    <a:pt x="17" y="34"/>
                    <a:pt x="18" y="33"/>
                  </a:cubicBezTo>
                  <a:cubicBezTo>
                    <a:pt x="20" y="32"/>
                    <a:pt x="21" y="31"/>
                    <a:pt x="21" y="30"/>
                  </a:cubicBezTo>
                  <a:cubicBezTo>
                    <a:pt x="21" y="29"/>
                    <a:pt x="20" y="28"/>
                    <a:pt x="19" y="28"/>
                  </a:cubicBezTo>
                  <a:cubicBezTo>
                    <a:pt x="18" y="28"/>
                    <a:pt x="17" y="28"/>
                    <a:pt x="15" y="28"/>
                  </a:cubicBezTo>
                  <a:cubicBezTo>
                    <a:pt x="11" y="28"/>
                    <a:pt x="11" y="28"/>
                    <a:pt x="11" y="28"/>
                  </a:cubicBezTo>
                  <a:cubicBezTo>
                    <a:pt x="10" y="28"/>
                    <a:pt x="9" y="28"/>
                    <a:pt x="8" y="28"/>
                  </a:cubicBezTo>
                  <a:cubicBezTo>
                    <a:pt x="7" y="29"/>
                    <a:pt x="7" y="30"/>
                    <a:pt x="7" y="31"/>
                  </a:cubicBezTo>
                  <a:moveTo>
                    <a:pt x="27" y="1"/>
                  </a:moveTo>
                  <a:cubicBezTo>
                    <a:pt x="27" y="4"/>
                    <a:pt x="27" y="4"/>
                    <a:pt x="27" y="4"/>
                  </a:cubicBezTo>
                  <a:cubicBezTo>
                    <a:pt x="23" y="5"/>
                    <a:pt x="23" y="5"/>
                    <a:pt x="23" y="5"/>
                  </a:cubicBezTo>
                  <a:cubicBezTo>
                    <a:pt x="24" y="7"/>
                    <a:pt x="24" y="8"/>
                    <a:pt x="24" y="9"/>
                  </a:cubicBezTo>
                  <a:cubicBezTo>
                    <a:pt x="24" y="12"/>
                    <a:pt x="23" y="14"/>
                    <a:pt x="21" y="16"/>
                  </a:cubicBezTo>
                  <a:cubicBezTo>
                    <a:pt x="19" y="18"/>
                    <a:pt x="17" y="18"/>
                    <a:pt x="13" y="18"/>
                  </a:cubicBezTo>
                  <a:cubicBezTo>
                    <a:pt x="12" y="18"/>
                    <a:pt x="12" y="18"/>
                    <a:pt x="12" y="18"/>
                  </a:cubicBezTo>
                  <a:cubicBezTo>
                    <a:pt x="11" y="18"/>
                    <a:pt x="11" y="18"/>
                    <a:pt x="11" y="18"/>
                  </a:cubicBezTo>
                  <a:cubicBezTo>
                    <a:pt x="10" y="19"/>
                    <a:pt x="9" y="19"/>
                    <a:pt x="9" y="20"/>
                  </a:cubicBezTo>
                  <a:cubicBezTo>
                    <a:pt x="9" y="21"/>
                    <a:pt x="11" y="22"/>
                    <a:pt x="13" y="22"/>
                  </a:cubicBezTo>
                  <a:cubicBezTo>
                    <a:pt x="18" y="22"/>
                    <a:pt x="18" y="22"/>
                    <a:pt x="18" y="22"/>
                  </a:cubicBezTo>
                  <a:cubicBezTo>
                    <a:pt x="21" y="22"/>
                    <a:pt x="23" y="22"/>
                    <a:pt x="25" y="24"/>
                  </a:cubicBezTo>
                  <a:cubicBezTo>
                    <a:pt x="26" y="25"/>
                    <a:pt x="27" y="27"/>
                    <a:pt x="27" y="29"/>
                  </a:cubicBezTo>
                  <a:cubicBezTo>
                    <a:pt x="27" y="32"/>
                    <a:pt x="26" y="35"/>
                    <a:pt x="23" y="36"/>
                  </a:cubicBezTo>
                  <a:cubicBezTo>
                    <a:pt x="20" y="38"/>
                    <a:pt x="17" y="39"/>
                    <a:pt x="12" y="39"/>
                  </a:cubicBezTo>
                  <a:cubicBezTo>
                    <a:pt x="8" y="39"/>
                    <a:pt x="5" y="38"/>
                    <a:pt x="3" y="37"/>
                  </a:cubicBezTo>
                  <a:cubicBezTo>
                    <a:pt x="1" y="36"/>
                    <a:pt x="0" y="34"/>
                    <a:pt x="0" y="32"/>
                  </a:cubicBezTo>
                  <a:cubicBezTo>
                    <a:pt x="0" y="30"/>
                    <a:pt x="1" y="29"/>
                    <a:pt x="2" y="28"/>
                  </a:cubicBezTo>
                  <a:cubicBezTo>
                    <a:pt x="3" y="26"/>
                    <a:pt x="4" y="26"/>
                    <a:pt x="6" y="25"/>
                  </a:cubicBezTo>
                  <a:cubicBezTo>
                    <a:pt x="6" y="25"/>
                    <a:pt x="5" y="24"/>
                    <a:pt x="4" y="24"/>
                  </a:cubicBezTo>
                  <a:cubicBezTo>
                    <a:pt x="4" y="23"/>
                    <a:pt x="4" y="22"/>
                    <a:pt x="4" y="21"/>
                  </a:cubicBezTo>
                  <a:cubicBezTo>
                    <a:pt x="4" y="20"/>
                    <a:pt x="4" y="19"/>
                    <a:pt x="4" y="19"/>
                  </a:cubicBezTo>
                  <a:cubicBezTo>
                    <a:pt x="5" y="18"/>
                    <a:pt x="6" y="17"/>
                    <a:pt x="7" y="17"/>
                  </a:cubicBezTo>
                  <a:cubicBezTo>
                    <a:pt x="6" y="16"/>
                    <a:pt x="5" y="15"/>
                    <a:pt x="4" y="14"/>
                  </a:cubicBezTo>
                  <a:cubicBezTo>
                    <a:pt x="3" y="13"/>
                    <a:pt x="2" y="11"/>
                    <a:pt x="2" y="9"/>
                  </a:cubicBezTo>
                  <a:cubicBezTo>
                    <a:pt x="2" y="6"/>
                    <a:pt x="3" y="4"/>
                    <a:pt x="5" y="2"/>
                  </a:cubicBezTo>
                  <a:cubicBezTo>
                    <a:pt x="7" y="1"/>
                    <a:pt x="10" y="0"/>
                    <a:pt x="13" y="0"/>
                  </a:cubicBezTo>
                  <a:cubicBezTo>
                    <a:pt x="14" y="0"/>
                    <a:pt x="15" y="0"/>
                    <a:pt x="16" y="0"/>
                  </a:cubicBezTo>
                  <a:cubicBezTo>
                    <a:pt x="17" y="0"/>
                    <a:pt x="18" y="1"/>
                    <a:pt x="18" y="1"/>
                  </a:cubicBezTo>
                  <a:lnTo>
                    <a:pt x="2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5" name="Freeform 29"/>
            <p:cNvSpPr>
              <a:spLocks/>
            </p:cNvSpPr>
            <p:nvPr userDrawn="1"/>
          </p:nvSpPr>
          <p:spPr bwMode="auto">
            <a:xfrm>
              <a:off x="6559550" y="4041775"/>
              <a:ext cx="90488" cy="103188"/>
            </a:xfrm>
            <a:custGeom>
              <a:avLst/>
              <a:gdLst>
                <a:gd name="T0" fmla="*/ 19 w 24"/>
                <a:gd name="T1" fmla="*/ 26 h 27"/>
                <a:gd name="T2" fmla="*/ 18 w 24"/>
                <a:gd name="T3" fmla="*/ 23 h 27"/>
                <a:gd name="T4" fmla="*/ 18 w 24"/>
                <a:gd name="T5" fmla="*/ 23 h 27"/>
                <a:gd name="T6" fmla="*/ 14 w 24"/>
                <a:gd name="T7" fmla="*/ 26 h 27"/>
                <a:gd name="T8" fmla="*/ 9 w 24"/>
                <a:gd name="T9" fmla="*/ 27 h 27"/>
                <a:gd name="T10" fmla="*/ 2 w 24"/>
                <a:gd name="T11" fmla="*/ 24 h 27"/>
                <a:gd name="T12" fmla="*/ 0 w 24"/>
                <a:gd name="T13" fmla="*/ 17 h 27"/>
                <a:gd name="T14" fmla="*/ 0 w 24"/>
                <a:gd name="T15" fmla="*/ 0 h 27"/>
                <a:gd name="T16" fmla="*/ 7 w 24"/>
                <a:gd name="T17" fmla="*/ 0 h 27"/>
                <a:gd name="T18" fmla="*/ 7 w 24"/>
                <a:gd name="T19" fmla="*/ 15 h 27"/>
                <a:gd name="T20" fmla="*/ 8 w 24"/>
                <a:gd name="T21" fmla="*/ 19 h 27"/>
                <a:gd name="T22" fmla="*/ 11 w 24"/>
                <a:gd name="T23" fmla="*/ 21 h 27"/>
                <a:gd name="T24" fmla="*/ 16 w 24"/>
                <a:gd name="T25" fmla="*/ 19 h 27"/>
                <a:gd name="T26" fmla="*/ 17 w 24"/>
                <a:gd name="T27" fmla="*/ 12 h 27"/>
                <a:gd name="T28" fmla="*/ 17 w 24"/>
                <a:gd name="T29" fmla="*/ 0 h 27"/>
                <a:gd name="T30" fmla="*/ 24 w 24"/>
                <a:gd name="T31" fmla="*/ 0 h 27"/>
                <a:gd name="T32" fmla="*/ 24 w 24"/>
                <a:gd name="T33" fmla="*/ 26 h 27"/>
                <a:gd name="T34" fmla="*/ 19 w 24"/>
                <a:gd name="T3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7">
                  <a:moveTo>
                    <a:pt x="19" y="26"/>
                  </a:moveTo>
                  <a:cubicBezTo>
                    <a:pt x="18" y="23"/>
                    <a:pt x="18" y="23"/>
                    <a:pt x="18" y="23"/>
                  </a:cubicBezTo>
                  <a:cubicBezTo>
                    <a:pt x="18" y="23"/>
                    <a:pt x="18" y="23"/>
                    <a:pt x="18" y="23"/>
                  </a:cubicBezTo>
                  <a:cubicBezTo>
                    <a:pt x="17" y="24"/>
                    <a:pt x="16" y="25"/>
                    <a:pt x="14" y="26"/>
                  </a:cubicBezTo>
                  <a:cubicBezTo>
                    <a:pt x="13" y="26"/>
                    <a:pt x="11" y="27"/>
                    <a:pt x="9" y="27"/>
                  </a:cubicBezTo>
                  <a:cubicBezTo>
                    <a:pt x="6" y="27"/>
                    <a:pt x="4" y="26"/>
                    <a:pt x="2" y="24"/>
                  </a:cubicBezTo>
                  <a:cubicBezTo>
                    <a:pt x="1" y="22"/>
                    <a:pt x="0" y="20"/>
                    <a:pt x="0" y="17"/>
                  </a:cubicBezTo>
                  <a:cubicBezTo>
                    <a:pt x="0" y="0"/>
                    <a:pt x="0" y="0"/>
                    <a:pt x="0" y="0"/>
                  </a:cubicBezTo>
                  <a:cubicBezTo>
                    <a:pt x="7" y="0"/>
                    <a:pt x="7" y="0"/>
                    <a:pt x="7" y="0"/>
                  </a:cubicBezTo>
                  <a:cubicBezTo>
                    <a:pt x="7" y="15"/>
                    <a:pt x="7" y="15"/>
                    <a:pt x="7" y="15"/>
                  </a:cubicBezTo>
                  <a:cubicBezTo>
                    <a:pt x="7" y="17"/>
                    <a:pt x="8" y="18"/>
                    <a:pt x="8" y="19"/>
                  </a:cubicBezTo>
                  <a:cubicBezTo>
                    <a:pt x="9" y="20"/>
                    <a:pt x="10" y="21"/>
                    <a:pt x="11" y="21"/>
                  </a:cubicBezTo>
                  <a:cubicBezTo>
                    <a:pt x="13" y="21"/>
                    <a:pt x="15" y="20"/>
                    <a:pt x="16" y="19"/>
                  </a:cubicBezTo>
                  <a:cubicBezTo>
                    <a:pt x="17" y="18"/>
                    <a:pt x="17" y="15"/>
                    <a:pt x="17" y="12"/>
                  </a:cubicBezTo>
                  <a:cubicBezTo>
                    <a:pt x="17" y="0"/>
                    <a:pt x="17" y="0"/>
                    <a:pt x="17" y="0"/>
                  </a:cubicBezTo>
                  <a:cubicBezTo>
                    <a:pt x="24" y="0"/>
                    <a:pt x="24" y="0"/>
                    <a:pt x="24" y="0"/>
                  </a:cubicBezTo>
                  <a:cubicBezTo>
                    <a:pt x="24" y="26"/>
                    <a:pt x="24" y="26"/>
                    <a:pt x="24" y="26"/>
                  </a:cubicBez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6" name="Rectangle 30"/>
            <p:cNvSpPr>
              <a:spLocks noChangeArrowheads="1"/>
            </p:cNvSpPr>
            <p:nvPr userDrawn="1"/>
          </p:nvSpPr>
          <p:spPr bwMode="auto">
            <a:xfrm>
              <a:off x="6691313" y="4000500"/>
              <a:ext cx="26988"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7" name="Freeform 31"/>
            <p:cNvSpPr>
              <a:spLocks noEditPoints="1"/>
            </p:cNvSpPr>
            <p:nvPr userDrawn="1"/>
          </p:nvSpPr>
          <p:spPr bwMode="auto">
            <a:xfrm>
              <a:off x="6748463" y="4038600"/>
              <a:ext cx="88900" cy="106363"/>
            </a:xfrm>
            <a:custGeom>
              <a:avLst/>
              <a:gdLst>
                <a:gd name="T0" fmla="*/ 17 w 24"/>
                <a:gd name="T1" fmla="*/ 15 h 28"/>
                <a:gd name="T2" fmla="*/ 14 w 24"/>
                <a:gd name="T3" fmla="*/ 15 h 28"/>
                <a:gd name="T4" fmla="*/ 9 w 24"/>
                <a:gd name="T5" fmla="*/ 16 h 28"/>
                <a:gd name="T6" fmla="*/ 8 w 24"/>
                <a:gd name="T7" fmla="*/ 19 h 28"/>
                <a:gd name="T8" fmla="*/ 11 w 24"/>
                <a:gd name="T9" fmla="*/ 22 h 28"/>
                <a:gd name="T10" fmla="*/ 15 w 24"/>
                <a:gd name="T11" fmla="*/ 21 h 28"/>
                <a:gd name="T12" fmla="*/ 17 w 24"/>
                <a:gd name="T13" fmla="*/ 17 h 28"/>
                <a:gd name="T14" fmla="*/ 17 w 24"/>
                <a:gd name="T15" fmla="*/ 15 h 28"/>
                <a:gd name="T16" fmla="*/ 19 w 24"/>
                <a:gd name="T17" fmla="*/ 27 h 28"/>
                <a:gd name="T18" fmla="*/ 17 w 24"/>
                <a:gd name="T19" fmla="*/ 24 h 28"/>
                <a:gd name="T20" fmla="*/ 17 w 24"/>
                <a:gd name="T21" fmla="*/ 24 h 28"/>
                <a:gd name="T22" fmla="*/ 13 w 24"/>
                <a:gd name="T23" fmla="*/ 27 h 28"/>
                <a:gd name="T24" fmla="*/ 8 w 24"/>
                <a:gd name="T25" fmla="*/ 28 h 28"/>
                <a:gd name="T26" fmla="*/ 2 w 24"/>
                <a:gd name="T27" fmla="*/ 25 h 28"/>
                <a:gd name="T28" fmla="*/ 0 w 24"/>
                <a:gd name="T29" fmla="*/ 19 h 28"/>
                <a:gd name="T30" fmla="*/ 3 w 24"/>
                <a:gd name="T31" fmla="*/ 13 h 28"/>
                <a:gd name="T32" fmla="*/ 12 w 24"/>
                <a:gd name="T33" fmla="*/ 11 h 28"/>
                <a:gd name="T34" fmla="*/ 17 w 24"/>
                <a:gd name="T35" fmla="*/ 11 h 28"/>
                <a:gd name="T36" fmla="*/ 17 w 24"/>
                <a:gd name="T37" fmla="*/ 9 h 28"/>
                <a:gd name="T38" fmla="*/ 12 w 24"/>
                <a:gd name="T39" fmla="*/ 5 h 28"/>
                <a:gd name="T40" fmla="*/ 5 w 24"/>
                <a:gd name="T41" fmla="*/ 7 h 28"/>
                <a:gd name="T42" fmla="*/ 3 w 24"/>
                <a:gd name="T43" fmla="*/ 2 h 28"/>
                <a:gd name="T44" fmla="*/ 13 w 24"/>
                <a:gd name="T45" fmla="*/ 0 h 28"/>
                <a:gd name="T46" fmla="*/ 21 w 24"/>
                <a:gd name="T47" fmla="*/ 2 h 28"/>
                <a:gd name="T48" fmla="*/ 24 w 24"/>
                <a:gd name="T49" fmla="*/ 9 h 28"/>
                <a:gd name="T50" fmla="*/ 24 w 24"/>
                <a:gd name="T51" fmla="*/ 27 h 28"/>
                <a:gd name="T52" fmla="*/ 19 w 24"/>
                <a:gd name="T53"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 h="28">
                  <a:moveTo>
                    <a:pt x="17" y="15"/>
                  </a:moveTo>
                  <a:cubicBezTo>
                    <a:pt x="14" y="15"/>
                    <a:pt x="14" y="15"/>
                    <a:pt x="14" y="15"/>
                  </a:cubicBezTo>
                  <a:cubicBezTo>
                    <a:pt x="12" y="15"/>
                    <a:pt x="10" y="15"/>
                    <a:pt x="9" y="16"/>
                  </a:cubicBezTo>
                  <a:cubicBezTo>
                    <a:pt x="8" y="17"/>
                    <a:pt x="8" y="18"/>
                    <a:pt x="8" y="19"/>
                  </a:cubicBezTo>
                  <a:cubicBezTo>
                    <a:pt x="8" y="21"/>
                    <a:pt x="9" y="22"/>
                    <a:pt x="11" y="22"/>
                  </a:cubicBezTo>
                  <a:cubicBezTo>
                    <a:pt x="13" y="22"/>
                    <a:pt x="14" y="22"/>
                    <a:pt x="15" y="21"/>
                  </a:cubicBezTo>
                  <a:cubicBezTo>
                    <a:pt x="16" y="20"/>
                    <a:pt x="17" y="19"/>
                    <a:pt x="17" y="17"/>
                  </a:cubicBezTo>
                  <a:lnTo>
                    <a:pt x="17" y="15"/>
                  </a:lnTo>
                  <a:close/>
                  <a:moveTo>
                    <a:pt x="19" y="27"/>
                  </a:moveTo>
                  <a:cubicBezTo>
                    <a:pt x="17" y="24"/>
                    <a:pt x="17" y="24"/>
                    <a:pt x="17" y="24"/>
                  </a:cubicBezTo>
                  <a:cubicBezTo>
                    <a:pt x="17" y="24"/>
                    <a:pt x="17" y="24"/>
                    <a:pt x="17" y="24"/>
                  </a:cubicBezTo>
                  <a:cubicBezTo>
                    <a:pt x="16" y="25"/>
                    <a:pt x="15" y="26"/>
                    <a:pt x="13" y="27"/>
                  </a:cubicBezTo>
                  <a:cubicBezTo>
                    <a:pt x="12" y="27"/>
                    <a:pt x="10" y="28"/>
                    <a:pt x="8" y="28"/>
                  </a:cubicBezTo>
                  <a:cubicBezTo>
                    <a:pt x="6" y="28"/>
                    <a:pt x="4" y="27"/>
                    <a:pt x="2" y="25"/>
                  </a:cubicBezTo>
                  <a:cubicBezTo>
                    <a:pt x="1" y="24"/>
                    <a:pt x="0" y="22"/>
                    <a:pt x="0" y="19"/>
                  </a:cubicBezTo>
                  <a:cubicBezTo>
                    <a:pt x="0" y="16"/>
                    <a:pt x="1" y="14"/>
                    <a:pt x="3" y="13"/>
                  </a:cubicBezTo>
                  <a:cubicBezTo>
                    <a:pt x="5" y="12"/>
                    <a:pt x="8" y="11"/>
                    <a:pt x="12" y="11"/>
                  </a:cubicBezTo>
                  <a:cubicBezTo>
                    <a:pt x="17" y="11"/>
                    <a:pt x="17" y="11"/>
                    <a:pt x="17" y="11"/>
                  </a:cubicBezTo>
                  <a:cubicBezTo>
                    <a:pt x="17" y="9"/>
                    <a:pt x="17" y="9"/>
                    <a:pt x="17" y="9"/>
                  </a:cubicBezTo>
                  <a:cubicBezTo>
                    <a:pt x="17" y="7"/>
                    <a:pt x="15" y="5"/>
                    <a:pt x="12" y="5"/>
                  </a:cubicBezTo>
                  <a:cubicBezTo>
                    <a:pt x="10" y="5"/>
                    <a:pt x="8" y="6"/>
                    <a:pt x="5" y="7"/>
                  </a:cubicBezTo>
                  <a:cubicBezTo>
                    <a:pt x="3" y="2"/>
                    <a:pt x="3" y="2"/>
                    <a:pt x="3" y="2"/>
                  </a:cubicBezTo>
                  <a:cubicBezTo>
                    <a:pt x="6" y="1"/>
                    <a:pt x="9" y="0"/>
                    <a:pt x="13" y="0"/>
                  </a:cubicBezTo>
                  <a:cubicBezTo>
                    <a:pt x="16" y="0"/>
                    <a:pt x="19" y="1"/>
                    <a:pt x="21" y="2"/>
                  </a:cubicBezTo>
                  <a:cubicBezTo>
                    <a:pt x="23" y="4"/>
                    <a:pt x="24" y="6"/>
                    <a:pt x="24" y="9"/>
                  </a:cubicBezTo>
                  <a:cubicBezTo>
                    <a:pt x="24" y="27"/>
                    <a:pt x="24" y="27"/>
                    <a:pt x="24" y="27"/>
                  </a:cubicBezTo>
                  <a:lnTo>
                    <a:pt x="1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8" name="Freeform 32"/>
            <p:cNvSpPr>
              <a:spLocks/>
            </p:cNvSpPr>
            <p:nvPr userDrawn="1"/>
          </p:nvSpPr>
          <p:spPr bwMode="auto">
            <a:xfrm>
              <a:off x="6864350" y="4019550"/>
              <a:ext cx="68263" cy="125413"/>
            </a:xfrm>
            <a:custGeom>
              <a:avLst/>
              <a:gdLst>
                <a:gd name="T0" fmla="*/ 14 w 18"/>
                <a:gd name="T1" fmla="*/ 27 h 33"/>
                <a:gd name="T2" fmla="*/ 18 w 18"/>
                <a:gd name="T3" fmla="*/ 26 h 33"/>
                <a:gd name="T4" fmla="*/ 18 w 18"/>
                <a:gd name="T5" fmla="*/ 31 h 33"/>
                <a:gd name="T6" fmla="*/ 12 w 18"/>
                <a:gd name="T7" fmla="*/ 33 h 33"/>
                <a:gd name="T8" fmla="*/ 5 w 18"/>
                <a:gd name="T9" fmla="*/ 30 h 33"/>
                <a:gd name="T10" fmla="*/ 3 w 18"/>
                <a:gd name="T11" fmla="*/ 24 h 33"/>
                <a:gd name="T12" fmla="*/ 3 w 18"/>
                <a:gd name="T13" fmla="*/ 11 h 33"/>
                <a:gd name="T14" fmla="*/ 0 w 18"/>
                <a:gd name="T15" fmla="*/ 11 h 33"/>
                <a:gd name="T16" fmla="*/ 0 w 18"/>
                <a:gd name="T17" fmla="*/ 8 h 33"/>
                <a:gd name="T18" fmla="*/ 4 w 18"/>
                <a:gd name="T19" fmla="*/ 6 h 33"/>
                <a:gd name="T20" fmla="*/ 6 w 18"/>
                <a:gd name="T21" fmla="*/ 0 h 33"/>
                <a:gd name="T22" fmla="*/ 11 w 18"/>
                <a:gd name="T23" fmla="*/ 0 h 33"/>
                <a:gd name="T24" fmla="*/ 11 w 18"/>
                <a:gd name="T25" fmla="*/ 6 h 33"/>
                <a:gd name="T26" fmla="*/ 18 w 18"/>
                <a:gd name="T27" fmla="*/ 6 h 33"/>
                <a:gd name="T28" fmla="*/ 18 w 18"/>
                <a:gd name="T29" fmla="*/ 11 h 33"/>
                <a:gd name="T30" fmla="*/ 11 w 18"/>
                <a:gd name="T31" fmla="*/ 11 h 33"/>
                <a:gd name="T32" fmla="*/ 11 w 18"/>
                <a:gd name="T33" fmla="*/ 24 h 33"/>
                <a:gd name="T34" fmla="*/ 12 w 18"/>
                <a:gd name="T35" fmla="*/ 26 h 33"/>
                <a:gd name="T36" fmla="*/ 14 w 18"/>
                <a:gd name="T37"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33">
                  <a:moveTo>
                    <a:pt x="14" y="27"/>
                  </a:moveTo>
                  <a:cubicBezTo>
                    <a:pt x="15" y="27"/>
                    <a:pt x="17" y="27"/>
                    <a:pt x="18" y="26"/>
                  </a:cubicBezTo>
                  <a:cubicBezTo>
                    <a:pt x="18" y="31"/>
                    <a:pt x="18" y="31"/>
                    <a:pt x="18" y="31"/>
                  </a:cubicBezTo>
                  <a:cubicBezTo>
                    <a:pt x="17" y="32"/>
                    <a:pt x="14" y="33"/>
                    <a:pt x="12" y="33"/>
                  </a:cubicBezTo>
                  <a:cubicBezTo>
                    <a:pt x="9" y="33"/>
                    <a:pt x="7" y="32"/>
                    <a:pt x="5" y="30"/>
                  </a:cubicBezTo>
                  <a:cubicBezTo>
                    <a:pt x="4" y="29"/>
                    <a:pt x="3" y="27"/>
                    <a:pt x="3" y="24"/>
                  </a:cubicBezTo>
                  <a:cubicBezTo>
                    <a:pt x="3" y="11"/>
                    <a:pt x="3" y="11"/>
                    <a:pt x="3" y="11"/>
                  </a:cubicBezTo>
                  <a:cubicBezTo>
                    <a:pt x="0" y="11"/>
                    <a:pt x="0" y="11"/>
                    <a:pt x="0" y="11"/>
                  </a:cubicBezTo>
                  <a:cubicBezTo>
                    <a:pt x="0" y="8"/>
                    <a:pt x="0" y="8"/>
                    <a:pt x="0" y="8"/>
                  </a:cubicBezTo>
                  <a:cubicBezTo>
                    <a:pt x="4" y="6"/>
                    <a:pt x="4" y="6"/>
                    <a:pt x="4" y="6"/>
                  </a:cubicBezTo>
                  <a:cubicBezTo>
                    <a:pt x="6" y="0"/>
                    <a:pt x="6" y="0"/>
                    <a:pt x="6" y="0"/>
                  </a:cubicBezTo>
                  <a:cubicBezTo>
                    <a:pt x="11" y="0"/>
                    <a:pt x="11" y="0"/>
                    <a:pt x="11" y="0"/>
                  </a:cubicBezTo>
                  <a:cubicBezTo>
                    <a:pt x="11" y="6"/>
                    <a:pt x="11" y="6"/>
                    <a:pt x="11" y="6"/>
                  </a:cubicBezTo>
                  <a:cubicBezTo>
                    <a:pt x="18" y="6"/>
                    <a:pt x="18" y="6"/>
                    <a:pt x="18" y="6"/>
                  </a:cubicBezTo>
                  <a:cubicBezTo>
                    <a:pt x="18" y="11"/>
                    <a:pt x="18" y="11"/>
                    <a:pt x="18" y="11"/>
                  </a:cubicBezTo>
                  <a:cubicBezTo>
                    <a:pt x="11" y="11"/>
                    <a:pt x="11" y="11"/>
                    <a:pt x="11" y="11"/>
                  </a:cubicBezTo>
                  <a:cubicBezTo>
                    <a:pt x="11" y="24"/>
                    <a:pt x="11" y="24"/>
                    <a:pt x="11" y="24"/>
                  </a:cubicBezTo>
                  <a:cubicBezTo>
                    <a:pt x="11" y="25"/>
                    <a:pt x="11" y="26"/>
                    <a:pt x="12" y="26"/>
                  </a:cubicBezTo>
                  <a:cubicBezTo>
                    <a:pt x="12" y="27"/>
                    <a:pt x="13" y="27"/>
                    <a:pt x="14"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89" name="Freeform 33"/>
            <p:cNvSpPr>
              <a:spLocks noEditPoints="1"/>
            </p:cNvSpPr>
            <p:nvPr userDrawn="1"/>
          </p:nvSpPr>
          <p:spPr bwMode="auto">
            <a:xfrm>
              <a:off x="6958013" y="4038600"/>
              <a:ext cx="90488" cy="106363"/>
            </a:xfrm>
            <a:custGeom>
              <a:avLst/>
              <a:gdLst>
                <a:gd name="T0" fmla="*/ 12 w 24"/>
                <a:gd name="T1" fmla="*/ 5 h 28"/>
                <a:gd name="T2" fmla="*/ 9 w 24"/>
                <a:gd name="T3" fmla="*/ 7 h 28"/>
                <a:gd name="T4" fmla="*/ 7 w 24"/>
                <a:gd name="T5" fmla="*/ 11 h 28"/>
                <a:gd name="T6" fmla="*/ 17 w 24"/>
                <a:gd name="T7" fmla="*/ 11 h 28"/>
                <a:gd name="T8" fmla="*/ 16 w 24"/>
                <a:gd name="T9" fmla="*/ 7 h 28"/>
                <a:gd name="T10" fmla="*/ 12 w 24"/>
                <a:gd name="T11" fmla="*/ 5 h 28"/>
                <a:gd name="T12" fmla="*/ 13 w 24"/>
                <a:gd name="T13" fmla="*/ 28 h 28"/>
                <a:gd name="T14" fmla="*/ 3 w 24"/>
                <a:gd name="T15" fmla="*/ 24 h 28"/>
                <a:gd name="T16" fmla="*/ 0 w 24"/>
                <a:gd name="T17" fmla="*/ 14 h 28"/>
                <a:gd name="T18" fmla="*/ 3 w 24"/>
                <a:gd name="T19" fmla="*/ 4 h 28"/>
                <a:gd name="T20" fmla="*/ 12 w 24"/>
                <a:gd name="T21" fmla="*/ 0 h 28"/>
                <a:gd name="T22" fmla="*/ 21 w 24"/>
                <a:gd name="T23" fmla="*/ 3 h 28"/>
                <a:gd name="T24" fmla="*/ 24 w 24"/>
                <a:gd name="T25" fmla="*/ 12 h 28"/>
                <a:gd name="T26" fmla="*/ 24 w 24"/>
                <a:gd name="T27" fmla="*/ 16 h 28"/>
                <a:gd name="T28" fmla="*/ 7 w 24"/>
                <a:gd name="T29" fmla="*/ 16 h 28"/>
                <a:gd name="T30" fmla="*/ 9 w 24"/>
                <a:gd name="T31" fmla="*/ 21 h 28"/>
                <a:gd name="T32" fmla="*/ 14 w 24"/>
                <a:gd name="T33" fmla="*/ 22 h 28"/>
                <a:gd name="T34" fmla="*/ 18 w 24"/>
                <a:gd name="T35" fmla="*/ 22 h 28"/>
                <a:gd name="T36" fmla="*/ 23 w 24"/>
                <a:gd name="T37" fmla="*/ 20 h 28"/>
                <a:gd name="T38" fmla="*/ 23 w 24"/>
                <a:gd name="T39" fmla="*/ 26 h 28"/>
                <a:gd name="T40" fmla="*/ 19 w 24"/>
                <a:gd name="T41" fmla="*/ 27 h 28"/>
                <a:gd name="T42" fmla="*/ 13 w 24"/>
                <a:gd name="T43"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8">
                  <a:moveTo>
                    <a:pt x="12" y="5"/>
                  </a:moveTo>
                  <a:cubicBezTo>
                    <a:pt x="11" y="5"/>
                    <a:pt x="10" y="6"/>
                    <a:pt x="9" y="7"/>
                  </a:cubicBezTo>
                  <a:cubicBezTo>
                    <a:pt x="8" y="8"/>
                    <a:pt x="7" y="9"/>
                    <a:pt x="7" y="11"/>
                  </a:cubicBezTo>
                  <a:cubicBezTo>
                    <a:pt x="17" y="11"/>
                    <a:pt x="17" y="11"/>
                    <a:pt x="17" y="11"/>
                  </a:cubicBezTo>
                  <a:cubicBezTo>
                    <a:pt x="17" y="9"/>
                    <a:pt x="17" y="8"/>
                    <a:pt x="16" y="7"/>
                  </a:cubicBezTo>
                  <a:cubicBezTo>
                    <a:pt x="15" y="6"/>
                    <a:pt x="14" y="5"/>
                    <a:pt x="12" y="5"/>
                  </a:cubicBezTo>
                  <a:moveTo>
                    <a:pt x="13" y="28"/>
                  </a:moveTo>
                  <a:cubicBezTo>
                    <a:pt x="9" y="28"/>
                    <a:pt x="6" y="26"/>
                    <a:pt x="3" y="24"/>
                  </a:cubicBezTo>
                  <a:cubicBezTo>
                    <a:pt x="1" y="22"/>
                    <a:pt x="0" y="18"/>
                    <a:pt x="0" y="14"/>
                  </a:cubicBezTo>
                  <a:cubicBezTo>
                    <a:pt x="0" y="10"/>
                    <a:pt x="1" y="6"/>
                    <a:pt x="3" y="4"/>
                  </a:cubicBezTo>
                  <a:cubicBezTo>
                    <a:pt x="5" y="1"/>
                    <a:pt x="8" y="0"/>
                    <a:pt x="12" y="0"/>
                  </a:cubicBezTo>
                  <a:cubicBezTo>
                    <a:pt x="16" y="0"/>
                    <a:pt x="19" y="1"/>
                    <a:pt x="21" y="3"/>
                  </a:cubicBezTo>
                  <a:cubicBezTo>
                    <a:pt x="23" y="5"/>
                    <a:pt x="24" y="8"/>
                    <a:pt x="24" y="12"/>
                  </a:cubicBezTo>
                  <a:cubicBezTo>
                    <a:pt x="24" y="16"/>
                    <a:pt x="24" y="16"/>
                    <a:pt x="24" y="16"/>
                  </a:cubicBezTo>
                  <a:cubicBezTo>
                    <a:pt x="7" y="16"/>
                    <a:pt x="7" y="16"/>
                    <a:pt x="7" y="16"/>
                  </a:cubicBezTo>
                  <a:cubicBezTo>
                    <a:pt x="7" y="18"/>
                    <a:pt x="8" y="19"/>
                    <a:pt x="9" y="21"/>
                  </a:cubicBezTo>
                  <a:cubicBezTo>
                    <a:pt x="10" y="22"/>
                    <a:pt x="12" y="22"/>
                    <a:pt x="14" y="22"/>
                  </a:cubicBezTo>
                  <a:cubicBezTo>
                    <a:pt x="15" y="22"/>
                    <a:pt x="17" y="22"/>
                    <a:pt x="18" y="22"/>
                  </a:cubicBezTo>
                  <a:cubicBezTo>
                    <a:pt x="20" y="21"/>
                    <a:pt x="21" y="21"/>
                    <a:pt x="23" y="20"/>
                  </a:cubicBezTo>
                  <a:cubicBezTo>
                    <a:pt x="23" y="26"/>
                    <a:pt x="23" y="26"/>
                    <a:pt x="23" y="26"/>
                  </a:cubicBezTo>
                  <a:cubicBezTo>
                    <a:pt x="21" y="26"/>
                    <a:pt x="20" y="27"/>
                    <a:pt x="19" y="27"/>
                  </a:cubicBezTo>
                  <a:cubicBezTo>
                    <a:pt x="17" y="28"/>
                    <a:pt x="15" y="28"/>
                    <a:pt x="13"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90" name="Freeform 34"/>
            <p:cNvSpPr>
              <a:spLocks noEditPoints="1"/>
            </p:cNvSpPr>
            <p:nvPr userDrawn="1"/>
          </p:nvSpPr>
          <p:spPr bwMode="auto">
            <a:xfrm>
              <a:off x="7075488" y="4000500"/>
              <a:ext cx="93663" cy="144463"/>
            </a:xfrm>
            <a:custGeom>
              <a:avLst/>
              <a:gdLst>
                <a:gd name="T0" fmla="*/ 12 w 25"/>
                <a:gd name="T1" fmla="*/ 32 h 38"/>
                <a:gd name="T2" fmla="*/ 16 w 25"/>
                <a:gd name="T3" fmla="*/ 30 h 38"/>
                <a:gd name="T4" fmla="*/ 18 w 25"/>
                <a:gd name="T5" fmla="*/ 25 h 38"/>
                <a:gd name="T6" fmla="*/ 18 w 25"/>
                <a:gd name="T7" fmla="*/ 24 h 38"/>
                <a:gd name="T8" fmla="*/ 17 w 25"/>
                <a:gd name="T9" fmla="*/ 18 h 38"/>
                <a:gd name="T10" fmla="*/ 12 w 25"/>
                <a:gd name="T11" fmla="*/ 16 h 38"/>
                <a:gd name="T12" fmla="*/ 9 w 25"/>
                <a:gd name="T13" fmla="*/ 18 h 38"/>
                <a:gd name="T14" fmla="*/ 7 w 25"/>
                <a:gd name="T15" fmla="*/ 24 h 38"/>
                <a:gd name="T16" fmla="*/ 9 w 25"/>
                <a:gd name="T17" fmla="*/ 30 h 38"/>
                <a:gd name="T18" fmla="*/ 12 w 25"/>
                <a:gd name="T19" fmla="*/ 32 h 38"/>
                <a:gd name="T20" fmla="*/ 10 w 25"/>
                <a:gd name="T21" fmla="*/ 38 h 38"/>
                <a:gd name="T22" fmla="*/ 3 w 25"/>
                <a:gd name="T23" fmla="*/ 34 h 38"/>
                <a:gd name="T24" fmla="*/ 0 w 25"/>
                <a:gd name="T25" fmla="*/ 24 h 38"/>
                <a:gd name="T26" fmla="*/ 3 w 25"/>
                <a:gd name="T27" fmla="*/ 14 h 38"/>
                <a:gd name="T28" fmla="*/ 10 w 25"/>
                <a:gd name="T29" fmla="*/ 10 h 38"/>
                <a:gd name="T30" fmla="*/ 18 w 25"/>
                <a:gd name="T31" fmla="*/ 14 h 38"/>
                <a:gd name="T32" fmla="*/ 18 w 25"/>
                <a:gd name="T33" fmla="*/ 14 h 38"/>
                <a:gd name="T34" fmla="*/ 17 w 25"/>
                <a:gd name="T35" fmla="*/ 9 h 38"/>
                <a:gd name="T36" fmla="*/ 17 w 25"/>
                <a:gd name="T37" fmla="*/ 0 h 38"/>
                <a:gd name="T38" fmla="*/ 25 w 25"/>
                <a:gd name="T39" fmla="*/ 0 h 38"/>
                <a:gd name="T40" fmla="*/ 25 w 25"/>
                <a:gd name="T41" fmla="*/ 37 h 38"/>
                <a:gd name="T42" fmla="*/ 19 w 25"/>
                <a:gd name="T43" fmla="*/ 37 h 38"/>
                <a:gd name="T44" fmla="*/ 18 w 25"/>
                <a:gd name="T45" fmla="*/ 34 h 38"/>
                <a:gd name="T46" fmla="*/ 17 w 25"/>
                <a:gd name="T47" fmla="*/ 34 h 38"/>
                <a:gd name="T48" fmla="*/ 10 w 25"/>
                <a:gd name="T4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 h="38">
                  <a:moveTo>
                    <a:pt x="12" y="32"/>
                  </a:moveTo>
                  <a:cubicBezTo>
                    <a:pt x="14" y="32"/>
                    <a:pt x="16" y="31"/>
                    <a:pt x="16" y="30"/>
                  </a:cubicBezTo>
                  <a:cubicBezTo>
                    <a:pt x="17" y="29"/>
                    <a:pt x="18" y="27"/>
                    <a:pt x="18" y="25"/>
                  </a:cubicBezTo>
                  <a:cubicBezTo>
                    <a:pt x="18" y="24"/>
                    <a:pt x="18" y="24"/>
                    <a:pt x="18" y="24"/>
                  </a:cubicBezTo>
                  <a:cubicBezTo>
                    <a:pt x="18" y="21"/>
                    <a:pt x="17" y="19"/>
                    <a:pt x="17" y="18"/>
                  </a:cubicBezTo>
                  <a:cubicBezTo>
                    <a:pt x="16" y="17"/>
                    <a:pt x="14" y="16"/>
                    <a:pt x="12" y="16"/>
                  </a:cubicBezTo>
                  <a:cubicBezTo>
                    <a:pt x="11" y="16"/>
                    <a:pt x="9" y="17"/>
                    <a:pt x="9" y="18"/>
                  </a:cubicBezTo>
                  <a:cubicBezTo>
                    <a:pt x="8" y="19"/>
                    <a:pt x="7" y="21"/>
                    <a:pt x="7" y="24"/>
                  </a:cubicBezTo>
                  <a:cubicBezTo>
                    <a:pt x="7" y="27"/>
                    <a:pt x="8" y="29"/>
                    <a:pt x="9" y="30"/>
                  </a:cubicBezTo>
                  <a:cubicBezTo>
                    <a:pt x="9" y="31"/>
                    <a:pt x="11" y="32"/>
                    <a:pt x="12" y="32"/>
                  </a:cubicBezTo>
                  <a:moveTo>
                    <a:pt x="10" y="38"/>
                  </a:moveTo>
                  <a:cubicBezTo>
                    <a:pt x="7" y="38"/>
                    <a:pt x="4" y="36"/>
                    <a:pt x="3" y="34"/>
                  </a:cubicBezTo>
                  <a:cubicBezTo>
                    <a:pt x="1" y="32"/>
                    <a:pt x="0" y="28"/>
                    <a:pt x="0" y="24"/>
                  </a:cubicBezTo>
                  <a:cubicBezTo>
                    <a:pt x="0" y="20"/>
                    <a:pt x="1" y="16"/>
                    <a:pt x="3" y="14"/>
                  </a:cubicBezTo>
                  <a:cubicBezTo>
                    <a:pt x="4" y="11"/>
                    <a:pt x="7" y="10"/>
                    <a:pt x="10" y="10"/>
                  </a:cubicBezTo>
                  <a:cubicBezTo>
                    <a:pt x="13" y="10"/>
                    <a:pt x="16" y="11"/>
                    <a:pt x="18" y="14"/>
                  </a:cubicBezTo>
                  <a:cubicBezTo>
                    <a:pt x="18" y="14"/>
                    <a:pt x="18" y="14"/>
                    <a:pt x="18" y="14"/>
                  </a:cubicBezTo>
                  <a:cubicBezTo>
                    <a:pt x="18" y="12"/>
                    <a:pt x="17" y="10"/>
                    <a:pt x="17" y="9"/>
                  </a:cubicBezTo>
                  <a:cubicBezTo>
                    <a:pt x="17" y="0"/>
                    <a:pt x="17" y="0"/>
                    <a:pt x="17" y="0"/>
                  </a:cubicBezTo>
                  <a:cubicBezTo>
                    <a:pt x="25" y="0"/>
                    <a:pt x="25" y="0"/>
                    <a:pt x="25" y="0"/>
                  </a:cubicBezTo>
                  <a:cubicBezTo>
                    <a:pt x="25" y="37"/>
                    <a:pt x="25" y="37"/>
                    <a:pt x="25" y="37"/>
                  </a:cubicBezTo>
                  <a:cubicBezTo>
                    <a:pt x="19" y="37"/>
                    <a:pt x="19" y="37"/>
                    <a:pt x="19" y="37"/>
                  </a:cubicBezTo>
                  <a:cubicBezTo>
                    <a:pt x="18" y="34"/>
                    <a:pt x="18" y="34"/>
                    <a:pt x="18" y="34"/>
                  </a:cubicBezTo>
                  <a:cubicBezTo>
                    <a:pt x="17" y="34"/>
                    <a:pt x="17" y="34"/>
                    <a:pt x="17" y="34"/>
                  </a:cubicBezTo>
                  <a:cubicBezTo>
                    <a:pt x="16" y="36"/>
                    <a:pt x="13" y="38"/>
                    <a:pt x="10" y="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91" name="Freeform 35"/>
            <p:cNvSpPr>
              <a:spLocks/>
            </p:cNvSpPr>
            <p:nvPr userDrawn="1"/>
          </p:nvSpPr>
          <p:spPr bwMode="auto">
            <a:xfrm>
              <a:off x="7202488" y="4114800"/>
              <a:ext cx="30163" cy="30163"/>
            </a:xfrm>
            <a:custGeom>
              <a:avLst/>
              <a:gdLst>
                <a:gd name="T0" fmla="*/ 0 w 8"/>
                <a:gd name="T1" fmla="*/ 4 h 8"/>
                <a:gd name="T2" fmla="*/ 1 w 8"/>
                <a:gd name="T3" fmla="*/ 1 h 8"/>
                <a:gd name="T4" fmla="*/ 4 w 8"/>
                <a:gd name="T5" fmla="*/ 0 h 8"/>
                <a:gd name="T6" fmla="*/ 7 w 8"/>
                <a:gd name="T7" fmla="*/ 1 h 8"/>
                <a:gd name="T8" fmla="*/ 8 w 8"/>
                <a:gd name="T9" fmla="*/ 4 h 8"/>
                <a:gd name="T10" fmla="*/ 7 w 8"/>
                <a:gd name="T11" fmla="*/ 7 h 8"/>
                <a:gd name="T12" fmla="*/ 4 w 8"/>
                <a:gd name="T13" fmla="*/ 8 h 8"/>
                <a:gd name="T14" fmla="*/ 1 w 8"/>
                <a:gd name="T15" fmla="*/ 7 h 8"/>
                <a:gd name="T16" fmla="*/ 0 w 8"/>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4"/>
                  </a:moveTo>
                  <a:cubicBezTo>
                    <a:pt x="0" y="2"/>
                    <a:pt x="0" y="1"/>
                    <a:pt x="1" y="1"/>
                  </a:cubicBezTo>
                  <a:cubicBezTo>
                    <a:pt x="1" y="0"/>
                    <a:pt x="2" y="0"/>
                    <a:pt x="4" y="0"/>
                  </a:cubicBezTo>
                  <a:cubicBezTo>
                    <a:pt x="5" y="0"/>
                    <a:pt x="6" y="0"/>
                    <a:pt x="7" y="1"/>
                  </a:cubicBezTo>
                  <a:cubicBezTo>
                    <a:pt x="8" y="1"/>
                    <a:pt x="8" y="3"/>
                    <a:pt x="8" y="4"/>
                  </a:cubicBezTo>
                  <a:cubicBezTo>
                    <a:pt x="8" y="5"/>
                    <a:pt x="8" y="6"/>
                    <a:pt x="7" y="7"/>
                  </a:cubicBezTo>
                  <a:cubicBezTo>
                    <a:pt x="6" y="7"/>
                    <a:pt x="5" y="8"/>
                    <a:pt x="4" y="8"/>
                  </a:cubicBezTo>
                  <a:cubicBezTo>
                    <a:pt x="3" y="8"/>
                    <a:pt x="1" y="7"/>
                    <a:pt x="1" y="7"/>
                  </a:cubicBezTo>
                  <a:cubicBezTo>
                    <a:pt x="0" y="6"/>
                    <a:pt x="0" y="5"/>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nvGrpSpPr>
          <p:cNvPr id="10" name="Group 9"/>
          <p:cNvGrpSpPr/>
          <p:nvPr userDrawn="1"/>
        </p:nvGrpSpPr>
        <p:grpSpPr>
          <a:xfrm>
            <a:off x="6254899" y="831081"/>
            <a:ext cx="2473681" cy="414203"/>
            <a:chOff x="3821113" y="3136900"/>
            <a:chExt cx="3403600" cy="569913"/>
          </a:xfrm>
          <a:solidFill>
            <a:schemeClr val="bg1"/>
          </a:solidFill>
        </p:grpSpPr>
        <p:sp>
          <p:nvSpPr>
            <p:cNvPr id="19" name="Rectangle 36"/>
            <p:cNvSpPr>
              <a:spLocks noChangeArrowheads="1"/>
            </p:cNvSpPr>
            <p:nvPr userDrawn="1"/>
          </p:nvSpPr>
          <p:spPr bwMode="auto">
            <a:xfrm>
              <a:off x="3821113" y="3151188"/>
              <a:ext cx="22225" cy="207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0" name="Freeform 37"/>
            <p:cNvSpPr>
              <a:spLocks/>
            </p:cNvSpPr>
            <p:nvPr userDrawn="1"/>
          </p:nvSpPr>
          <p:spPr bwMode="auto">
            <a:xfrm>
              <a:off x="3910013" y="3200400"/>
              <a:ext cx="131763" cy="158750"/>
            </a:xfrm>
            <a:custGeom>
              <a:avLst/>
              <a:gdLst>
                <a:gd name="T0" fmla="*/ 28 w 35"/>
                <a:gd name="T1" fmla="*/ 42 h 42"/>
                <a:gd name="T2" fmla="*/ 28 w 35"/>
                <a:gd name="T3" fmla="*/ 15 h 42"/>
                <a:gd name="T4" fmla="*/ 26 w 35"/>
                <a:gd name="T5" fmla="*/ 8 h 42"/>
                <a:gd name="T6" fmla="*/ 19 w 35"/>
                <a:gd name="T7" fmla="*/ 5 h 42"/>
                <a:gd name="T8" fmla="*/ 10 w 35"/>
                <a:gd name="T9" fmla="*/ 9 h 42"/>
                <a:gd name="T10" fmla="*/ 7 w 35"/>
                <a:gd name="T11" fmla="*/ 20 h 42"/>
                <a:gd name="T12" fmla="*/ 7 w 35"/>
                <a:gd name="T13" fmla="*/ 42 h 42"/>
                <a:gd name="T14" fmla="*/ 0 w 35"/>
                <a:gd name="T15" fmla="*/ 42 h 42"/>
                <a:gd name="T16" fmla="*/ 0 w 35"/>
                <a:gd name="T17" fmla="*/ 1 h 42"/>
                <a:gd name="T18" fmla="*/ 5 w 35"/>
                <a:gd name="T19" fmla="*/ 1 h 42"/>
                <a:gd name="T20" fmla="*/ 6 w 35"/>
                <a:gd name="T21" fmla="*/ 6 h 42"/>
                <a:gd name="T22" fmla="*/ 7 w 35"/>
                <a:gd name="T23" fmla="*/ 6 h 42"/>
                <a:gd name="T24" fmla="*/ 12 w 35"/>
                <a:gd name="T25" fmla="*/ 2 h 42"/>
                <a:gd name="T26" fmla="*/ 20 w 35"/>
                <a:gd name="T27" fmla="*/ 0 h 42"/>
                <a:gd name="T28" fmla="*/ 31 w 35"/>
                <a:gd name="T29" fmla="*/ 4 h 42"/>
                <a:gd name="T30" fmla="*/ 35 w 35"/>
                <a:gd name="T31" fmla="*/ 15 h 42"/>
                <a:gd name="T32" fmla="*/ 35 w 35"/>
                <a:gd name="T33" fmla="*/ 42 h 42"/>
                <a:gd name="T34" fmla="*/ 28 w 35"/>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2">
                  <a:moveTo>
                    <a:pt x="28" y="42"/>
                  </a:moveTo>
                  <a:cubicBezTo>
                    <a:pt x="28" y="15"/>
                    <a:pt x="28" y="15"/>
                    <a:pt x="28" y="15"/>
                  </a:cubicBezTo>
                  <a:cubicBezTo>
                    <a:pt x="28" y="12"/>
                    <a:pt x="28" y="9"/>
                    <a:pt x="26" y="8"/>
                  </a:cubicBezTo>
                  <a:cubicBezTo>
                    <a:pt x="25" y="6"/>
                    <a:pt x="22" y="5"/>
                    <a:pt x="19" y="5"/>
                  </a:cubicBezTo>
                  <a:cubicBezTo>
                    <a:pt x="15" y="5"/>
                    <a:pt x="12" y="6"/>
                    <a:pt x="10" y="9"/>
                  </a:cubicBezTo>
                  <a:cubicBezTo>
                    <a:pt x="8"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1"/>
                    <a:pt x="17" y="0"/>
                    <a:pt x="20" y="0"/>
                  </a:cubicBezTo>
                  <a:cubicBezTo>
                    <a:pt x="25" y="0"/>
                    <a:pt x="28" y="1"/>
                    <a:pt x="31" y="4"/>
                  </a:cubicBezTo>
                  <a:cubicBezTo>
                    <a:pt x="33" y="6"/>
                    <a:pt x="35" y="10"/>
                    <a:pt x="35" y="15"/>
                  </a:cubicBezTo>
                  <a:cubicBezTo>
                    <a:pt x="35" y="42"/>
                    <a:pt x="35" y="42"/>
                    <a:pt x="35" y="42"/>
                  </a:cubicBezTo>
                  <a:lnTo>
                    <a:pt x="2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1" name="Freeform 38"/>
            <p:cNvSpPr>
              <a:spLocks/>
            </p:cNvSpPr>
            <p:nvPr userDrawn="1"/>
          </p:nvSpPr>
          <p:spPr bwMode="auto">
            <a:xfrm>
              <a:off x="4094163" y="3200400"/>
              <a:ext cx="109538" cy="161925"/>
            </a:xfrm>
            <a:custGeom>
              <a:avLst/>
              <a:gdLst>
                <a:gd name="T0" fmla="*/ 29 w 29"/>
                <a:gd name="T1" fmla="*/ 31 h 43"/>
                <a:gd name="T2" fmla="*/ 24 w 29"/>
                <a:gd name="T3" fmla="*/ 39 h 43"/>
                <a:gd name="T4" fmla="*/ 12 w 29"/>
                <a:gd name="T5" fmla="*/ 43 h 43"/>
                <a:gd name="T6" fmla="*/ 0 w 29"/>
                <a:gd name="T7" fmla="*/ 40 h 43"/>
                <a:gd name="T8" fmla="*/ 0 w 29"/>
                <a:gd name="T9" fmla="*/ 34 h 43"/>
                <a:gd name="T10" fmla="*/ 6 w 29"/>
                <a:gd name="T11" fmla="*/ 37 h 43"/>
                <a:gd name="T12" fmla="*/ 12 w 29"/>
                <a:gd name="T13" fmla="*/ 37 h 43"/>
                <a:gd name="T14" fmla="*/ 20 w 29"/>
                <a:gd name="T15" fmla="*/ 36 h 43"/>
                <a:gd name="T16" fmla="*/ 23 w 29"/>
                <a:gd name="T17" fmla="*/ 31 h 43"/>
                <a:gd name="T18" fmla="*/ 20 w 29"/>
                <a:gd name="T19" fmla="*/ 27 h 43"/>
                <a:gd name="T20" fmla="*/ 12 w 29"/>
                <a:gd name="T21" fmla="*/ 23 h 43"/>
                <a:gd name="T22" fmla="*/ 4 w 29"/>
                <a:gd name="T23" fmla="*/ 19 h 43"/>
                <a:gd name="T24" fmla="*/ 1 w 29"/>
                <a:gd name="T25" fmla="*/ 16 h 43"/>
                <a:gd name="T26" fmla="*/ 0 w 29"/>
                <a:gd name="T27" fmla="*/ 11 h 43"/>
                <a:gd name="T28" fmla="*/ 4 w 29"/>
                <a:gd name="T29" fmla="*/ 3 h 43"/>
                <a:gd name="T30" fmla="*/ 15 w 29"/>
                <a:gd name="T31" fmla="*/ 0 h 43"/>
                <a:gd name="T32" fmla="*/ 28 w 29"/>
                <a:gd name="T33" fmla="*/ 3 h 43"/>
                <a:gd name="T34" fmla="*/ 25 w 29"/>
                <a:gd name="T35" fmla="*/ 8 h 43"/>
                <a:gd name="T36" fmla="*/ 14 w 29"/>
                <a:gd name="T37" fmla="*/ 5 h 43"/>
                <a:gd name="T38" fmla="*/ 8 w 29"/>
                <a:gd name="T39" fmla="*/ 7 h 43"/>
                <a:gd name="T40" fmla="*/ 5 w 29"/>
                <a:gd name="T41" fmla="*/ 10 h 43"/>
                <a:gd name="T42" fmla="*/ 6 w 29"/>
                <a:gd name="T43" fmla="*/ 13 h 43"/>
                <a:gd name="T44" fmla="*/ 9 w 29"/>
                <a:gd name="T45" fmla="*/ 15 h 43"/>
                <a:gd name="T46" fmla="*/ 16 w 29"/>
                <a:gd name="T47" fmla="*/ 18 h 43"/>
                <a:gd name="T48" fmla="*/ 26 w 29"/>
                <a:gd name="T49" fmla="*/ 24 h 43"/>
                <a:gd name="T50" fmla="*/ 29 w 29"/>
                <a:gd name="T51"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3">
                  <a:moveTo>
                    <a:pt x="29" y="31"/>
                  </a:moveTo>
                  <a:cubicBezTo>
                    <a:pt x="29" y="34"/>
                    <a:pt x="27" y="37"/>
                    <a:pt x="24" y="39"/>
                  </a:cubicBezTo>
                  <a:cubicBezTo>
                    <a:pt x="21" y="41"/>
                    <a:pt x="17" y="43"/>
                    <a:pt x="12" y="43"/>
                  </a:cubicBezTo>
                  <a:cubicBezTo>
                    <a:pt x="7" y="43"/>
                    <a:pt x="3" y="42"/>
                    <a:pt x="0" y="40"/>
                  </a:cubicBezTo>
                  <a:cubicBezTo>
                    <a:pt x="0" y="34"/>
                    <a:pt x="0" y="34"/>
                    <a:pt x="0" y="34"/>
                  </a:cubicBezTo>
                  <a:cubicBezTo>
                    <a:pt x="2" y="35"/>
                    <a:pt x="4" y="36"/>
                    <a:pt x="6" y="37"/>
                  </a:cubicBezTo>
                  <a:cubicBezTo>
                    <a:pt x="8" y="37"/>
                    <a:pt x="10" y="37"/>
                    <a:pt x="12" y="37"/>
                  </a:cubicBezTo>
                  <a:cubicBezTo>
                    <a:pt x="16" y="37"/>
                    <a:pt x="18" y="37"/>
                    <a:pt x="20" y="36"/>
                  </a:cubicBezTo>
                  <a:cubicBezTo>
                    <a:pt x="22" y="35"/>
                    <a:pt x="23" y="33"/>
                    <a:pt x="23" y="31"/>
                  </a:cubicBezTo>
                  <a:cubicBezTo>
                    <a:pt x="23" y="30"/>
                    <a:pt x="22" y="28"/>
                    <a:pt x="20" y="27"/>
                  </a:cubicBezTo>
                  <a:cubicBezTo>
                    <a:pt x="19" y="26"/>
                    <a:pt x="16" y="25"/>
                    <a:pt x="12" y="23"/>
                  </a:cubicBezTo>
                  <a:cubicBezTo>
                    <a:pt x="9" y="22"/>
                    <a:pt x="6" y="20"/>
                    <a:pt x="4" y="19"/>
                  </a:cubicBezTo>
                  <a:cubicBezTo>
                    <a:pt x="3" y="18"/>
                    <a:pt x="1" y="17"/>
                    <a:pt x="1" y="16"/>
                  </a:cubicBezTo>
                  <a:cubicBezTo>
                    <a:pt x="0" y="14"/>
                    <a:pt x="0" y="13"/>
                    <a:pt x="0" y="11"/>
                  </a:cubicBezTo>
                  <a:cubicBezTo>
                    <a:pt x="0" y="8"/>
                    <a:pt x="1" y="5"/>
                    <a:pt x="4" y="3"/>
                  </a:cubicBezTo>
                  <a:cubicBezTo>
                    <a:pt x="6" y="1"/>
                    <a:pt x="10" y="0"/>
                    <a:pt x="15" y="0"/>
                  </a:cubicBezTo>
                  <a:cubicBezTo>
                    <a:pt x="19" y="0"/>
                    <a:pt x="23" y="1"/>
                    <a:pt x="28" y="3"/>
                  </a:cubicBezTo>
                  <a:cubicBezTo>
                    <a:pt x="25" y="8"/>
                    <a:pt x="25" y="8"/>
                    <a:pt x="25" y="8"/>
                  </a:cubicBezTo>
                  <a:cubicBezTo>
                    <a:pt x="21" y="6"/>
                    <a:pt x="18" y="5"/>
                    <a:pt x="14" y="5"/>
                  </a:cubicBezTo>
                  <a:cubicBezTo>
                    <a:pt x="11" y="5"/>
                    <a:pt x="9" y="6"/>
                    <a:pt x="8" y="7"/>
                  </a:cubicBezTo>
                  <a:cubicBezTo>
                    <a:pt x="6" y="8"/>
                    <a:pt x="5" y="9"/>
                    <a:pt x="5" y="10"/>
                  </a:cubicBezTo>
                  <a:cubicBezTo>
                    <a:pt x="5" y="12"/>
                    <a:pt x="6" y="12"/>
                    <a:pt x="6" y="13"/>
                  </a:cubicBezTo>
                  <a:cubicBezTo>
                    <a:pt x="7" y="14"/>
                    <a:pt x="8" y="15"/>
                    <a:pt x="9" y="15"/>
                  </a:cubicBezTo>
                  <a:cubicBezTo>
                    <a:pt x="10" y="16"/>
                    <a:pt x="13" y="17"/>
                    <a:pt x="16" y="18"/>
                  </a:cubicBezTo>
                  <a:cubicBezTo>
                    <a:pt x="21" y="20"/>
                    <a:pt x="24" y="22"/>
                    <a:pt x="26" y="24"/>
                  </a:cubicBezTo>
                  <a:cubicBezTo>
                    <a:pt x="28" y="26"/>
                    <a:pt x="29" y="28"/>
                    <a:pt x="29"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2" name="Freeform 39"/>
            <p:cNvSpPr>
              <a:spLocks/>
            </p:cNvSpPr>
            <p:nvPr userDrawn="1"/>
          </p:nvSpPr>
          <p:spPr bwMode="auto">
            <a:xfrm>
              <a:off x="4233863" y="3167063"/>
              <a:ext cx="90488" cy="195263"/>
            </a:xfrm>
            <a:custGeom>
              <a:avLst/>
              <a:gdLst>
                <a:gd name="T0" fmla="*/ 19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9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9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3" y="43"/>
                    <a:pt x="14" y="44"/>
                  </a:cubicBezTo>
                  <a:cubicBezTo>
                    <a:pt x="15" y="46"/>
                    <a:pt x="17" y="46"/>
                    <a:pt x="19"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3" name="Freeform 40"/>
            <p:cNvSpPr>
              <a:spLocks noEditPoints="1"/>
            </p:cNvSpPr>
            <p:nvPr userDrawn="1"/>
          </p:nvSpPr>
          <p:spPr bwMode="auto">
            <a:xfrm>
              <a:off x="4368800" y="3148013"/>
              <a:ext cx="26988" cy="211138"/>
            </a:xfrm>
            <a:custGeom>
              <a:avLst/>
              <a:gdLst>
                <a:gd name="T0" fmla="*/ 7 w 7"/>
                <a:gd name="T1" fmla="*/ 56 h 56"/>
                <a:gd name="T2" fmla="*/ 0 w 7"/>
                <a:gd name="T3" fmla="*/ 56 h 56"/>
                <a:gd name="T4" fmla="*/ 0 w 7"/>
                <a:gd name="T5" fmla="*/ 15 h 56"/>
                <a:gd name="T6" fmla="*/ 7 w 7"/>
                <a:gd name="T7" fmla="*/ 15 h 56"/>
                <a:gd name="T8" fmla="*/ 7 w 7"/>
                <a:gd name="T9" fmla="*/ 56 h 56"/>
                <a:gd name="T10" fmla="*/ 0 w 7"/>
                <a:gd name="T11" fmla="*/ 4 h 56"/>
                <a:gd name="T12" fmla="*/ 1 w 7"/>
                <a:gd name="T13" fmla="*/ 1 h 56"/>
                <a:gd name="T14" fmla="*/ 3 w 7"/>
                <a:gd name="T15" fmla="*/ 0 h 56"/>
                <a:gd name="T16" fmla="*/ 6 w 7"/>
                <a:gd name="T17" fmla="*/ 1 h 56"/>
                <a:gd name="T18" fmla="*/ 7 w 7"/>
                <a:gd name="T19" fmla="*/ 4 h 56"/>
                <a:gd name="T20" fmla="*/ 6 w 7"/>
                <a:gd name="T21" fmla="*/ 7 h 56"/>
                <a:gd name="T22" fmla="*/ 3 w 7"/>
                <a:gd name="T23" fmla="*/ 8 h 56"/>
                <a:gd name="T24" fmla="*/ 1 w 7"/>
                <a:gd name="T25" fmla="*/ 7 h 56"/>
                <a:gd name="T26" fmla="*/ 0 w 7"/>
                <a:gd name="T27"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6">
                  <a:moveTo>
                    <a:pt x="7" y="56"/>
                  </a:moveTo>
                  <a:cubicBezTo>
                    <a:pt x="0" y="56"/>
                    <a:pt x="0" y="56"/>
                    <a:pt x="0" y="56"/>
                  </a:cubicBezTo>
                  <a:cubicBezTo>
                    <a:pt x="0" y="15"/>
                    <a:pt x="0" y="15"/>
                    <a:pt x="0" y="15"/>
                  </a:cubicBezTo>
                  <a:cubicBezTo>
                    <a:pt x="7" y="15"/>
                    <a:pt x="7" y="15"/>
                    <a:pt x="7" y="15"/>
                  </a:cubicBezTo>
                  <a:lnTo>
                    <a:pt x="7" y="56"/>
                  </a:lnTo>
                  <a:close/>
                  <a:moveTo>
                    <a:pt x="0" y="4"/>
                  </a:moveTo>
                  <a:cubicBezTo>
                    <a:pt x="0" y="2"/>
                    <a:pt x="0" y="1"/>
                    <a:pt x="1" y="1"/>
                  </a:cubicBezTo>
                  <a:cubicBezTo>
                    <a:pt x="2" y="0"/>
                    <a:pt x="2" y="0"/>
                    <a:pt x="3" y="0"/>
                  </a:cubicBezTo>
                  <a:cubicBezTo>
                    <a:pt x="4" y="0"/>
                    <a:pt x="5" y="0"/>
                    <a:pt x="6" y="1"/>
                  </a:cubicBezTo>
                  <a:cubicBezTo>
                    <a:pt x="7" y="1"/>
                    <a:pt x="7" y="2"/>
                    <a:pt x="7" y="4"/>
                  </a:cubicBezTo>
                  <a:cubicBezTo>
                    <a:pt x="7" y="5"/>
                    <a:pt x="7" y="6"/>
                    <a:pt x="6" y="7"/>
                  </a:cubicBezTo>
                  <a:cubicBezTo>
                    <a:pt x="5" y="7"/>
                    <a:pt x="4" y="8"/>
                    <a:pt x="3" y="8"/>
                  </a:cubicBezTo>
                  <a:cubicBezTo>
                    <a:pt x="2" y="8"/>
                    <a:pt x="2" y="7"/>
                    <a:pt x="1" y="7"/>
                  </a:cubicBezTo>
                  <a:cubicBezTo>
                    <a:pt x="0" y="6"/>
                    <a:pt x="0" y="5"/>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4" name="Freeform 41"/>
            <p:cNvSpPr>
              <a:spLocks/>
            </p:cNvSpPr>
            <p:nvPr userDrawn="1"/>
          </p:nvSpPr>
          <p:spPr bwMode="auto">
            <a:xfrm>
              <a:off x="4437063" y="3167063"/>
              <a:ext cx="90488" cy="195263"/>
            </a:xfrm>
            <a:custGeom>
              <a:avLst/>
              <a:gdLst>
                <a:gd name="T0" fmla="*/ 19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9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9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3" y="43"/>
                    <a:pt x="14" y="44"/>
                  </a:cubicBezTo>
                  <a:cubicBezTo>
                    <a:pt x="15" y="46"/>
                    <a:pt x="17" y="46"/>
                    <a:pt x="19"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5" name="Freeform 42"/>
            <p:cNvSpPr>
              <a:spLocks/>
            </p:cNvSpPr>
            <p:nvPr userDrawn="1"/>
          </p:nvSpPr>
          <p:spPr bwMode="auto">
            <a:xfrm>
              <a:off x="4572000" y="3205163"/>
              <a:ext cx="127000" cy="157163"/>
            </a:xfrm>
            <a:custGeom>
              <a:avLst/>
              <a:gdLst>
                <a:gd name="T0" fmla="*/ 6 w 34"/>
                <a:gd name="T1" fmla="*/ 0 h 42"/>
                <a:gd name="T2" fmla="*/ 6 w 34"/>
                <a:gd name="T3" fmla="*/ 26 h 42"/>
                <a:gd name="T4" fmla="*/ 8 w 34"/>
                <a:gd name="T5" fmla="*/ 34 h 42"/>
                <a:gd name="T6" fmla="*/ 16 w 34"/>
                <a:gd name="T7" fmla="*/ 36 h 42"/>
                <a:gd name="T8" fmla="*/ 25 w 34"/>
                <a:gd name="T9" fmla="*/ 33 h 42"/>
                <a:gd name="T10" fmla="*/ 28 w 34"/>
                <a:gd name="T11" fmla="*/ 21 h 42"/>
                <a:gd name="T12" fmla="*/ 28 w 34"/>
                <a:gd name="T13" fmla="*/ 0 h 42"/>
                <a:gd name="T14" fmla="*/ 34 w 34"/>
                <a:gd name="T15" fmla="*/ 0 h 42"/>
                <a:gd name="T16" fmla="*/ 34 w 34"/>
                <a:gd name="T17" fmla="*/ 41 h 42"/>
                <a:gd name="T18" fmla="*/ 29 w 34"/>
                <a:gd name="T19" fmla="*/ 41 h 42"/>
                <a:gd name="T20" fmla="*/ 28 w 34"/>
                <a:gd name="T21" fmla="*/ 35 h 42"/>
                <a:gd name="T22" fmla="*/ 28 w 34"/>
                <a:gd name="T23" fmla="*/ 35 h 42"/>
                <a:gd name="T24" fmla="*/ 23 w 34"/>
                <a:gd name="T25" fmla="*/ 40 h 42"/>
                <a:gd name="T26" fmla="*/ 15 w 34"/>
                <a:gd name="T27" fmla="*/ 42 h 42"/>
                <a:gd name="T28" fmla="*/ 4 w 34"/>
                <a:gd name="T29" fmla="*/ 38 h 42"/>
                <a:gd name="T30" fmla="*/ 0 w 34"/>
                <a:gd name="T31" fmla="*/ 27 h 42"/>
                <a:gd name="T32" fmla="*/ 0 w 34"/>
                <a:gd name="T33" fmla="*/ 0 h 42"/>
                <a:gd name="T34" fmla="*/ 6 w 34"/>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42">
                  <a:moveTo>
                    <a:pt x="6" y="0"/>
                  </a:moveTo>
                  <a:cubicBezTo>
                    <a:pt x="6" y="26"/>
                    <a:pt x="6" y="26"/>
                    <a:pt x="6" y="26"/>
                  </a:cubicBezTo>
                  <a:cubicBezTo>
                    <a:pt x="6" y="30"/>
                    <a:pt x="7" y="32"/>
                    <a:pt x="8" y="34"/>
                  </a:cubicBezTo>
                  <a:cubicBezTo>
                    <a:pt x="10" y="36"/>
                    <a:pt x="12" y="36"/>
                    <a:pt x="16" y="36"/>
                  </a:cubicBezTo>
                  <a:cubicBezTo>
                    <a:pt x="20" y="36"/>
                    <a:pt x="23" y="35"/>
                    <a:pt x="25" y="33"/>
                  </a:cubicBezTo>
                  <a:cubicBezTo>
                    <a:pt x="27" y="30"/>
                    <a:pt x="28" y="27"/>
                    <a:pt x="28" y="21"/>
                  </a:cubicBezTo>
                  <a:cubicBezTo>
                    <a:pt x="28" y="0"/>
                    <a:pt x="28" y="0"/>
                    <a:pt x="28" y="0"/>
                  </a:cubicBezTo>
                  <a:cubicBezTo>
                    <a:pt x="34" y="0"/>
                    <a:pt x="34" y="0"/>
                    <a:pt x="34" y="0"/>
                  </a:cubicBezTo>
                  <a:cubicBezTo>
                    <a:pt x="34" y="41"/>
                    <a:pt x="34" y="41"/>
                    <a:pt x="34" y="41"/>
                  </a:cubicBezTo>
                  <a:cubicBezTo>
                    <a:pt x="29" y="41"/>
                    <a:pt x="29" y="41"/>
                    <a:pt x="29" y="41"/>
                  </a:cubicBezTo>
                  <a:cubicBezTo>
                    <a:pt x="28" y="35"/>
                    <a:pt x="28" y="35"/>
                    <a:pt x="28" y="35"/>
                  </a:cubicBezTo>
                  <a:cubicBezTo>
                    <a:pt x="28" y="35"/>
                    <a:pt x="28" y="35"/>
                    <a:pt x="28" y="35"/>
                  </a:cubicBezTo>
                  <a:cubicBezTo>
                    <a:pt x="27" y="37"/>
                    <a:pt x="25" y="39"/>
                    <a:pt x="23" y="40"/>
                  </a:cubicBezTo>
                  <a:cubicBezTo>
                    <a:pt x="20" y="41"/>
                    <a:pt x="18" y="42"/>
                    <a:pt x="15" y="42"/>
                  </a:cubicBezTo>
                  <a:cubicBezTo>
                    <a:pt x="10" y="42"/>
                    <a:pt x="6" y="40"/>
                    <a:pt x="4" y="38"/>
                  </a:cubicBezTo>
                  <a:cubicBezTo>
                    <a:pt x="1" y="36"/>
                    <a:pt x="0" y="32"/>
                    <a:pt x="0" y="27"/>
                  </a:cubicBezTo>
                  <a:cubicBezTo>
                    <a:pt x="0" y="0"/>
                    <a:pt x="0" y="0"/>
                    <a:pt x="0"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6" name="Freeform 43"/>
            <p:cNvSpPr>
              <a:spLocks/>
            </p:cNvSpPr>
            <p:nvPr userDrawn="1"/>
          </p:nvSpPr>
          <p:spPr bwMode="auto">
            <a:xfrm>
              <a:off x="4745038" y="3167063"/>
              <a:ext cx="90488" cy="195263"/>
            </a:xfrm>
            <a:custGeom>
              <a:avLst/>
              <a:gdLst>
                <a:gd name="T0" fmla="*/ 18 w 24"/>
                <a:gd name="T1" fmla="*/ 46 h 52"/>
                <a:gd name="T2" fmla="*/ 22 w 24"/>
                <a:gd name="T3" fmla="*/ 46 h 52"/>
                <a:gd name="T4" fmla="*/ 24 w 24"/>
                <a:gd name="T5" fmla="*/ 46 h 52"/>
                <a:gd name="T6" fmla="*/ 24 w 24"/>
                <a:gd name="T7" fmla="*/ 50 h 52"/>
                <a:gd name="T8" fmla="*/ 21 w 24"/>
                <a:gd name="T9" fmla="*/ 51 h 52"/>
                <a:gd name="T10" fmla="*/ 18 w 24"/>
                <a:gd name="T11" fmla="*/ 52 h 52"/>
                <a:gd name="T12" fmla="*/ 6 w 24"/>
                <a:gd name="T13" fmla="*/ 39 h 52"/>
                <a:gd name="T14" fmla="*/ 6 w 24"/>
                <a:gd name="T15" fmla="*/ 15 h 52"/>
                <a:gd name="T16" fmla="*/ 0 w 24"/>
                <a:gd name="T17" fmla="*/ 15 h 52"/>
                <a:gd name="T18" fmla="*/ 0 w 24"/>
                <a:gd name="T19" fmla="*/ 12 h 52"/>
                <a:gd name="T20" fmla="*/ 6 w 24"/>
                <a:gd name="T21" fmla="*/ 9 h 52"/>
                <a:gd name="T22" fmla="*/ 8 w 24"/>
                <a:gd name="T23" fmla="*/ 0 h 52"/>
                <a:gd name="T24" fmla="*/ 12 w 24"/>
                <a:gd name="T25" fmla="*/ 0 h 52"/>
                <a:gd name="T26" fmla="*/ 12 w 24"/>
                <a:gd name="T27" fmla="*/ 10 h 52"/>
                <a:gd name="T28" fmla="*/ 24 w 24"/>
                <a:gd name="T29" fmla="*/ 10 h 52"/>
                <a:gd name="T30" fmla="*/ 24 w 24"/>
                <a:gd name="T31" fmla="*/ 15 h 52"/>
                <a:gd name="T32" fmla="*/ 12 w 24"/>
                <a:gd name="T33" fmla="*/ 15 h 52"/>
                <a:gd name="T34" fmla="*/ 12 w 24"/>
                <a:gd name="T35" fmla="*/ 39 h 52"/>
                <a:gd name="T36" fmla="*/ 14 w 24"/>
                <a:gd name="T37" fmla="*/ 44 h 52"/>
                <a:gd name="T38" fmla="*/ 18 w 24"/>
                <a:gd name="T3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2">
                  <a:moveTo>
                    <a:pt x="18" y="46"/>
                  </a:moveTo>
                  <a:cubicBezTo>
                    <a:pt x="20" y="46"/>
                    <a:pt x="21" y="46"/>
                    <a:pt x="22" y="46"/>
                  </a:cubicBezTo>
                  <a:cubicBezTo>
                    <a:pt x="23" y="46"/>
                    <a:pt x="23" y="46"/>
                    <a:pt x="24" y="46"/>
                  </a:cubicBezTo>
                  <a:cubicBezTo>
                    <a:pt x="24" y="50"/>
                    <a:pt x="24" y="50"/>
                    <a:pt x="24" y="50"/>
                  </a:cubicBezTo>
                  <a:cubicBezTo>
                    <a:pt x="23" y="51"/>
                    <a:pt x="22" y="51"/>
                    <a:pt x="21" y="51"/>
                  </a:cubicBezTo>
                  <a:cubicBezTo>
                    <a:pt x="20" y="51"/>
                    <a:pt x="19" y="52"/>
                    <a:pt x="18" y="52"/>
                  </a:cubicBezTo>
                  <a:cubicBezTo>
                    <a:pt x="10" y="52"/>
                    <a:pt x="6" y="47"/>
                    <a:pt x="6" y="39"/>
                  </a:cubicBezTo>
                  <a:cubicBezTo>
                    <a:pt x="6" y="15"/>
                    <a:pt x="6" y="15"/>
                    <a:pt x="6" y="15"/>
                  </a:cubicBezTo>
                  <a:cubicBezTo>
                    <a:pt x="0" y="15"/>
                    <a:pt x="0" y="15"/>
                    <a:pt x="0" y="15"/>
                  </a:cubicBezTo>
                  <a:cubicBezTo>
                    <a:pt x="0" y="12"/>
                    <a:pt x="0" y="12"/>
                    <a:pt x="0" y="12"/>
                  </a:cubicBezTo>
                  <a:cubicBezTo>
                    <a:pt x="6" y="9"/>
                    <a:pt x="6" y="9"/>
                    <a:pt x="6" y="9"/>
                  </a:cubicBezTo>
                  <a:cubicBezTo>
                    <a:pt x="8" y="0"/>
                    <a:pt x="8" y="0"/>
                    <a:pt x="8" y="0"/>
                  </a:cubicBezTo>
                  <a:cubicBezTo>
                    <a:pt x="12" y="0"/>
                    <a:pt x="12" y="0"/>
                    <a:pt x="12" y="0"/>
                  </a:cubicBezTo>
                  <a:cubicBezTo>
                    <a:pt x="12" y="10"/>
                    <a:pt x="12" y="10"/>
                    <a:pt x="12" y="10"/>
                  </a:cubicBezTo>
                  <a:cubicBezTo>
                    <a:pt x="24" y="10"/>
                    <a:pt x="24" y="10"/>
                    <a:pt x="24" y="10"/>
                  </a:cubicBezTo>
                  <a:cubicBezTo>
                    <a:pt x="24" y="15"/>
                    <a:pt x="24" y="15"/>
                    <a:pt x="24" y="15"/>
                  </a:cubicBezTo>
                  <a:cubicBezTo>
                    <a:pt x="12" y="15"/>
                    <a:pt x="12" y="15"/>
                    <a:pt x="12" y="15"/>
                  </a:cubicBezTo>
                  <a:cubicBezTo>
                    <a:pt x="12" y="39"/>
                    <a:pt x="12" y="39"/>
                    <a:pt x="12" y="39"/>
                  </a:cubicBezTo>
                  <a:cubicBezTo>
                    <a:pt x="12" y="41"/>
                    <a:pt x="12" y="43"/>
                    <a:pt x="14" y="44"/>
                  </a:cubicBezTo>
                  <a:cubicBezTo>
                    <a:pt x="15" y="46"/>
                    <a:pt x="16" y="46"/>
                    <a:pt x="18"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7" name="Freeform 44"/>
            <p:cNvSpPr>
              <a:spLocks noEditPoints="1"/>
            </p:cNvSpPr>
            <p:nvPr userDrawn="1"/>
          </p:nvSpPr>
          <p:spPr bwMode="auto">
            <a:xfrm>
              <a:off x="4872038" y="3200400"/>
              <a:ext cx="128588" cy="161925"/>
            </a:xfrm>
            <a:custGeom>
              <a:avLst/>
              <a:gdLst>
                <a:gd name="T0" fmla="*/ 18 w 34"/>
                <a:gd name="T1" fmla="*/ 5 h 43"/>
                <a:gd name="T2" fmla="*/ 10 w 34"/>
                <a:gd name="T3" fmla="*/ 8 h 43"/>
                <a:gd name="T4" fmla="*/ 6 w 34"/>
                <a:gd name="T5" fmla="*/ 17 h 43"/>
                <a:gd name="T6" fmla="*/ 28 w 34"/>
                <a:gd name="T7" fmla="*/ 17 h 43"/>
                <a:gd name="T8" fmla="*/ 25 w 34"/>
                <a:gd name="T9" fmla="*/ 8 h 43"/>
                <a:gd name="T10" fmla="*/ 18 w 34"/>
                <a:gd name="T11" fmla="*/ 5 h 43"/>
                <a:gd name="T12" fmla="*/ 19 w 34"/>
                <a:gd name="T13" fmla="*/ 43 h 43"/>
                <a:gd name="T14" fmla="*/ 5 w 34"/>
                <a:gd name="T15" fmla="*/ 37 h 43"/>
                <a:gd name="T16" fmla="*/ 0 w 34"/>
                <a:gd name="T17" fmla="*/ 22 h 43"/>
                <a:gd name="T18" fmla="*/ 5 w 34"/>
                <a:gd name="T19" fmla="*/ 6 h 43"/>
                <a:gd name="T20" fmla="*/ 18 w 34"/>
                <a:gd name="T21" fmla="*/ 0 h 43"/>
                <a:gd name="T22" fmla="*/ 30 w 34"/>
                <a:gd name="T23" fmla="*/ 5 h 43"/>
                <a:gd name="T24" fmla="*/ 34 w 34"/>
                <a:gd name="T25" fmla="*/ 18 h 43"/>
                <a:gd name="T26" fmla="*/ 34 w 34"/>
                <a:gd name="T27" fmla="*/ 22 h 43"/>
                <a:gd name="T28" fmla="*/ 6 w 34"/>
                <a:gd name="T29" fmla="*/ 22 h 43"/>
                <a:gd name="T30" fmla="*/ 10 w 34"/>
                <a:gd name="T31" fmla="*/ 33 h 43"/>
                <a:gd name="T32" fmla="*/ 20 w 34"/>
                <a:gd name="T33" fmla="*/ 37 h 43"/>
                <a:gd name="T34" fmla="*/ 33 w 34"/>
                <a:gd name="T35" fmla="*/ 34 h 43"/>
                <a:gd name="T36" fmla="*/ 33 w 34"/>
                <a:gd name="T37" fmla="*/ 40 h 43"/>
                <a:gd name="T38" fmla="*/ 26 w 34"/>
                <a:gd name="T39" fmla="*/ 42 h 43"/>
                <a:gd name="T40" fmla="*/ 19 w 34"/>
                <a:gd name="T4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43">
                  <a:moveTo>
                    <a:pt x="18" y="5"/>
                  </a:moveTo>
                  <a:cubicBezTo>
                    <a:pt x="14" y="5"/>
                    <a:pt x="12" y="6"/>
                    <a:pt x="10" y="8"/>
                  </a:cubicBezTo>
                  <a:cubicBezTo>
                    <a:pt x="8" y="11"/>
                    <a:pt x="7" y="14"/>
                    <a:pt x="6" y="17"/>
                  </a:cubicBezTo>
                  <a:cubicBezTo>
                    <a:pt x="28" y="17"/>
                    <a:pt x="28" y="17"/>
                    <a:pt x="28" y="17"/>
                  </a:cubicBezTo>
                  <a:cubicBezTo>
                    <a:pt x="28" y="13"/>
                    <a:pt x="27" y="10"/>
                    <a:pt x="25" y="8"/>
                  </a:cubicBezTo>
                  <a:cubicBezTo>
                    <a:pt x="23" y="6"/>
                    <a:pt x="21" y="5"/>
                    <a:pt x="18" y="5"/>
                  </a:cubicBezTo>
                  <a:moveTo>
                    <a:pt x="19" y="43"/>
                  </a:moveTo>
                  <a:cubicBezTo>
                    <a:pt x="13" y="43"/>
                    <a:pt x="9" y="41"/>
                    <a:pt x="5" y="37"/>
                  </a:cubicBezTo>
                  <a:cubicBezTo>
                    <a:pt x="2" y="33"/>
                    <a:pt x="0" y="28"/>
                    <a:pt x="0" y="22"/>
                  </a:cubicBezTo>
                  <a:cubicBezTo>
                    <a:pt x="0" y="15"/>
                    <a:pt x="1" y="10"/>
                    <a:pt x="5" y="6"/>
                  </a:cubicBezTo>
                  <a:cubicBezTo>
                    <a:pt x="8" y="2"/>
                    <a:pt x="12" y="0"/>
                    <a:pt x="18" y="0"/>
                  </a:cubicBezTo>
                  <a:cubicBezTo>
                    <a:pt x="23" y="0"/>
                    <a:pt x="27" y="2"/>
                    <a:pt x="30" y="5"/>
                  </a:cubicBezTo>
                  <a:cubicBezTo>
                    <a:pt x="33" y="8"/>
                    <a:pt x="34" y="13"/>
                    <a:pt x="34" y="18"/>
                  </a:cubicBezTo>
                  <a:cubicBezTo>
                    <a:pt x="34" y="22"/>
                    <a:pt x="34" y="22"/>
                    <a:pt x="34" y="22"/>
                  </a:cubicBezTo>
                  <a:cubicBezTo>
                    <a:pt x="6" y="22"/>
                    <a:pt x="6" y="22"/>
                    <a:pt x="6" y="22"/>
                  </a:cubicBezTo>
                  <a:cubicBezTo>
                    <a:pt x="6" y="27"/>
                    <a:pt x="8" y="31"/>
                    <a:pt x="10" y="33"/>
                  </a:cubicBezTo>
                  <a:cubicBezTo>
                    <a:pt x="12" y="36"/>
                    <a:pt x="15" y="37"/>
                    <a:pt x="20" y="37"/>
                  </a:cubicBezTo>
                  <a:cubicBezTo>
                    <a:pt x="24" y="37"/>
                    <a:pt x="28" y="36"/>
                    <a:pt x="33" y="34"/>
                  </a:cubicBezTo>
                  <a:cubicBezTo>
                    <a:pt x="33" y="40"/>
                    <a:pt x="33" y="40"/>
                    <a:pt x="33" y="40"/>
                  </a:cubicBezTo>
                  <a:cubicBezTo>
                    <a:pt x="30" y="41"/>
                    <a:pt x="28" y="41"/>
                    <a:pt x="26" y="42"/>
                  </a:cubicBezTo>
                  <a:cubicBezTo>
                    <a:pt x="24" y="42"/>
                    <a:pt x="22" y="43"/>
                    <a:pt x="19"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8" name="Freeform 45"/>
            <p:cNvSpPr>
              <a:spLocks noEditPoints="1"/>
            </p:cNvSpPr>
            <p:nvPr userDrawn="1"/>
          </p:nvSpPr>
          <p:spPr bwMode="auto">
            <a:xfrm>
              <a:off x="5135563" y="3200400"/>
              <a:ext cx="142875" cy="161925"/>
            </a:xfrm>
            <a:custGeom>
              <a:avLst/>
              <a:gdLst>
                <a:gd name="T0" fmla="*/ 7 w 38"/>
                <a:gd name="T1" fmla="*/ 21 h 43"/>
                <a:gd name="T2" fmla="*/ 10 w 38"/>
                <a:gd name="T3" fmla="*/ 33 h 43"/>
                <a:gd name="T4" fmla="*/ 19 w 38"/>
                <a:gd name="T5" fmla="*/ 37 h 43"/>
                <a:gd name="T6" fmla="*/ 28 w 38"/>
                <a:gd name="T7" fmla="*/ 33 h 43"/>
                <a:gd name="T8" fmla="*/ 31 w 38"/>
                <a:gd name="T9" fmla="*/ 21 h 43"/>
                <a:gd name="T10" fmla="*/ 28 w 38"/>
                <a:gd name="T11" fmla="*/ 9 h 43"/>
                <a:gd name="T12" fmla="*/ 19 w 38"/>
                <a:gd name="T13" fmla="*/ 5 h 43"/>
                <a:gd name="T14" fmla="*/ 10 w 38"/>
                <a:gd name="T15" fmla="*/ 9 h 43"/>
                <a:gd name="T16" fmla="*/ 7 w 38"/>
                <a:gd name="T17" fmla="*/ 21 h 43"/>
                <a:gd name="T18" fmla="*/ 38 w 38"/>
                <a:gd name="T19" fmla="*/ 21 h 43"/>
                <a:gd name="T20" fmla="*/ 33 w 38"/>
                <a:gd name="T21" fmla="*/ 37 h 43"/>
                <a:gd name="T22" fmla="*/ 19 w 38"/>
                <a:gd name="T23" fmla="*/ 43 h 43"/>
                <a:gd name="T24" fmla="*/ 9 w 38"/>
                <a:gd name="T25" fmla="*/ 40 h 43"/>
                <a:gd name="T26" fmla="*/ 3 w 38"/>
                <a:gd name="T27" fmla="*/ 33 h 43"/>
                <a:gd name="T28" fmla="*/ 0 w 38"/>
                <a:gd name="T29" fmla="*/ 21 h 43"/>
                <a:gd name="T30" fmla="*/ 5 w 38"/>
                <a:gd name="T31" fmla="*/ 6 h 43"/>
                <a:gd name="T32" fmla="*/ 19 w 38"/>
                <a:gd name="T33" fmla="*/ 0 h 43"/>
                <a:gd name="T34" fmla="*/ 33 w 38"/>
                <a:gd name="T35" fmla="*/ 6 h 43"/>
                <a:gd name="T36" fmla="*/ 38 w 38"/>
                <a:gd name="T3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7" y="21"/>
                  </a:moveTo>
                  <a:cubicBezTo>
                    <a:pt x="7" y="26"/>
                    <a:pt x="8" y="30"/>
                    <a:pt x="10" y="33"/>
                  </a:cubicBezTo>
                  <a:cubicBezTo>
                    <a:pt x="12" y="36"/>
                    <a:pt x="15" y="37"/>
                    <a:pt x="19" y="37"/>
                  </a:cubicBezTo>
                  <a:cubicBezTo>
                    <a:pt x="23" y="37"/>
                    <a:pt x="26" y="36"/>
                    <a:pt x="28" y="33"/>
                  </a:cubicBezTo>
                  <a:cubicBezTo>
                    <a:pt x="30" y="30"/>
                    <a:pt x="31" y="27"/>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3"/>
                    <a:pt x="19" y="43"/>
                  </a:cubicBezTo>
                  <a:cubicBezTo>
                    <a:pt x="15" y="43"/>
                    <a:pt x="12" y="42"/>
                    <a:pt x="9" y="40"/>
                  </a:cubicBezTo>
                  <a:cubicBezTo>
                    <a:pt x="6" y="38"/>
                    <a:pt x="4" y="36"/>
                    <a:pt x="3" y="33"/>
                  </a:cubicBezTo>
                  <a:cubicBezTo>
                    <a:pt x="1" y="29"/>
                    <a:pt x="0" y="26"/>
                    <a:pt x="0" y="21"/>
                  </a:cubicBezTo>
                  <a:cubicBezTo>
                    <a:pt x="0" y="15"/>
                    <a:pt x="2" y="9"/>
                    <a:pt x="5" y="6"/>
                  </a:cubicBezTo>
                  <a:cubicBezTo>
                    <a:pt x="9" y="2"/>
                    <a:pt x="13" y="0"/>
                    <a:pt x="19" y="0"/>
                  </a:cubicBezTo>
                  <a:cubicBezTo>
                    <a:pt x="25" y="0"/>
                    <a:pt x="29" y="2"/>
                    <a:pt x="33" y="6"/>
                  </a:cubicBezTo>
                  <a:cubicBezTo>
                    <a:pt x="36" y="10"/>
                    <a:pt x="38" y="15"/>
                    <a:pt x="38"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29" name="Freeform 46"/>
            <p:cNvSpPr>
              <a:spLocks/>
            </p:cNvSpPr>
            <p:nvPr userDrawn="1"/>
          </p:nvSpPr>
          <p:spPr bwMode="auto">
            <a:xfrm>
              <a:off x="5311775" y="3136900"/>
              <a:ext cx="106363" cy="222250"/>
            </a:xfrm>
            <a:custGeom>
              <a:avLst/>
              <a:gdLst>
                <a:gd name="T0" fmla="*/ 24 w 28"/>
                <a:gd name="T1" fmla="*/ 23 h 59"/>
                <a:gd name="T2" fmla="*/ 14 w 28"/>
                <a:gd name="T3" fmla="*/ 23 h 59"/>
                <a:gd name="T4" fmla="*/ 14 w 28"/>
                <a:gd name="T5" fmla="*/ 59 h 59"/>
                <a:gd name="T6" fmla="*/ 7 w 28"/>
                <a:gd name="T7" fmla="*/ 59 h 59"/>
                <a:gd name="T8" fmla="*/ 7 w 28"/>
                <a:gd name="T9" fmla="*/ 23 h 59"/>
                <a:gd name="T10" fmla="*/ 0 w 28"/>
                <a:gd name="T11" fmla="*/ 23 h 59"/>
                <a:gd name="T12" fmla="*/ 0 w 28"/>
                <a:gd name="T13" fmla="*/ 20 h 59"/>
                <a:gd name="T14" fmla="*/ 7 w 28"/>
                <a:gd name="T15" fmla="*/ 18 h 59"/>
                <a:gd name="T16" fmla="*/ 7 w 28"/>
                <a:gd name="T17" fmla="*/ 15 h 59"/>
                <a:gd name="T18" fmla="*/ 21 w 28"/>
                <a:gd name="T19" fmla="*/ 0 h 59"/>
                <a:gd name="T20" fmla="*/ 28 w 28"/>
                <a:gd name="T21" fmla="*/ 2 h 59"/>
                <a:gd name="T22" fmla="*/ 27 w 28"/>
                <a:gd name="T23" fmla="*/ 6 h 59"/>
                <a:gd name="T24" fmla="*/ 21 w 28"/>
                <a:gd name="T25" fmla="*/ 5 h 59"/>
                <a:gd name="T26" fmla="*/ 15 w 28"/>
                <a:gd name="T27" fmla="*/ 8 h 59"/>
                <a:gd name="T28" fmla="*/ 14 w 28"/>
                <a:gd name="T29" fmla="*/ 15 h 59"/>
                <a:gd name="T30" fmla="*/ 14 w 28"/>
                <a:gd name="T31" fmla="*/ 18 h 59"/>
                <a:gd name="T32" fmla="*/ 24 w 28"/>
                <a:gd name="T33" fmla="*/ 18 h 59"/>
                <a:gd name="T34" fmla="*/ 24 w 28"/>
                <a:gd name="T35"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59">
                  <a:moveTo>
                    <a:pt x="24" y="23"/>
                  </a:moveTo>
                  <a:cubicBezTo>
                    <a:pt x="14" y="23"/>
                    <a:pt x="14" y="23"/>
                    <a:pt x="14" y="23"/>
                  </a:cubicBezTo>
                  <a:cubicBezTo>
                    <a:pt x="14" y="59"/>
                    <a:pt x="14" y="59"/>
                    <a:pt x="14" y="59"/>
                  </a:cubicBezTo>
                  <a:cubicBezTo>
                    <a:pt x="7" y="59"/>
                    <a:pt x="7" y="59"/>
                    <a:pt x="7" y="59"/>
                  </a:cubicBezTo>
                  <a:cubicBezTo>
                    <a:pt x="7" y="23"/>
                    <a:pt x="7" y="23"/>
                    <a:pt x="7" y="23"/>
                  </a:cubicBezTo>
                  <a:cubicBezTo>
                    <a:pt x="0" y="23"/>
                    <a:pt x="0" y="23"/>
                    <a:pt x="0" y="23"/>
                  </a:cubicBezTo>
                  <a:cubicBezTo>
                    <a:pt x="0" y="20"/>
                    <a:pt x="0" y="20"/>
                    <a:pt x="0" y="20"/>
                  </a:cubicBezTo>
                  <a:cubicBezTo>
                    <a:pt x="7" y="18"/>
                    <a:pt x="7" y="18"/>
                    <a:pt x="7" y="18"/>
                  </a:cubicBezTo>
                  <a:cubicBezTo>
                    <a:pt x="7" y="15"/>
                    <a:pt x="7" y="15"/>
                    <a:pt x="7" y="15"/>
                  </a:cubicBezTo>
                  <a:cubicBezTo>
                    <a:pt x="7" y="5"/>
                    <a:pt x="12" y="0"/>
                    <a:pt x="21" y="0"/>
                  </a:cubicBezTo>
                  <a:cubicBezTo>
                    <a:pt x="23" y="0"/>
                    <a:pt x="25" y="1"/>
                    <a:pt x="28" y="2"/>
                  </a:cubicBezTo>
                  <a:cubicBezTo>
                    <a:pt x="27" y="6"/>
                    <a:pt x="27" y="6"/>
                    <a:pt x="27" y="6"/>
                  </a:cubicBezTo>
                  <a:cubicBezTo>
                    <a:pt x="24" y="6"/>
                    <a:pt x="22" y="5"/>
                    <a:pt x="21" y="5"/>
                  </a:cubicBezTo>
                  <a:cubicBezTo>
                    <a:pt x="18" y="5"/>
                    <a:pt x="16" y="6"/>
                    <a:pt x="15" y="8"/>
                  </a:cubicBezTo>
                  <a:cubicBezTo>
                    <a:pt x="14" y="9"/>
                    <a:pt x="14" y="12"/>
                    <a:pt x="14" y="15"/>
                  </a:cubicBezTo>
                  <a:cubicBezTo>
                    <a:pt x="14" y="18"/>
                    <a:pt x="14" y="18"/>
                    <a:pt x="14" y="18"/>
                  </a:cubicBezTo>
                  <a:cubicBezTo>
                    <a:pt x="24" y="18"/>
                    <a:pt x="24" y="18"/>
                    <a:pt x="24" y="18"/>
                  </a:cubicBezTo>
                  <a:lnTo>
                    <a:pt x="24"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0" name="Freeform 47"/>
            <p:cNvSpPr>
              <a:spLocks/>
            </p:cNvSpPr>
            <p:nvPr userDrawn="1"/>
          </p:nvSpPr>
          <p:spPr bwMode="auto">
            <a:xfrm>
              <a:off x="5526088" y="3148013"/>
              <a:ext cx="158750" cy="214313"/>
            </a:xfrm>
            <a:custGeom>
              <a:avLst/>
              <a:gdLst>
                <a:gd name="T0" fmla="*/ 26 w 42"/>
                <a:gd name="T1" fmla="*/ 6 h 57"/>
                <a:gd name="T2" fmla="*/ 12 w 42"/>
                <a:gd name="T3" fmla="*/ 12 h 57"/>
                <a:gd name="T4" fmla="*/ 7 w 42"/>
                <a:gd name="T5" fmla="*/ 28 h 57"/>
                <a:gd name="T6" fmla="*/ 12 w 42"/>
                <a:gd name="T7" fmla="*/ 45 h 57"/>
                <a:gd name="T8" fmla="*/ 26 w 42"/>
                <a:gd name="T9" fmla="*/ 51 h 57"/>
                <a:gd name="T10" fmla="*/ 39 w 42"/>
                <a:gd name="T11" fmla="*/ 49 h 57"/>
                <a:gd name="T12" fmla="*/ 39 w 42"/>
                <a:gd name="T13" fmla="*/ 54 h 57"/>
                <a:gd name="T14" fmla="*/ 25 w 42"/>
                <a:gd name="T15" fmla="*/ 57 h 57"/>
                <a:gd name="T16" fmla="*/ 7 w 42"/>
                <a:gd name="T17" fmla="*/ 49 h 57"/>
                <a:gd name="T18" fmla="*/ 0 w 42"/>
                <a:gd name="T19" fmla="*/ 28 h 57"/>
                <a:gd name="T20" fmla="*/ 3 w 42"/>
                <a:gd name="T21" fmla="*/ 14 h 57"/>
                <a:gd name="T22" fmla="*/ 12 w 42"/>
                <a:gd name="T23" fmla="*/ 4 h 57"/>
                <a:gd name="T24" fmla="*/ 27 w 42"/>
                <a:gd name="T25" fmla="*/ 0 h 57"/>
                <a:gd name="T26" fmla="*/ 42 w 42"/>
                <a:gd name="T27" fmla="*/ 3 h 57"/>
                <a:gd name="T28" fmla="*/ 39 w 42"/>
                <a:gd name="T29" fmla="*/ 9 h 57"/>
                <a:gd name="T30" fmla="*/ 26 w 42"/>
                <a:gd name="T31" fmla="*/ 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57">
                  <a:moveTo>
                    <a:pt x="26" y="6"/>
                  </a:moveTo>
                  <a:cubicBezTo>
                    <a:pt x="20" y="6"/>
                    <a:pt x="16" y="8"/>
                    <a:pt x="12" y="12"/>
                  </a:cubicBezTo>
                  <a:cubicBezTo>
                    <a:pt x="9" y="16"/>
                    <a:pt x="7" y="21"/>
                    <a:pt x="7" y="28"/>
                  </a:cubicBezTo>
                  <a:cubicBezTo>
                    <a:pt x="7" y="36"/>
                    <a:pt x="9" y="41"/>
                    <a:pt x="12" y="45"/>
                  </a:cubicBezTo>
                  <a:cubicBezTo>
                    <a:pt x="15" y="49"/>
                    <a:pt x="20" y="51"/>
                    <a:pt x="26" y="51"/>
                  </a:cubicBezTo>
                  <a:cubicBezTo>
                    <a:pt x="30" y="51"/>
                    <a:pt x="35" y="50"/>
                    <a:pt x="39" y="49"/>
                  </a:cubicBezTo>
                  <a:cubicBezTo>
                    <a:pt x="39" y="54"/>
                    <a:pt x="39" y="54"/>
                    <a:pt x="39" y="54"/>
                  </a:cubicBezTo>
                  <a:cubicBezTo>
                    <a:pt x="36" y="56"/>
                    <a:pt x="31" y="57"/>
                    <a:pt x="25" y="57"/>
                  </a:cubicBezTo>
                  <a:cubicBezTo>
                    <a:pt x="17" y="57"/>
                    <a:pt x="11" y="54"/>
                    <a:pt x="7" y="49"/>
                  </a:cubicBezTo>
                  <a:cubicBezTo>
                    <a:pt x="2" y="44"/>
                    <a:pt x="0" y="37"/>
                    <a:pt x="0" y="28"/>
                  </a:cubicBezTo>
                  <a:cubicBezTo>
                    <a:pt x="0" y="23"/>
                    <a:pt x="1" y="18"/>
                    <a:pt x="3" y="14"/>
                  </a:cubicBezTo>
                  <a:cubicBezTo>
                    <a:pt x="5" y="9"/>
                    <a:pt x="9" y="6"/>
                    <a:pt x="12" y="4"/>
                  </a:cubicBezTo>
                  <a:cubicBezTo>
                    <a:pt x="16" y="1"/>
                    <a:pt x="21" y="0"/>
                    <a:pt x="27" y="0"/>
                  </a:cubicBezTo>
                  <a:cubicBezTo>
                    <a:pt x="32" y="0"/>
                    <a:pt x="37" y="1"/>
                    <a:pt x="42" y="3"/>
                  </a:cubicBezTo>
                  <a:cubicBezTo>
                    <a:pt x="39" y="9"/>
                    <a:pt x="39" y="9"/>
                    <a:pt x="39" y="9"/>
                  </a:cubicBezTo>
                  <a:cubicBezTo>
                    <a:pt x="35" y="7"/>
                    <a:pt x="31" y="6"/>
                    <a:pt x="26"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1" name="Freeform 48"/>
            <p:cNvSpPr>
              <a:spLocks noEditPoints="1"/>
            </p:cNvSpPr>
            <p:nvPr userDrawn="1"/>
          </p:nvSpPr>
          <p:spPr bwMode="auto">
            <a:xfrm>
              <a:off x="5721350" y="3200400"/>
              <a:ext cx="142875" cy="161925"/>
            </a:xfrm>
            <a:custGeom>
              <a:avLst/>
              <a:gdLst>
                <a:gd name="T0" fmla="*/ 6 w 38"/>
                <a:gd name="T1" fmla="*/ 21 h 43"/>
                <a:gd name="T2" fmla="*/ 10 w 38"/>
                <a:gd name="T3" fmla="*/ 33 h 43"/>
                <a:gd name="T4" fmla="*/ 19 w 38"/>
                <a:gd name="T5" fmla="*/ 37 h 43"/>
                <a:gd name="T6" fmla="*/ 28 w 38"/>
                <a:gd name="T7" fmla="*/ 33 h 43"/>
                <a:gd name="T8" fmla="*/ 31 w 38"/>
                <a:gd name="T9" fmla="*/ 21 h 43"/>
                <a:gd name="T10" fmla="*/ 28 w 38"/>
                <a:gd name="T11" fmla="*/ 9 h 43"/>
                <a:gd name="T12" fmla="*/ 19 w 38"/>
                <a:gd name="T13" fmla="*/ 5 h 43"/>
                <a:gd name="T14" fmla="*/ 9 w 38"/>
                <a:gd name="T15" fmla="*/ 9 h 43"/>
                <a:gd name="T16" fmla="*/ 6 w 38"/>
                <a:gd name="T17" fmla="*/ 21 h 43"/>
                <a:gd name="T18" fmla="*/ 38 w 38"/>
                <a:gd name="T19" fmla="*/ 21 h 43"/>
                <a:gd name="T20" fmla="*/ 33 w 38"/>
                <a:gd name="T21" fmla="*/ 37 h 43"/>
                <a:gd name="T22" fmla="*/ 19 w 38"/>
                <a:gd name="T23" fmla="*/ 43 h 43"/>
                <a:gd name="T24" fmla="*/ 9 w 38"/>
                <a:gd name="T25" fmla="*/ 40 h 43"/>
                <a:gd name="T26" fmla="*/ 2 w 38"/>
                <a:gd name="T27" fmla="*/ 33 h 43"/>
                <a:gd name="T28" fmla="*/ 0 w 38"/>
                <a:gd name="T29" fmla="*/ 21 h 43"/>
                <a:gd name="T30" fmla="*/ 5 w 38"/>
                <a:gd name="T31" fmla="*/ 6 h 43"/>
                <a:gd name="T32" fmla="*/ 19 w 38"/>
                <a:gd name="T33" fmla="*/ 0 h 43"/>
                <a:gd name="T34" fmla="*/ 33 w 38"/>
                <a:gd name="T35" fmla="*/ 6 h 43"/>
                <a:gd name="T36" fmla="*/ 38 w 38"/>
                <a:gd name="T37"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3">
                  <a:moveTo>
                    <a:pt x="6" y="21"/>
                  </a:moveTo>
                  <a:cubicBezTo>
                    <a:pt x="6" y="26"/>
                    <a:pt x="7" y="30"/>
                    <a:pt x="10" y="33"/>
                  </a:cubicBezTo>
                  <a:cubicBezTo>
                    <a:pt x="12" y="36"/>
                    <a:pt x="15" y="37"/>
                    <a:pt x="19" y="37"/>
                  </a:cubicBezTo>
                  <a:cubicBezTo>
                    <a:pt x="23" y="37"/>
                    <a:pt x="26" y="36"/>
                    <a:pt x="28" y="33"/>
                  </a:cubicBezTo>
                  <a:cubicBezTo>
                    <a:pt x="30" y="30"/>
                    <a:pt x="31" y="27"/>
                    <a:pt x="31" y="21"/>
                  </a:cubicBezTo>
                  <a:cubicBezTo>
                    <a:pt x="31" y="16"/>
                    <a:pt x="30" y="12"/>
                    <a:pt x="28" y="9"/>
                  </a:cubicBezTo>
                  <a:cubicBezTo>
                    <a:pt x="26" y="7"/>
                    <a:pt x="23" y="5"/>
                    <a:pt x="19" y="5"/>
                  </a:cubicBezTo>
                  <a:cubicBezTo>
                    <a:pt x="15" y="5"/>
                    <a:pt x="12" y="7"/>
                    <a:pt x="9" y="9"/>
                  </a:cubicBezTo>
                  <a:cubicBezTo>
                    <a:pt x="7" y="12"/>
                    <a:pt x="6" y="16"/>
                    <a:pt x="6" y="21"/>
                  </a:cubicBezTo>
                  <a:moveTo>
                    <a:pt x="38" y="21"/>
                  </a:moveTo>
                  <a:cubicBezTo>
                    <a:pt x="38" y="28"/>
                    <a:pt x="36" y="33"/>
                    <a:pt x="33" y="37"/>
                  </a:cubicBezTo>
                  <a:cubicBezTo>
                    <a:pt x="29" y="41"/>
                    <a:pt x="25" y="43"/>
                    <a:pt x="19" y="43"/>
                  </a:cubicBezTo>
                  <a:cubicBezTo>
                    <a:pt x="15" y="43"/>
                    <a:pt x="12" y="42"/>
                    <a:pt x="9" y="40"/>
                  </a:cubicBezTo>
                  <a:cubicBezTo>
                    <a:pt x="6" y="38"/>
                    <a:pt x="4" y="36"/>
                    <a:pt x="2" y="33"/>
                  </a:cubicBezTo>
                  <a:cubicBezTo>
                    <a:pt x="1" y="29"/>
                    <a:pt x="0" y="26"/>
                    <a:pt x="0" y="21"/>
                  </a:cubicBezTo>
                  <a:cubicBezTo>
                    <a:pt x="0" y="15"/>
                    <a:pt x="2" y="9"/>
                    <a:pt x="5" y="6"/>
                  </a:cubicBezTo>
                  <a:cubicBezTo>
                    <a:pt x="8" y="2"/>
                    <a:pt x="13" y="0"/>
                    <a:pt x="19" y="0"/>
                  </a:cubicBezTo>
                  <a:cubicBezTo>
                    <a:pt x="25" y="0"/>
                    <a:pt x="29" y="2"/>
                    <a:pt x="33" y="6"/>
                  </a:cubicBezTo>
                  <a:cubicBezTo>
                    <a:pt x="36" y="10"/>
                    <a:pt x="38" y="15"/>
                    <a:pt x="38"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2" name="Freeform 49"/>
            <p:cNvSpPr>
              <a:spLocks/>
            </p:cNvSpPr>
            <p:nvPr userDrawn="1"/>
          </p:nvSpPr>
          <p:spPr bwMode="auto">
            <a:xfrm>
              <a:off x="5916613" y="3200400"/>
              <a:ext cx="222250" cy="158750"/>
            </a:xfrm>
            <a:custGeom>
              <a:avLst/>
              <a:gdLst>
                <a:gd name="T0" fmla="*/ 53 w 59"/>
                <a:gd name="T1" fmla="*/ 42 h 42"/>
                <a:gd name="T2" fmla="*/ 53 w 59"/>
                <a:gd name="T3" fmla="*/ 15 h 42"/>
                <a:gd name="T4" fmla="*/ 50 w 59"/>
                <a:gd name="T5" fmla="*/ 8 h 42"/>
                <a:gd name="T6" fmla="*/ 44 w 59"/>
                <a:gd name="T7" fmla="*/ 5 h 42"/>
                <a:gd name="T8" fmla="*/ 35 w 59"/>
                <a:gd name="T9" fmla="*/ 9 h 42"/>
                <a:gd name="T10" fmla="*/ 33 w 59"/>
                <a:gd name="T11" fmla="*/ 19 h 42"/>
                <a:gd name="T12" fmla="*/ 33 w 59"/>
                <a:gd name="T13" fmla="*/ 42 h 42"/>
                <a:gd name="T14" fmla="*/ 26 w 59"/>
                <a:gd name="T15" fmla="*/ 42 h 42"/>
                <a:gd name="T16" fmla="*/ 26 w 59"/>
                <a:gd name="T17" fmla="*/ 15 h 42"/>
                <a:gd name="T18" fmla="*/ 24 w 59"/>
                <a:gd name="T19" fmla="*/ 8 h 42"/>
                <a:gd name="T20" fmla="*/ 18 w 59"/>
                <a:gd name="T21" fmla="*/ 5 h 42"/>
                <a:gd name="T22" fmla="*/ 9 w 59"/>
                <a:gd name="T23" fmla="*/ 9 h 42"/>
                <a:gd name="T24" fmla="*/ 6 w 59"/>
                <a:gd name="T25" fmla="*/ 20 h 42"/>
                <a:gd name="T26" fmla="*/ 6 w 59"/>
                <a:gd name="T27" fmla="*/ 42 h 42"/>
                <a:gd name="T28" fmla="*/ 0 w 59"/>
                <a:gd name="T29" fmla="*/ 42 h 42"/>
                <a:gd name="T30" fmla="*/ 0 w 59"/>
                <a:gd name="T31" fmla="*/ 1 h 42"/>
                <a:gd name="T32" fmla="*/ 5 w 59"/>
                <a:gd name="T33" fmla="*/ 1 h 42"/>
                <a:gd name="T34" fmla="*/ 6 w 59"/>
                <a:gd name="T35" fmla="*/ 6 h 42"/>
                <a:gd name="T36" fmla="*/ 7 w 59"/>
                <a:gd name="T37" fmla="*/ 6 h 42"/>
                <a:gd name="T38" fmla="*/ 12 w 59"/>
                <a:gd name="T39" fmla="*/ 2 h 42"/>
                <a:gd name="T40" fmla="*/ 19 w 59"/>
                <a:gd name="T41" fmla="*/ 0 h 42"/>
                <a:gd name="T42" fmla="*/ 31 w 59"/>
                <a:gd name="T43" fmla="*/ 7 h 42"/>
                <a:gd name="T44" fmla="*/ 32 w 59"/>
                <a:gd name="T45" fmla="*/ 7 h 42"/>
                <a:gd name="T46" fmla="*/ 37 w 59"/>
                <a:gd name="T47" fmla="*/ 2 h 42"/>
                <a:gd name="T48" fmla="*/ 45 w 59"/>
                <a:gd name="T49" fmla="*/ 0 h 42"/>
                <a:gd name="T50" fmla="*/ 55 w 59"/>
                <a:gd name="T51" fmla="*/ 4 h 42"/>
                <a:gd name="T52" fmla="*/ 59 w 59"/>
                <a:gd name="T53" fmla="*/ 15 h 42"/>
                <a:gd name="T54" fmla="*/ 59 w 59"/>
                <a:gd name="T55" fmla="*/ 42 h 42"/>
                <a:gd name="T56" fmla="*/ 53 w 59"/>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42">
                  <a:moveTo>
                    <a:pt x="53" y="42"/>
                  </a:moveTo>
                  <a:cubicBezTo>
                    <a:pt x="53" y="15"/>
                    <a:pt x="53" y="15"/>
                    <a:pt x="53" y="15"/>
                  </a:cubicBezTo>
                  <a:cubicBezTo>
                    <a:pt x="53" y="12"/>
                    <a:pt x="52" y="9"/>
                    <a:pt x="50" y="8"/>
                  </a:cubicBezTo>
                  <a:cubicBezTo>
                    <a:pt x="49" y="6"/>
                    <a:pt x="47" y="5"/>
                    <a:pt x="44" y="5"/>
                  </a:cubicBezTo>
                  <a:cubicBezTo>
                    <a:pt x="40" y="5"/>
                    <a:pt x="37" y="6"/>
                    <a:pt x="35" y="9"/>
                  </a:cubicBezTo>
                  <a:cubicBezTo>
                    <a:pt x="34" y="11"/>
                    <a:pt x="33" y="14"/>
                    <a:pt x="33" y="19"/>
                  </a:cubicBezTo>
                  <a:cubicBezTo>
                    <a:pt x="33" y="42"/>
                    <a:pt x="33" y="42"/>
                    <a:pt x="33" y="42"/>
                  </a:cubicBezTo>
                  <a:cubicBezTo>
                    <a:pt x="26" y="42"/>
                    <a:pt x="26" y="42"/>
                    <a:pt x="26" y="42"/>
                  </a:cubicBezTo>
                  <a:cubicBezTo>
                    <a:pt x="26" y="15"/>
                    <a:pt x="26" y="15"/>
                    <a:pt x="26" y="15"/>
                  </a:cubicBezTo>
                  <a:cubicBezTo>
                    <a:pt x="26" y="12"/>
                    <a:pt x="26" y="9"/>
                    <a:pt x="24" y="8"/>
                  </a:cubicBezTo>
                  <a:cubicBezTo>
                    <a:pt x="23" y="6"/>
                    <a:pt x="21" y="5"/>
                    <a:pt x="18" y="5"/>
                  </a:cubicBezTo>
                  <a:cubicBezTo>
                    <a:pt x="14" y="5"/>
                    <a:pt x="11" y="6"/>
                    <a:pt x="9" y="9"/>
                  </a:cubicBezTo>
                  <a:cubicBezTo>
                    <a:pt x="7" y="11"/>
                    <a:pt x="6" y="15"/>
                    <a:pt x="6" y="20"/>
                  </a:cubicBezTo>
                  <a:cubicBezTo>
                    <a:pt x="6" y="42"/>
                    <a:pt x="6" y="42"/>
                    <a:pt x="6"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9" y="3"/>
                    <a:pt x="12" y="2"/>
                  </a:cubicBezTo>
                  <a:cubicBezTo>
                    <a:pt x="14" y="1"/>
                    <a:pt x="16" y="0"/>
                    <a:pt x="19" y="0"/>
                  </a:cubicBezTo>
                  <a:cubicBezTo>
                    <a:pt x="25" y="0"/>
                    <a:pt x="29" y="2"/>
                    <a:pt x="31" y="7"/>
                  </a:cubicBezTo>
                  <a:cubicBezTo>
                    <a:pt x="32" y="7"/>
                    <a:pt x="32" y="7"/>
                    <a:pt x="32" y="7"/>
                  </a:cubicBezTo>
                  <a:cubicBezTo>
                    <a:pt x="33" y="5"/>
                    <a:pt x="35" y="3"/>
                    <a:pt x="37" y="2"/>
                  </a:cubicBezTo>
                  <a:cubicBezTo>
                    <a:pt x="39" y="1"/>
                    <a:pt x="42" y="0"/>
                    <a:pt x="45" y="0"/>
                  </a:cubicBezTo>
                  <a:cubicBezTo>
                    <a:pt x="49" y="0"/>
                    <a:pt x="53" y="1"/>
                    <a:pt x="55" y="4"/>
                  </a:cubicBezTo>
                  <a:cubicBezTo>
                    <a:pt x="58" y="6"/>
                    <a:pt x="59" y="10"/>
                    <a:pt x="59" y="15"/>
                  </a:cubicBezTo>
                  <a:cubicBezTo>
                    <a:pt x="59" y="42"/>
                    <a:pt x="59" y="42"/>
                    <a:pt x="59" y="42"/>
                  </a:cubicBezTo>
                  <a:lnTo>
                    <a:pt x="5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3" name="Freeform 50"/>
            <p:cNvSpPr>
              <a:spLocks/>
            </p:cNvSpPr>
            <p:nvPr userDrawn="1"/>
          </p:nvSpPr>
          <p:spPr bwMode="auto">
            <a:xfrm>
              <a:off x="6199188" y="3200400"/>
              <a:ext cx="222250" cy="158750"/>
            </a:xfrm>
            <a:custGeom>
              <a:avLst/>
              <a:gdLst>
                <a:gd name="T0" fmla="*/ 53 w 59"/>
                <a:gd name="T1" fmla="*/ 42 h 42"/>
                <a:gd name="T2" fmla="*/ 53 w 59"/>
                <a:gd name="T3" fmla="*/ 15 h 42"/>
                <a:gd name="T4" fmla="*/ 50 w 59"/>
                <a:gd name="T5" fmla="*/ 8 h 42"/>
                <a:gd name="T6" fmla="*/ 44 w 59"/>
                <a:gd name="T7" fmla="*/ 5 h 42"/>
                <a:gd name="T8" fmla="*/ 35 w 59"/>
                <a:gd name="T9" fmla="*/ 9 h 42"/>
                <a:gd name="T10" fmla="*/ 33 w 59"/>
                <a:gd name="T11" fmla="*/ 19 h 42"/>
                <a:gd name="T12" fmla="*/ 33 w 59"/>
                <a:gd name="T13" fmla="*/ 42 h 42"/>
                <a:gd name="T14" fmla="*/ 26 w 59"/>
                <a:gd name="T15" fmla="*/ 42 h 42"/>
                <a:gd name="T16" fmla="*/ 26 w 59"/>
                <a:gd name="T17" fmla="*/ 15 h 42"/>
                <a:gd name="T18" fmla="*/ 24 w 59"/>
                <a:gd name="T19" fmla="*/ 8 h 42"/>
                <a:gd name="T20" fmla="*/ 18 w 59"/>
                <a:gd name="T21" fmla="*/ 5 h 42"/>
                <a:gd name="T22" fmla="*/ 9 w 59"/>
                <a:gd name="T23" fmla="*/ 9 h 42"/>
                <a:gd name="T24" fmla="*/ 7 w 59"/>
                <a:gd name="T25" fmla="*/ 20 h 42"/>
                <a:gd name="T26" fmla="*/ 7 w 59"/>
                <a:gd name="T27" fmla="*/ 42 h 42"/>
                <a:gd name="T28" fmla="*/ 0 w 59"/>
                <a:gd name="T29" fmla="*/ 42 h 42"/>
                <a:gd name="T30" fmla="*/ 0 w 59"/>
                <a:gd name="T31" fmla="*/ 1 h 42"/>
                <a:gd name="T32" fmla="*/ 5 w 59"/>
                <a:gd name="T33" fmla="*/ 1 h 42"/>
                <a:gd name="T34" fmla="*/ 6 w 59"/>
                <a:gd name="T35" fmla="*/ 6 h 42"/>
                <a:gd name="T36" fmla="*/ 7 w 59"/>
                <a:gd name="T37" fmla="*/ 6 h 42"/>
                <a:gd name="T38" fmla="*/ 12 w 59"/>
                <a:gd name="T39" fmla="*/ 2 h 42"/>
                <a:gd name="T40" fmla="*/ 19 w 59"/>
                <a:gd name="T41" fmla="*/ 0 h 42"/>
                <a:gd name="T42" fmla="*/ 31 w 59"/>
                <a:gd name="T43" fmla="*/ 7 h 42"/>
                <a:gd name="T44" fmla="*/ 32 w 59"/>
                <a:gd name="T45" fmla="*/ 7 h 42"/>
                <a:gd name="T46" fmla="*/ 37 w 59"/>
                <a:gd name="T47" fmla="*/ 2 h 42"/>
                <a:gd name="T48" fmla="*/ 45 w 59"/>
                <a:gd name="T49" fmla="*/ 0 h 42"/>
                <a:gd name="T50" fmla="*/ 55 w 59"/>
                <a:gd name="T51" fmla="*/ 4 h 42"/>
                <a:gd name="T52" fmla="*/ 59 w 59"/>
                <a:gd name="T53" fmla="*/ 15 h 42"/>
                <a:gd name="T54" fmla="*/ 59 w 59"/>
                <a:gd name="T55" fmla="*/ 42 h 42"/>
                <a:gd name="T56" fmla="*/ 53 w 59"/>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42">
                  <a:moveTo>
                    <a:pt x="53" y="42"/>
                  </a:moveTo>
                  <a:cubicBezTo>
                    <a:pt x="53" y="15"/>
                    <a:pt x="53" y="15"/>
                    <a:pt x="53" y="15"/>
                  </a:cubicBezTo>
                  <a:cubicBezTo>
                    <a:pt x="53" y="12"/>
                    <a:pt x="52" y="9"/>
                    <a:pt x="50" y="8"/>
                  </a:cubicBezTo>
                  <a:cubicBezTo>
                    <a:pt x="49" y="6"/>
                    <a:pt x="47" y="5"/>
                    <a:pt x="44" y="5"/>
                  </a:cubicBezTo>
                  <a:cubicBezTo>
                    <a:pt x="40" y="5"/>
                    <a:pt x="37" y="6"/>
                    <a:pt x="35" y="9"/>
                  </a:cubicBezTo>
                  <a:cubicBezTo>
                    <a:pt x="34" y="11"/>
                    <a:pt x="33" y="14"/>
                    <a:pt x="33" y="19"/>
                  </a:cubicBezTo>
                  <a:cubicBezTo>
                    <a:pt x="33" y="42"/>
                    <a:pt x="33" y="42"/>
                    <a:pt x="33" y="42"/>
                  </a:cubicBezTo>
                  <a:cubicBezTo>
                    <a:pt x="26" y="42"/>
                    <a:pt x="26" y="42"/>
                    <a:pt x="26" y="42"/>
                  </a:cubicBezTo>
                  <a:cubicBezTo>
                    <a:pt x="26" y="15"/>
                    <a:pt x="26" y="15"/>
                    <a:pt x="26" y="15"/>
                  </a:cubicBezTo>
                  <a:cubicBezTo>
                    <a:pt x="26" y="12"/>
                    <a:pt x="26" y="9"/>
                    <a:pt x="24" y="8"/>
                  </a:cubicBezTo>
                  <a:cubicBezTo>
                    <a:pt x="23" y="6"/>
                    <a:pt x="21" y="5"/>
                    <a:pt x="18" y="5"/>
                  </a:cubicBezTo>
                  <a:cubicBezTo>
                    <a:pt x="14" y="5"/>
                    <a:pt x="11" y="6"/>
                    <a:pt x="9" y="9"/>
                  </a:cubicBezTo>
                  <a:cubicBezTo>
                    <a:pt x="7"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1"/>
                    <a:pt x="16" y="0"/>
                    <a:pt x="19" y="0"/>
                  </a:cubicBezTo>
                  <a:cubicBezTo>
                    <a:pt x="25" y="0"/>
                    <a:pt x="29" y="2"/>
                    <a:pt x="31" y="7"/>
                  </a:cubicBezTo>
                  <a:cubicBezTo>
                    <a:pt x="32" y="7"/>
                    <a:pt x="32" y="7"/>
                    <a:pt x="32" y="7"/>
                  </a:cubicBezTo>
                  <a:cubicBezTo>
                    <a:pt x="33" y="5"/>
                    <a:pt x="35" y="3"/>
                    <a:pt x="37" y="2"/>
                  </a:cubicBezTo>
                  <a:cubicBezTo>
                    <a:pt x="39" y="1"/>
                    <a:pt x="42" y="0"/>
                    <a:pt x="45" y="0"/>
                  </a:cubicBezTo>
                  <a:cubicBezTo>
                    <a:pt x="50" y="0"/>
                    <a:pt x="53" y="1"/>
                    <a:pt x="55" y="4"/>
                  </a:cubicBezTo>
                  <a:cubicBezTo>
                    <a:pt x="58" y="6"/>
                    <a:pt x="59" y="10"/>
                    <a:pt x="59" y="15"/>
                  </a:cubicBezTo>
                  <a:cubicBezTo>
                    <a:pt x="59" y="42"/>
                    <a:pt x="59" y="42"/>
                    <a:pt x="59" y="42"/>
                  </a:cubicBezTo>
                  <a:lnTo>
                    <a:pt x="53"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4" name="Freeform 51"/>
            <p:cNvSpPr>
              <a:spLocks noEditPoints="1"/>
            </p:cNvSpPr>
            <p:nvPr userDrawn="1"/>
          </p:nvSpPr>
          <p:spPr bwMode="auto">
            <a:xfrm>
              <a:off x="6473825" y="3200400"/>
              <a:ext cx="131763" cy="161925"/>
            </a:xfrm>
            <a:custGeom>
              <a:avLst/>
              <a:gdLst>
                <a:gd name="T0" fmla="*/ 18 w 35"/>
                <a:gd name="T1" fmla="*/ 5 h 43"/>
                <a:gd name="T2" fmla="*/ 10 w 35"/>
                <a:gd name="T3" fmla="*/ 8 h 43"/>
                <a:gd name="T4" fmla="*/ 7 w 35"/>
                <a:gd name="T5" fmla="*/ 17 h 43"/>
                <a:gd name="T6" fmla="*/ 28 w 35"/>
                <a:gd name="T7" fmla="*/ 17 h 43"/>
                <a:gd name="T8" fmla="*/ 25 w 35"/>
                <a:gd name="T9" fmla="*/ 8 h 43"/>
                <a:gd name="T10" fmla="*/ 18 w 35"/>
                <a:gd name="T11" fmla="*/ 5 h 43"/>
                <a:gd name="T12" fmla="*/ 20 w 35"/>
                <a:gd name="T13" fmla="*/ 43 h 43"/>
                <a:gd name="T14" fmla="*/ 5 w 35"/>
                <a:gd name="T15" fmla="*/ 37 h 43"/>
                <a:gd name="T16" fmla="*/ 0 w 35"/>
                <a:gd name="T17" fmla="*/ 22 h 43"/>
                <a:gd name="T18" fmla="*/ 5 w 35"/>
                <a:gd name="T19" fmla="*/ 6 h 43"/>
                <a:gd name="T20" fmla="*/ 18 w 35"/>
                <a:gd name="T21" fmla="*/ 0 h 43"/>
                <a:gd name="T22" fmla="*/ 30 w 35"/>
                <a:gd name="T23" fmla="*/ 5 h 43"/>
                <a:gd name="T24" fmla="*/ 35 w 35"/>
                <a:gd name="T25" fmla="*/ 18 h 43"/>
                <a:gd name="T26" fmla="*/ 35 w 35"/>
                <a:gd name="T27" fmla="*/ 22 h 43"/>
                <a:gd name="T28" fmla="*/ 7 w 35"/>
                <a:gd name="T29" fmla="*/ 22 h 43"/>
                <a:gd name="T30" fmla="*/ 10 w 35"/>
                <a:gd name="T31" fmla="*/ 33 h 43"/>
                <a:gd name="T32" fmla="*/ 20 w 35"/>
                <a:gd name="T33" fmla="*/ 37 h 43"/>
                <a:gd name="T34" fmla="*/ 33 w 35"/>
                <a:gd name="T35" fmla="*/ 34 h 43"/>
                <a:gd name="T36" fmla="*/ 33 w 35"/>
                <a:gd name="T37" fmla="*/ 40 h 43"/>
                <a:gd name="T38" fmla="*/ 27 w 35"/>
                <a:gd name="T39" fmla="*/ 42 h 43"/>
                <a:gd name="T40" fmla="*/ 20 w 35"/>
                <a:gd name="T4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3">
                  <a:moveTo>
                    <a:pt x="18" y="5"/>
                  </a:moveTo>
                  <a:cubicBezTo>
                    <a:pt x="15" y="5"/>
                    <a:pt x="12" y="6"/>
                    <a:pt x="10" y="8"/>
                  </a:cubicBezTo>
                  <a:cubicBezTo>
                    <a:pt x="8" y="11"/>
                    <a:pt x="7" y="14"/>
                    <a:pt x="7" y="17"/>
                  </a:cubicBezTo>
                  <a:cubicBezTo>
                    <a:pt x="28" y="17"/>
                    <a:pt x="28" y="17"/>
                    <a:pt x="28" y="17"/>
                  </a:cubicBezTo>
                  <a:cubicBezTo>
                    <a:pt x="28" y="13"/>
                    <a:pt x="27" y="10"/>
                    <a:pt x="25" y="8"/>
                  </a:cubicBezTo>
                  <a:cubicBezTo>
                    <a:pt x="24" y="6"/>
                    <a:pt x="21" y="5"/>
                    <a:pt x="18" y="5"/>
                  </a:cubicBezTo>
                  <a:moveTo>
                    <a:pt x="20" y="43"/>
                  </a:moveTo>
                  <a:cubicBezTo>
                    <a:pt x="14" y="43"/>
                    <a:pt x="9" y="41"/>
                    <a:pt x="5" y="37"/>
                  </a:cubicBezTo>
                  <a:cubicBezTo>
                    <a:pt x="2" y="33"/>
                    <a:pt x="0" y="28"/>
                    <a:pt x="0" y="22"/>
                  </a:cubicBezTo>
                  <a:cubicBezTo>
                    <a:pt x="0" y="15"/>
                    <a:pt x="2" y="10"/>
                    <a:pt x="5" y="6"/>
                  </a:cubicBezTo>
                  <a:cubicBezTo>
                    <a:pt x="8" y="2"/>
                    <a:pt x="13" y="0"/>
                    <a:pt x="18" y="0"/>
                  </a:cubicBezTo>
                  <a:cubicBezTo>
                    <a:pt x="23" y="0"/>
                    <a:pt x="27" y="2"/>
                    <a:pt x="30" y="5"/>
                  </a:cubicBezTo>
                  <a:cubicBezTo>
                    <a:pt x="33" y="8"/>
                    <a:pt x="35" y="13"/>
                    <a:pt x="35" y="18"/>
                  </a:cubicBezTo>
                  <a:cubicBezTo>
                    <a:pt x="35" y="22"/>
                    <a:pt x="35" y="22"/>
                    <a:pt x="35" y="22"/>
                  </a:cubicBezTo>
                  <a:cubicBezTo>
                    <a:pt x="7" y="22"/>
                    <a:pt x="7" y="22"/>
                    <a:pt x="7" y="22"/>
                  </a:cubicBezTo>
                  <a:cubicBezTo>
                    <a:pt x="7" y="27"/>
                    <a:pt x="8" y="31"/>
                    <a:pt x="10" y="33"/>
                  </a:cubicBezTo>
                  <a:cubicBezTo>
                    <a:pt x="12" y="36"/>
                    <a:pt x="16" y="37"/>
                    <a:pt x="20" y="37"/>
                  </a:cubicBezTo>
                  <a:cubicBezTo>
                    <a:pt x="24" y="37"/>
                    <a:pt x="29" y="36"/>
                    <a:pt x="33" y="34"/>
                  </a:cubicBezTo>
                  <a:cubicBezTo>
                    <a:pt x="33" y="40"/>
                    <a:pt x="33" y="40"/>
                    <a:pt x="33" y="40"/>
                  </a:cubicBezTo>
                  <a:cubicBezTo>
                    <a:pt x="31" y="41"/>
                    <a:pt x="29" y="41"/>
                    <a:pt x="27" y="42"/>
                  </a:cubicBezTo>
                  <a:cubicBezTo>
                    <a:pt x="25" y="42"/>
                    <a:pt x="22" y="43"/>
                    <a:pt x="20"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5" name="Freeform 52"/>
            <p:cNvSpPr>
              <a:spLocks/>
            </p:cNvSpPr>
            <p:nvPr userDrawn="1"/>
          </p:nvSpPr>
          <p:spPr bwMode="auto">
            <a:xfrm>
              <a:off x="6657975" y="3200400"/>
              <a:ext cx="90488" cy="158750"/>
            </a:xfrm>
            <a:custGeom>
              <a:avLst/>
              <a:gdLst>
                <a:gd name="T0" fmla="*/ 19 w 24"/>
                <a:gd name="T1" fmla="*/ 0 h 42"/>
                <a:gd name="T2" fmla="*/ 24 w 24"/>
                <a:gd name="T3" fmla="*/ 0 h 42"/>
                <a:gd name="T4" fmla="*/ 23 w 24"/>
                <a:gd name="T5" fmla="*/ 6 h 42"/>
                <a:gd name="T6" fmla="*/ 18 w 24"/>
                <a:gd name="T7" fmla="*/ 6 h 42"/>
                <a:gd name="T8" fmla="*/ 10 w 24"/>
                <a:gd name="T9" fmla="*/ 10 h 42"/>
                <a:gd name="T10" fmla="*/ 6 w 24"/>
                <a:gd name="T11" fmla="*/ 20 h 42"/>
                <a:gd name="T12" fmla="*/ 6 w 24"/>
                <a:gd name="T13" fmla="*/ 42 h 42"/>
                <a:gd name="T14" fmla="*/ 0 w 24"/>
                <a:gd name="T15" fmla="*/ 42 h 42"/>
                <a:gd name="T16" fmla="*/ 0 w 24"/>
                <a:gd name="T17" fmla="*/ 1 h 42"/>
                <a:gd name="T18" fmla="*/ 5 w 24"/>
                <a:gd name="T19" fmla="*/ 1 h 42"/>
                <a:gd name="T20" fmla="*/ 6 w 24"/>
                <a:gd name="T21" fmla="*/ 8 h 42"/>
                <a:gd name="T22" fmla="*/ 6 w 24"/>
                <a:gd name="T23" fmla="*/ 8 h 42"/>
                <a:gd name="T24" fmla="*/ 12 w 24"/>
                <a:gd name="T25" fmla="*/ 2 h 42"/>
                <a:gd name="T26" fmla="*/ 19 w 24"/>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2">
                  <a:moveTo>
                    <a:pt x="19" y="0"/>
                  </a:moveTo>
                  <a:cubicBezTo>
                    <a:pt x="21" y="0"/>
                    <a:pt x="22" y="0"/>
                    <a:pt x="24" y="0"/>
                  </a:cubicBezTo>
                  <a:cubicBezTo>
                    <a:pt x="23" y="6"/>
                    <a:pt x="23" y="6"/>
                    <a:pt x="23" y="6"/>
                  </a:cubicBezTo>
                  <a:cubicBezTo>
                    <a:pt x="21" y="6"/>
                    <a:pt x="20" y="6"/>
                    <a:pt x="18" y="6"/>
                  </a:cubicBezTo>
                  <a:cubicBezTo>
                    <a:pt x="15" y="6"/>
                    <a:pt x="12" y="7"/>
                    <a:pt x="10" y="10"/>
                  </a:cubicBezTo>
                  <a:cubicBezTo>
                    <a:pt x="8"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8" y="6"/>
                    <a:pt x="10" y="4"/>
                    <a:pt x="12" y="2"/>
                  </a:cubicBezTo>
                  <a:cubicBezTo>
                    <a:pt x="14" y="1"/>
                    <a:pt x="16"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6" name="Freeform 53"/>
            <p:cNvSpPr>
              <a:spLocks/>
            </p:cNvSpPr>
            <p:nvPr userDrawn="1"/>
          </p:nvSpPr>
          <p:spPr bwMode="auto">
            <a:xfrm>
              <a:off x="6781800" y="3200400"/>
              <a:ext cx="112713" cy="161925"/>
            </a:xfrm>
            <a:custGeom>
              <a:avLst/>
              <a:gdLst>
                <a:gd name="T0" fmla="*/ 19 w 30"/>
                <a:gd name="T1" fmla="*/ 43 h 43"/>
                <a:gd name="T2" fmla="*/ 5 w 30"/>
                <a:gd name="T3" fmla="*/ 37 h 43"/>
                <a:gd name="T4" fmla="*/ 0 w 30"/>
                <a:gd name="T5" fmla="*/ 22 h 43"/>
                <a:gd name="T6" fmla="*/ 5 w 30"/>
                <a:gd name="T7" fmla="*/ 6 h 43"/>
                <a:gd name="T8" fmla="*/ 19 w 30"/>
                <a:gd name="T9" fmla="*/ 0 h 43"/>
                <a:gd name="T10" fmla="*/ 25 w 30"/>
                <a:gd name="T11" fmla="*/ 1 h 43"/>
                <a:gd name="T12" fmla="*/ 30 w 30"/>
                <a:gd name="T13" fmla="*/ 2 h 43"/>
                <a:gd name="T14" fmla="*/ 28 w 30"/>
                <a:gd name="T15" fmla="*/ 7 h 43"/>
                <a:gd name="T16" fmla="*/ 23 w 30"/>
                <a:gd name="T17" fmla="*/ 6 h 43"/>
                <a:gd name="T18" fmla="*/ 19 w 30"/>
                <a:gd name="T19" fmla="*/ 6 h 43"/>
                <a:gd name="T20" fmla="*/ 6 w 30"/>
                <a:gd name="T21" fmla="*/ 21 h 43"/>
                <a:gd name="T22" fmla="*/ 9 w 30"/>
                <a:gd name="T23" fmla="*/ 33 h 43"/>
                <a:gd name="T24" fmla="*/ 18 w 30"/>
                <a:gd name="T25" fmla="*/ 37 h 43"/>
                <a:gd name="T26" fmla="*/ 29 w 30"/>
                <a:gd name="T27" fmla="*/ 35 h 43"/>
                <a:gd name="T28" fmla="*/ 29 w 30"/>
                <a:gd name="T29" fmla="*/ 40 h 43"/>
                <a:gd name="T30" fmla="*/ 19 w 30"/>
                <a:gd name="T3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3">
                  <a:moveTo>
                    <a:pt x="19" y="43"/>
                  </a:moveTo>
                  <a:cubicBezTo>
                    <a:pt x="13" y="43"/>
                    <a:pt x="8" y="41"/>
                    <a:pt x="5" y="37"/>
                  </a:cubicBezTo>
                  <a:cubicBezTo>
                    <a:pt x="2" y="33"/>
                    <a:pt x="0" y="28"/>
                    <a:pt x="0" y="22"/>
                  </a:cubicBezTo>
                  <a:cubicBezTo>
                    <a:pt x="0" y="15"/>
                    <a:pt x="2" y="9"/>
                    <a:pt x="5" y="6"/>
                  </a:cubicBezTo>
                  <a:cubicBezTo>
                    <a:pt x="8" y="2"/>
                    <a:pt x="13" y="0"/>
                    <a:pt x="19" y="0"/>
                  </a:cubicBezTo>
                  <a:cubicBezTo>
                    <a:pt x="21" y="0"/>
                    <a:pt x="23" y="0"/>
                    <a:pt x="25" y="1"/>
                  </a:cubicBezTo>
                  <a:cubicBezTo>
                    <a:pt x="27" y="1"/>
                    <a:pt x="28" y="2"/>
                    <a:pt x="30" y="2"/>
                  </a:cubicBezTo>
                  <a:cubicBezTo>
                    <a:pt x="28" y="7"/>
                    <a:pt x="28" y="7"/>
                    <a:pt x="28" y="7"/>
                  </a:cubicBezTo>
                  <a:cubicBezTo>
                    <a:pt x="26" y="7"/>
                    <a:pt x="25" y="6"/>
                    <a:pt x="23" y="6"/>
                  </a:cubicBezTo>
                  <a:cubicBezTo>
                    <a:pt x="22" y="6"/>
                    <a:pt x="20" y="6"/>
                    <a:pt x="19" y="6"/>
                  </a:cubicBezTo>
                  <a:cubicBezTo>
                    <a:pt x="11" y="6"/>
                    <a:pt x="6" y="11"/>
                    <a:pt x="6" y="21"/>
                  </a:cubicBezTo>
                  <a:cubicBezTo>
                    <a:pt x="6" y="27"/>
                    <a:pt x="7" y="30"/>
                    <a:pt x="9" y="33"/>
                  </a:cubicBezTo>
                  <a:cubicBezTo>
                    <a:pt x="11" y="36"/>
                    <a:pt x="14" y="37"/>
                    <a:pt x="18" y="37"/>
                  </a:cubicBezTo>
                  <a:cubicBezTo>
                    <a:pt x="22" y="37"/>
                    <a:pt x="25" y="36"/>
                    <a:pt x="29" y="35"/>
                  </a:cubicBezTo>
                  <a:cubicBezTo>
                    <a:pt x="29" y="40"/>
                    <a:pt x="29" y="40"/>
                    <a:pt x="29" y="40"/>
                  </a:cubicBezTo>
                  <a:cubicBezTo>
                    <a:pt x="26" y="42"/>
                    <a:pt x="23" y="43"/>
                    <a:pt x="19"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7" name="Freeform 54"/>
            <p:cNvSpPr>
              <a:spLocks noEditPoints="1"/>
            </p:cNvSpPr>
            <p:nvPr userDrawn="1"/>
          </p:nvSpPr>
          <p:spPr bwMode="auto">
            <a:xfrm>
              <a:off x="6938963" y="3148013"/>
              <a:ext cx="26988" cy="211138"/>
            </a:xfrm>
            <a:custGeom>
              <a:avLst/>
              <a:gdLst>
                <a:gd name="T0" fmla="*/ 7 w 7"/>
                <a:gd name="T1" fmla="*/ 56 h 56"/>
                <a:gd name="T2" fmla="*/ 1 w 7"/>
                <a:gd name="T3" fmla="*/ 56 h 56"/>
                <a:gd name="T4" fmla="*/ 1 w 7"/>
                <a:gd name="T5" fmla="*/ 15 h 56"/>
                <a:gd name="T6" fmla="*/ 7 w 7"/>
                <a:gd name="T7" fmla="*/ 15 h 56"/>
                <a:gd name="T8" fmla="*/ 7 w 7"/>
                <a:gd name="T9" fmla="*/ 56 h 56"/>
                <a:gd name="T10" fmla="*/ 0 w 7"/>
                <a:gd name="T11" fmla="*/ 4 h 56"/>
                <a:gd name="T12" fmla="*/ 1 w 7"/>
                <a:gd name="T13" fmla="*/ 1 h 56"/>
                <a:gd name="T14" fmla="*/ 4 w 7"/>
                <a:gd name="T15" fmla="*/ 0 h 56"/>
                <a:gd name="T16" fmla="*/ 6 w 7"/>
                <a:gd name="T17" fmla="*/ 1 h 56"/>
                <a:gd name="T18" fmla="*/ 7 w 7"/>
                <a:gd name="T19" fmla="*/ 4 h 56"/>
                <a:gd name="T20" fmla="*/ 6 w 7"/>
                <a:gd name="T21" fmla="*/ 7 h 56"/>
                <a:gd name="T22" fmla="*/ 4 w 7"/>
                <a:gd name="T23" fmla="*/ 8 h 56"/>
                <a:gd name="T24" fmla="*/ 1 w 7"/>
                <a:gd name="T25" fmla="*/ 7 h 56"/>
                <a:gd name="T26" fmla="*/ 0 w 7"/>
                <a:gd name="T27"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6">
                  <a:moveTo>
                    <a:pt x="7" y="56"/>
                  </a:moveTo>
                  <a:cubicBezTo>
                    <a:pt x="1" y="56"/>
                    <a:pt x="1" y="56"/>
                    <a:pt x="1" y="56"/>
                  </a:cubicBezTo>
                  <a:cubicBezTo>
                    <a:pt x="1" y="15"/>
                    <a:pt x="1" y="15"/>
                    <a:pt x="1" y="15"/>
                  </a:cubicBezTo>
                  <a:cubicBezTo>
                    <a:pt x="7" y="15"/>
                    <a:pt x="7" y="15"/>
                    <a:pt x="7" y="15"/>
                  </a:cubicBezTo>
                  <a:lnTo>
                    <a:pt x="7" y="56"/>
                  </a:lnTo>
                  <a:close/>
                  <a:moveTo>
                    <a:pt x="0" y="4"/>
                  </a:moveTo>
                  <a:cubicBezTo>
                    <a:pt x="0" y="2"/>
                    <a:pt x="0" y="1"/>
                    <a:pt x="1" y="1"/>
                  </a:cubicBezTo>
                  <a:cubicBezTo>
                    <a:pt x="2" y="0"/>
                    <a:pt x="3" y="0"/>
                    <a:pt x="4" y="0"/>
                  </a:cubicBezTo>
                  <a:cubicBezTo>
                    <a:pt x="5" y="0"/>
                    <a:pt x="5" y="0"/>
                    <a:pt x="6" y="1"/>
                  </a:cubicBezTo>
                  <a:cubicBezTo>
                    <a:pt x="7" y="1"/>
                    <a:pt x="7" y="2"/>
                    <a:pt x="7" y="4"/>
                  </a:cubicBezTo>
                  <a:cubicBezTo>
                    <a:pt x="7" y="5"/>
                    <a:pt x="7" y="6"/>
                    <a:pt x="6" y="7"/>
                  </a:cubicBezTo>
                  <a:cubicBezTo>
                    <a:pt x="5" y="7"/>
                    <a:pt x="5" y="8"/>
                    <a:pt x="4" y="8"/>
                  </a:cubicBezTo>
                  <a:cubicBezTo>
                    <a:pt x="3" y="8"/>
                    <a:pt x="2" y="7"/>
                    <a:pt x="1" y="7"/>
                  </a:cubicBezTo>
                  <a:cubicBezTo>
                    <a:pt x="0" y="6"/>
                    <a:pt x="0" y="5"/>
                    <a:pt x="0"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8" name="Freeform 55"/>
            <p:cNvSpPr>
              <a:spLocks noEditPoints="1"/>
            </p:cNvSpPr>
            <p:nvPr userDrawn="1"/>
          </p:nvSpPr>
          <p:spPr bwMode="auto">
            <a:xfrm>
              <a:off x="7018338" y="3200400"/>
              <a:ext cx="120650" cy="161925"/>
            </a:xfrm>
            <a:custGeom>
              <a:avLst/>
              <a:gdLst>
                <a:gd name="T0" fmla="*/ 14 w 32"/>
                <a:gd name="T1" fmla="*/ 37 h 43"/>
                <a:gd name="T2" fmla="*/ 23 w 32"/>
                <a:gd name="T3" fmla="*/ 34 h 43"/>
                <a:gd name="T4" fmla="*/ 26 w 32"/>
                <a:gd name="T5" fmla="*/ 25 h 43"/>
                <a:gd name="T6" fmla="*/ 26 w 32"/>
                <a:gd name="T7" fmla="*/ 22 h 43"/>
                <a:gd name="T8" fmla="*/ 20 w 32"/>
                <a:gd name="T9" fmla="*/ 22 h 43"/>
                <a:gd name="T10" fmla="*/ 9 w 32"/>
                <a:gd name="T11" fmla="*/ 24 h 43"/>
                <a:gd name="T12" fmla="*/ 6 w 32"/>
                <a:gd name="T13" fmla="*/ 31 h 43"/>
                <a:gd name="T14" fmla="*/ 8 w 32"/>
                <a:gd name="T15" fmla="*/ 36 h 43"/>
                <a:gd name="T16" fmla="*/ 14 w 32"/>
                <a:gd name="T17" fmla="*/ 37 h 43"/>
                <a:gd name="T18" fmla="*/ 28 w 32"/>
                <a:gd name="T19" fmla="*/ 42 h 43"/>
                <a:gd name="T20" fmla="*/ 27 w 32"/>
                <a:gd name="T21" fmla="*/ 36 h 43"/>
                <a:gd name="T22" fmla="*/ 26 w 32"/>
                <a:gd name="T23" fmla="*/ 36 h 43"/>
                <a:gd name="T24" fmla="*/ 20 w 32"/>
                <a:gd name="T25" fmla="*/ 41 h 43"/>
                <a:gd name="T26" fmla="*/ 13 w 32"/>
                <a:gd name="T27" fmla="*/ 43 h 43"/>
                <a:gd name="T28" fmla="*/ 3 w 32"/>
                <a:gd name="T29" fmla="*/ 39 h 43"/>
                <a:gd name="T30" fmla="*/ 0 w 32"/>
                <a:gd name="T31" fmla="*/ 30 h 43"/>
                <a:gd name="T32" fmla="*/ 19 w 32"/>
                <a:gd name="T33" fmla="*/ 17 h 43"/>
                <a:gd name="T34" fmla="*/ 26 w 32"/>
                <a:gd name="T35" fmla="*/ 17 h 43"/>
                <a:gd name="T36" fmla="*/ 26 w 32"/>
                <a:gd name="T37" fmla="*/ 15 h 43"/>
                <a:gd name="T38" fmla="*/ 24 w 32"/>
                <a:gd name="T39" fmla="*/ 8 h 43"/>
                <a:gd name="T40" fmla="*/ 18 w 32"/>
                <a:gd name="T41" fmla="*/ 5 h 43"/>
                <a:gd name="T42" fmla="*/ 6 w 32"/>
                <a:gd name="T43" fmla="*/ 8 h 43"/>
                <a:gd name="T44" fmla="*/ 4 w 32"/>
                <a:gd name="T45" fmla="*/ 4 h 43"/>
                <a:gd name="T46" fmla="*/ 11 w 32"/>
                <a:gd name="T47" fmla="*/ 1 h 43"/>
                <a:gd name="T48" fmla="*/ 18 w 32"/>
                <a:gd name="T49" fmla="*/ 0 h 43"/>
                <a:gd name="T50" fmla="*/ 29 w 32"/>
                <a:gd name="T51" fmla="*/ 3 h 43"/>
                <a:gd name="T52" fmla="*/ 32 w 32"/>
                <a:gd name="T53" fmla="*/ 14 h 43"/>
                <a:gd name="T54" fmla="*/ 32 w 32"/>
                <a:gd name="T55" fmla="*/ 42 h 43"/>
                <a:gd name="T56" fmla="*/ 28 w 32"/>
                <a:gd name="T57" fmla="*/ 4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43">
                  <a:moveTo>
                    <a:pt x="14" y="37"/>
                  </a:moveTo>
                  <a:cubicBezTo>
                    <a:pt x="18" y="37"/>
                    <a:pt x="21" y="36"/>
                    <a:pt x="23" y="34"/>
                  </a:cubicBezTo>
                  <a:cubicBezTo>
                    <a:pt x="25" y="32"/>
                    <a:pt x="26" y="29"/>
                    <a:pt x="26" y="25"/>
                  </a:cubicBezTo>
                  <a:cubicBezTo>
                    <a:pt x="26" y="22"/>
                    <a:pt x="26" y="22"/>
                    <a:pt x="26" y="22"/>
                  </a:cubicBezTo>
                  <a:cubicBezTo>
                    <a:pt x="20" y="22"/>
                    <a:pt x="20" y="22"/>
                    <a:pt x="20" y="22"/>
                  </a:cubicBezTo>
                  <a:cubicBezTo>
                    <a:pt x="15" y="22"/>
                    <a:pt x="12" y="23"/>
                    <a:pt x="9" y="24"/>
                  </a:cubicBezTo>
                  <a:cubicBezTo>
                    <a:pt x="7" y="26"/>
                    <a:pt x="6" y="28"/>
                    <a:pt x="6" y="31"/>
                  </a:cubicBezTo>
                  <a:cubicBezTo>
                    <a:pt x="6" y="33"/>
                    <a:pt x="7" y="34"/>
                    <a:pt x="8" y="36"/>
                  </a:cubicBezTo>
                  <a:cubicBezTo>
                    <a:pt x="10" y="37"/>
                    <a:pt x="11" y="37"/>
                    <a:pt x="14" y="37"/>
                  </a:cubicBezTo>
                  <a:moveTo>
                    <a:pt x="28" y="42"/>
                  </a:moveTo>
                  <a:cubicBezTo>
                    <a:pt x="27" y="36"/>
                    <a:pt x="27" y="36"/>
                    <a:pt x="27" y="36"/>
                  </a:cubicBezTo>
                  <a:cubicBezTo>
                    <a:pt x="26" y="36"/>
                    <a:pt x="26" y="36"/>
                    <a:pt x="26" y="36"/>
                  </a:cubicBezTo>
                  <a:cubicBezTo>
                    <a:pt x="24" y="39"/>
                    <a:pt x="22" y="40"/>
                    <a:pt x="20" y="41"/>
                  </a:cubicBezTo>
                  <a:cubicBezTo>
                    <a:pt x="18" y="42"/>
                    <a:pt x="16" y="43"/>
                    <a:pt x="13" y="43"/>
                  </a:cubicBezTo>
                  <a:cubicBezTo>
                    <a:pt x="9" y="43"/>
                    <a:pt x="5" y="41"/>
                    <a:pt x="3" y="39"/>
                  </a:cubicBezTo>
                  <a:cubicBezTo>
                    <a:pt x="1" y="37"/>
                    <a:pt x="0" y="34"/>
                    <a:pt x="0" y="30"/>
                  </a:cubicBezTo>
                  <a:cubicBezTo>
                    <a:pt x="0" y="22"/>
                    <a:pt x="6" y="18"/>
                    <a:pt x="19" y="17"/>
                  </a:cubicBezTo>
                  <a:cubicBezTo>
                    <a:pt x="26" y="17"/>
                    <a:pt x="26" y="17"/>
                    <a:pt x="26" y="17"/>
                  </a:cubicBezTo>
                  <a:cubicBezTo>
                    <a:pt x="26" y="15"/>
                    <a:pt x="26" y="15"/>
                    <a:pt x="26" y="15"/>
                  </a:cubicBezTo>
                  <a:cubicBezTo>
                    <a:pt x="26" y="11"/>
                    <a:pt x="26" y="9"/>
                    <a:pt x="24" y="8"/>
                  </a:cubicBezTo>
                  <a:cubicBezTo>
                    <a:pt x="23" y="6"/>
                    <a:pt x="21" y="5"/>
                    <a:pt x="18" y="5"/>
                  </a:cubicBezTo>
                  <a:cubicBezTo>
                    <a:pt x="14" y="5"/>
                    <a:pt x="10" y="6"/>
                    <a:pt x="6" y="8"/>
                  </a:cubicBezTo>
                  <a:cubicBezTo>
                    <a:pt x="4" y="4"/>
                    <a:pt x="4" y="4"/>
                    <a:pt x="4" y="4"/>
                  </a:cubicBezTo>
                  <a:cubicBezTo>
                    <a:pt x="6" y="3"/>
                    <a:pt x="8" y="2"/>
                    <a:pt x="11" y="1"/>
                  </a:cubicBezTo>
                  <a:cubicBezTo>
                    <a:pt x="13" y="0"/>
                    <a:pt x="16" y="0"/>
                    <a:pt x="18" y="0"/>
                  </a:cubicBezTo>
                  <a:cubicBezTo>
                    <a:pt x="23" y="0"/>
                    <a:pt x="27" y="1"/>
                    <a:pt x="29" y="3"/>
                  </a:cubicBezTo>
                  <a:cubicBezTo>
                    <a:pt x="31" y="6"/>
                    <a:pt x="32" y="9"/>
                    <a:pt x="32" y="14"/>
                  </a:cubicBezTo>
                  <a:cubicBezTo>
                    <a:pt x="32" y="42"/>
                    <a:pt x="32" y="42"/>
                    <a:pt x="32" y="42"/>
                  </a:cubicBezTo>
                  <a:lnTo>
                    <a:pt x="2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39" name="Rectangle 56"/>
            <p:cNvSpPr>
              <a:spLocks noChangeArrowheads="1"/>
            </p:cNvSpPr>
            <p:nvPr userDrawn="1"/>
          </p:nvSpPr>
          <p:spPr bwMode="auto">
            <a:xfrm>
              <a:off x="7202488" y="3140075"/>
              <a:ext cx="22225" cy="2190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0" name="Freeform 57"/>
            <p:cNvSpPr>
              <a:spLocks/>
            </p:cNvSpPr>
            <p:nvPr userDrawn="1"/>
          </p:nvSpPr>
          <p:spPr bwMode="auto">
            <a:xfrm>
              <a:off x="3821113" y="3498850"/>
              <a:ext cx="115888" cy="207963"/>
            </a:xfrm>
            <a:custGeom>
              <a:avLst/>
              <a:gdLst>
                <a:gd name="T0" fmla="*/ 14 w 73"/>
                <a:gd name="T1" fmla="*/ 131 h 131"/>
                <a:gd name="T2" fmla="*/ 0 w 73"/>
                <a:gd name="T3" fmla="*/ 131 h 131"/>
                <a:gd name="T4" fmla="*/ 0 w 73"/>
                <a:gd name="T5" fmla="*/ 0 h 131"/>
                <a:gd name="T6" fmla="*/ 73 w 73"/>
                <a:gd name="T7" fmla="*/ 0 h 131"/>
                <a:gd name="T8" fmla="*/ 73 w 73"/>
                <a:gd name="T9" fmla="*/ 14 h 131"/>
                <a:gd name="T10" fmla="*/ 14 w 73"/>
                <a:gd name="T11" fmla="*/ 14 h 131"/>
                <a:gd name="T12" fmla="*/ 14 w 73"/>
                <a:gd name="T13" fmla="*/ 62 h 131"/>
                <a:gd name="T14" fmla="*/ 68 w 73"/>
                <a:gd name="T15" fmla="*/ 62 h 131"/>
                <a:gd name="T16" fmla="*/ 68 w 73"/>
                <a:gd name="T17" fmla="*/ 74 h 131"/>
                <a:gd name="T18" fmla="*/ 14 w 73"/>
                <a:gd name="T19" fmla="*/ 74 h 131"/>
                <a:gd name="T20" fmla="*/ 14 w 73"/>
                <a:gd name="T21"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31">
                  <a:moveTo>
                    <a:pt x="14" y="131"/>
                  </a:moveTo>
                  <a:lnTo>
                    <a:pt x="0" y="131"/>
                  </a:lnTo>
                  <a:lnTo>
                    <a:pt x="0" y="0"/>
                  </a:lnTo>
                  <a:lnTo>
                    <a:pt x="73" y="0"/>
                  </a:lnTo>
                  <a:lnTo>
                    <a:pt x="73" y="14"/>
                  </a:lnTo>
                  <a:lnTo>
                    <a:pt x="14" y="14"/>
                  </a:lnTo>
                  <a:lnTo>
                    <a:pt x="14" y="62"/>
                  </a:lnTo>
                  <a:lnTo>
                    <a:pt x="68" y="62"/>
                  </a:lnTo>
                  <a:lnTo>
                    <a:pt x="68" y="74"/>
                  </a:lnTo>
                  <a:lnTo>
                    <a:pt x="14" y="74"/>
                  </a:lnTo>
                  <a:lnTo>
                    <a:pt x="14"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1" name="Freeform 58"/>
            <p:cNvSpPr>
              <a:spLocks noEditPoints="1"/>
            </p:cNvSpPr>
            <p:nvPr userDrawn="1"/>
          </p:nvSpPr>
          <p:spPr bwMode="auto">
            <a:xfrm>
              <a:off x="3970338" y="3548063"/>
              <a:ext cx="142875" cy="158750"/>
            </a:xfrm>
            <a:custGeom>
              <a:avLst/>
              <a:gdLst>
                <a:gd name="T0" fmla="*/ 7 w 38"/>
                <a:gd name="T1" fmla="*/ 21 h 42"/>
                <a:gd name="T2" fmla="*/ 10 w 38"/>
                <a:gd name="T3" fmla="*/ 33 h 42"/>
                <a:gd name="T4" fmla="*/ 19 w 38"/>
                <a:gd name="T5" fmla="*/ 37 h 42"/>
                <a:gd name="T6" fmla="*/ 28 w 38"/>
                <a:gd name="T7" fmla="*/ 33 h 42"/>
                <a:gd name="T8" fmla="*/ 31 w 38"/>
                <a:gd name="T9" fmla="*/ 21 h 42"/>
                <a:gd name="T10" fmla="*/ 28 w 38"/>
                <a:gd name="T11" fmla="*/ 9 h 42"/>
                <a:gd name="T12" fmla="*/ 19 w 38"/>
                <a:gd name="T13" fmla="*/ 5 h 42"/>
                <a:gd name="T14" fmla="*/ 10 w 38"/>
                <a:gd name="T15" fmla="*/ 9 h 42"/>
                <a:gd name="T16" fmla="*/ 7 w 38"/>
                <a:gd name="T17" fmla="*/ 21 h 42"/>
                <a:gd name="T18" fmla="*/ 38 w 38"/>
                <a:gd name="T19" fmla="*/ 21 h 42"/>
                <a:gd name="T20" fmla="*/ 33 w 38"/>
                <a:gd name="T21" fmla="*/ 37 h 42"/>
                <a:gd name="T22" fmla="*/ 19 w 38"/>
                <a:gd name="T23" fmla="*/ 42 h 42"/>
                <a:gd name="T24" fmla="*/ 9 w 38"/>
                <a:gd name="T25" fmla="*/ 40 h 42"/>
                <a:gd name="T26" fmla="*/ 3 w 38"/>
                <a:gd name="T27" fmla="*/ 32 h 42"/>
                <a:gd name="T28" fmla="*/ 0 w 38"/>
                <a:gd name="T29" fmla="*/ 21 h 42"/>
                <a:gd name="T30" fmla="*/ 5 w 38"/>
                <a:gd name="T31" fmla="*/ 6 h 42"/>
                <a:gd name="T32" fmla="*/ 19 w 38"/>
                <a:gd name="T33" fmla="*/ 0 h 42"/>
                <a:gd name="T34" fmla="*/ 33 w 38"/>
                <a:gd name="T35" fmla="*/ 6 h 42"/>
                <a:gd name="T36" fmla="*/ 38 w 38"/>
                <a:gd name="T37"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2">
                  <a:moveTo>
                    <a:pt x="7" y="21"/>
                  </a:moveTo>
                  <a:cubicBezTo>
                    <a:pt x="7" y="26"/>
                    <a:pt x="8" y="30"/>
                    <a:pt x="10" y="33"/>
                  </a:cubicBezTo>
                  <a:cubicBezTo>
                    <a:pt x="12" y="36"/>
                    <a:pt x="15" y="37"/>
                    <a:pt x="19" y="37"/>
                  </a:cubicBezTo>
                  <a:cubicBezTo>
                    <a:pt x="23" y="37"/>
                    <a:pt x="26" y="36"/>
                    <a:pt x="28" y="33"/>
                  </a:cubicBezTo>
                  <a:cubicBezTo>
                    <a:pt x="30" y="30"/>
                    <a:pt x="31" y="26"/>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2"/>
                    <a:pt x="19" y="42"/>
                  </a:cubicBezTo>
                  <a:cubicBezTo>
                    <a:pt x="15" y="42"/>
                    <a:pt x="12" y="42"/>
                    <a:pt x="9" y="40"/>
                  </a:cubicBezTo>
                  <a:cubicBezTo>
                    <a:pt x="6" y="38"/>
                    <a:pt x="4" y="36"/>
                    <a:pt x="3" y="32"/>
                  </a:cubicBezTo>
                  <a:cubicBezTo>
                    <a:pt x="1" y="29"/>
                    <a:pt x="0" y="25"/>
                    <a:pt x="0" y="21"/>
                  </a:cubicBezTo>
                  <a:cubicBezTo>
                    <a:pt x="0" y="14"/>
                    <a:pt x="2" y="9"/>
                    <a:pt x="5" y="6"/>
                  </a:cubicBezTo>
                  <a:cubicBezTo>
                    <a:pt x="9" y="2"/>
                    <a:pt x="13" y="0"/>
                    <a:pt x="19" y="0"/>
                  </a:cubicBezTo>
                  <a:cubicBezTo>
                    <a:pt x="25" y="0"/>
                    <a:pt x="29" y="2"/>
                    <a:pt x="33" y="6"/>
                  </a:cubicBezTo>
                  <a:cubicBezTo>
                    <a:pt x="36" y="9"/>
                    <a:pt x="38" y="15"/>
                    <a:pt x="38"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2" name="Freeform 59"/>
            <p:cNvSpPr>
              <a:spLocks/>
            </p:cNvSpPr>
            <p:nvPr userDrawn="1"/>
          </p:nvSpPr>
          <p:spPr bwMode="auto">
            <a:xfrm>
              <a:off x="4170363" y="3548063"/>
              <a:ext cx="85725" cy="158750"/>
            </a:xfrm>
            <a:custGeom>
              <a:avLst/>
              <a:gdLst>
                <a:gd name="T0" fmla="*/ 18 w 23"/>
                <a:gd name="T1" fmla="*/ 0 h 42"/>
                <a:gd name="T2" fmla="*/ 23 w 23"/>
                <a:gd name="T3" fmla="*/ 0 h 42"/>
                <a:gd name="T4" fmla="*/ 22 w 23"/>
                <a:gd name="T5" fmla="*/ 6 h 42"/>
                <a:gd name="T6" fmla="*/ 18 w 23"/>
                <a:gd name="T7" fmla="*/ 6 h 42"/>
                <a:gd name="T8" fmla="*/ 9 w 23"/>
                <a:gd name="T9" fmla="*/ 10 h 42"/>
                <a:gd name="T10" fmla="*/ 6 w 23"/>
                <a:gd name="T11" fmla="*/ 20 h 42"/>
                <a:gd name="T12" fmla="*/ 6 w 23"/>
                <a:gd name="T13" fmla="*/ 42 h 42"/>
                <a:gd name="T14" fmla="*/ 0 w 23"/>
                <a:gd name="T15" fmla="*/ 42 h 42"/>
                <a:gd name="T16" fmla="*/ 0 w 23"/>
                <a:gd name="T17" fmla="*/ 1 h 42"/>
                <a:gd name="T18" fmla="*/ 5 w 23"/>
                <a:gd name="T19" fmla="*/ 1 h 42"/>
                <a:gd name="T20" fmla="*/ 5 w 23"/>
                <a:gd name="T21" fmla="*/ 8 h 42"/>
                <a:gd name="T22" fmla="*/ 6 w 23"/>
                <a:gd name="T23" fmla="*/ 8 h 42"/>
                <a:gd name="T24" fmla="*/ 11 w 23"/>
                <a:gd name="T25" fmla="*/ 2 h 42"/>
                <a:gd name="T26" fmla="*/ 18 w 23"/>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2">
                  <a:moveTo>
                    <a:pt x="18" y="0"/>
                  </a:moveTo>
                  <a:cubicBezTo>
                    <a:pt x="20" y="0"/>
                    <a:pt x="22" y="0"/>
                    <a:pt x="23" y="0"/>
                  </a:cubicBezTo>
                  <a:cubicBezTo>
                    <a:pt x="22" y="6"/>
                    <a:pt x="22" y="6"/>
                    <a:pt x="22" y="6"/>
                  </a:cubicBezTo>
                  <a:cubicBezTo>
                    <a:pt x="21" y="6"/>
                    <a:pt x="19" y="6"/>
                    <a:pt x="18" y="6"/>
                  </a:cubicBezTo>
                  <a:cubicBezTo>
                    <a:pt x="14" y="6"/>
                    <a:pt x="12" y="7"/>
                    <a:pt x="9" y="10"/>
                  </a:cubicBezTo>
                  <a:cubicBezTo>
                    <a:pt x="7" y="12"/>
                    <a:pt x="6" y="16"/>
                    <a:pt x="6" y="20"/>
                  </a:cubicBezTo>
                  <a:cubicBezTo>
                    <a:pt x="6" y="42"/>
                    <a:pt x="6" y="42"/>
                    <a:pt x="6" y="42"/>
                  </a:cubicBezTo>
                  <a:cubicBezTo>
                    <a:pt x="0" y="42"/>
                    <a:pt x="0" y="42"/>
                    <a:pt x="0" y="42"/>
                  </a:cubicBezTo>
                  <a:cubicBezTo>
                    <a:pt x="0" y="1"/>
                    <a:pt x="0" y="1"/>
                    <a:pt x="0" y="1"/>
                  </a:cubicBezTo>
                  <a:cubicBezTo>
                    <a:pt x="5" y="1"/>
                    <a:pt x="5" y="1"/>
                    <a:pt x="5" y="1"/>
                  </a:cubicBezTo>
                  <a:cubicBezTo>
                    <a:pt x="5" y="8"/>
                    <a:pt x="5" y="8"/>
                    <a:pt x="5" y="8"/>
                  </a:cubicBezTo>
                  <a:cubicBezTo>
                    <a:pt x="6" y="8"/>
                    <a:pt x="6" y="8"/>
                    <a:pt x="6" y="8"/>
                  </a:cubicBezTo>
                  <a:cubicBezTo>
                    <a:pt x="7" y="6"/>
                    <a:pt x="9" y="4"/>
                    <a:pt x="11" y="2"/>
                  </a:cubicBezTo>
                  <a:cubicBezTo>
                    <a:pt x="13" y="1"/>
                    <a:pt x="16"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3" name="Freeform 60"/>
            <p:cNvSpPr>
              <a:spLocks noEditPoints="1"/>
            </p:cNvSpPr>
            <p:nvPr userDrawn="1"/>
          </p:nvSpPr>
          <p:spPr bwMode="auto">
            <a:xfrm>
              <a:off x="4289425" y="3548063"/>
              <a:ext cx="131763" cy="158750"/>
            </a:xfrm>
            <a:custGeom>
              <a:avLst/>
              <a:gdLst>
                <a:gd name="T0" fmla="*/ 18 w 35"/>
                <a:gd name="T1" fmla="*/ 5 h 42"/>
                <a:gd name="T2" fmla="*/ 10 w 35"/>
                <a:gd name="T3" fmla="*/ 8 h 42"/>
                <a:gd name="T4" fmla="*/ 7 w 35"/>
                <a:gd name="T5" fmla="*/ 17 h 42"/>
                <a:gd name="T6" fmla="*/ 28 w 35"/>
                <a:gd name="T7" fmla="*/ 17 h 42"/>
                <a:gd name="T8" fmla="*/ 26 w 35"/>
                <a:gd name="T9" fmla="*/ 8 h 42"/>
                <a:gd name="T10" fmla="*/ 18 w 35"/>
                <a:gd name="T11" fmla="*/ 5 h 42"/>
                <a:gd name="T12" fmla="*/ 20 w 35"/>
                <a:gd name="T13" fmla="*/ 42 h 42"/>
                <a:gd name="T14" fmla="*/ 6 w 35"/>
                <a:gd name="T15" fmla="*/ 37 h 42"/>
                <a:gd name="T16" fmla="*/ 0 w 35"/>
                <a:gd name="T17" fmla="*/ 21 h 42"/>
                <a:gd name="T18" fmla="*/ 5 w 35"/>
                <a:gd name="T19" fmla="*/ 6 h 42"/>
                <a:gd name="T20" fmla="*/ 18 w 35"/>
                <a:gd name="T21" fmla="*/ 0 h 42"/>
                <a:gd name="T22" fmla="*/ 31 w 35"/>
                <a:gd name="T23" fmla="*/ 5 h 42"/>
                <a:gd name="T24" fmla="*/ 35 w 35"/>
                <a:gd name="T25" fmla="*/ 18 h 42"/>
                <a:gd name="T26" fmla="*/ 35 w 35"/>
                <a:gd name="T27" fmla="*/ 22 h 42"/>
                <a:gd name="T28" fmla="*/ 7 w 35"/>
                <a:gd name="T29" fmla="*/ 22 h 42"/>
                <a:gd name="T30" fmla="*/ 10 w 35"/>
                <a:gd name="T31" fmla="*/ 33 h 42"/>
                <a:gd name="T32" fmla="*/ 20 w 35"/>
                <a:gd name="T33" fmla="*/ 37 h 42"/>
                <a:gd name="T34" fmla="*/ 33 w 35"/>
                <a:gd name="T35" fmla="*/ 34 h 42"/>
                <a:gd name="T36" fmla="*/ 33 w 35"/>
                <a:gd name="T37" fmla="*/ 40 h 42"/>
                <a:gd name="T38" fmla="*/ 27 w 35"/>
                <a:gd name="T39" fmla="*/ 42 h 42"/>
                <a:gd name="T40" fmla="*/ 20 w 35"/>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2">
                  <a:moveTo>
                    <a:pt x="18" y="5"/>
                  </a:moveTo>
                  <a:cubicBezTo>
                    <a:pt x="15" y="5"/>
                    <a:pt x="12" y="6"/>
                    <a:pt x="10" y="8"/>
                  </a:cubicBezTo>
                  <a:cubicBezTo>
                    <a:pt x="8" y="10"/>
                    <a:pt x="7" y="13"/>
                    <a:pt x="7" y="17"/>
                  </a:cubicBezTo>
                  <a:cubicBezTo>
                    <a:pt x="28" y="17"/>
                    <a:pt x="28" y="17"/>
                    <a:pt x="28" y="17"/>
                  </a:cubicBezTo>
                  <a:cubicBezTo>
                    <a:pt x="28" y="13"/>
                    <a:pt x="27" y="10"/>
                    <a:pt x="26" y="8"/>
                  </a:cubicBezTo>
                  <a:cubicBezTo>
                    <a:pt x="24" y="6"/>
                    <a:pt x="21" y="5"/>
                    <a:pt x="18" y="5"/>
                  </a:cubicBezTo>
                  <a:moveTo>
                    <a:pt x="20" y="42"/>
                  </a:moveTo>
                  <a:cubicBezTo>
                    <a:pt x="14" y="42"/>
                    <a:pt x="9" y="41"/>
                    <a:pt x="6" y="37"/>
                  </a:cubicBezTo>
                  <a:cubicBezTo>
                    <a:pt x="2" y="33"/>
                    <a:pt x="0" y="28"/>
                    <a:pt x="0" y="21"/>
                  </a:cubicBezTo>
                  <a:cubicBezTo>
                    <a:pt x="0" y="15"/>
                    <a:pt x="2" y="10"/>
                    <a:pt x="5" y="6"/>
                  </a:cubicBezTo>
                  <a:cubicBezTo>
                    <a:pt x="8" y="2"/>
                    <a:pt x="13" y="0"/>
                    <a:pt x="18" y="0"/>
                  </a:cubicBezTo>
                  <a:cubicBezTo>
                    <a:pt x="23" y="0"/>
                    <a:pt x="28" y="2"/>
                    <a:pt x="31" y="5"/>
                  </a:cubicBezTo>
                  <a:cubicBezTo>
                    <a:pt x="34" y="8"/>
                    <a:pt x="35" y="13"/>
                    <a:pt x="35" y="18"/>
                  </a:cubicBezTo>
                  <a:cubicBezTo>
                    <a:pt x="35" y="22"/>
                    <a:pt x="35" y="22"/>
                    <a:pt x="35" y="22"/>
                  </a:cubicBezTo>
                  <a:cubicBezTo>
                    <a:pt x="7" y="22"/>
                    <a:pt x="7" y="22"/>
                    <a:pt x="7" y="22"/>
                  </a:cubicBezTo>
                  <a:cubicBezTo>
                    <a:pt x="7" y="27"/>
                    <a:pt x="8" y="31"/>
                    <a:pt x="10" y="33"/>
                  </a:cubicBezTo>
                  <a:cubicBezTo>
                    <a:pt x="13" y="36"/>
                    <a:pt x="16" y="37"/>
                    <a:pt x="20" y="37"/>
                  </a:cubicBezTo>
                  <a:cubicBezTo>
                    <a:pt x="25" y="37"/>
                    <a:pt x="29" y="36"/>
                    <a:pt x="33" y="34"/>
                  </a:cubicBezTo>
                  <a:cubicBezTo>
                    <a:pt x="33" y="40"/>
                    <a:pt x="33" y="40"/>
                    <a:pt x="33" y="40"/>
                  </a:cubicBezTo>
                  <a:cubicBezTo>
                    <a:pt x="31" y="41"/>
                    <a:pt x="29" y="41"/>
                    <a:pt x="27" y="42"/>
                  </a:cubicBezTo>
                  <a:cubicBezTo>
                    <a:pt x="25" y="42"/>
                    <a:pt x="23" y="42"/>
                    <a:pt x="20"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4" name="Freeform 61"/>
            <p:cNvSpPr>
              <a:spLocks/>
            </p:cNvSpPr>
            <p:nvPr userDrawn="1"/>
          </p:nvSpPr>
          <p:spPr bwMode="auto">
            <a:xfrm>
              <a:off x="4473575" y="3548063"/>
              <a:ext cx="131763" cy="158750"/>
            </a:xfrm>
            <a:custGeom>
              <a:avLst/>
              <a:gdLst>
                <a:gd name="T0" fmla="*/ 28 w 35"/>
                <a:gd name="T1" fmla="*/ 42 h 42"/>
                <a:gd name="T2" fmla="*/ 28 w 35"/>
                <a:gd name="T3" fmla="*/ 15 h 42"/>
                <a:gd name="T4" fmla="*/ 26 w 35"/>
                <a:gd name="T5" fmla="*/ 8 h 42"/>
                <a:gd name="T6" fmla="*/ 19 w 35"/>
                <a:gd name="T7" fmla="*/ 5 h 42"/>
                <a:gd name="T8" fmla="*/ 10 w 35"/>
                <a:gd name="T9" fmla="*/ 9 h 42"/>
                <a:gd name="T10" fmla="*/ 7 w 35"/>
                <a:gd name="T11" fmla="*/ 20 h 42"/>
                <a:gd name="T12" fmla="*/ 7 w 35"/>
                <a:gd name="T13" fmla="*/ 42 h 42"/>
                <a:gd name="T14" fmla="*/ 0 w 35"/>
                <a:gd name="T15" fmla="*/ 42 h 42"/>
                <a:gd name="T16" fmla="*/ 0 w 35"/>
                <a:gd name="T17" fmla="*/ 1 h 42"/>
                <a:gd name="T18" fmla="*/ 5 w 35"/>
                <a:gd name="T19" fmla="*/ 1 h 42"/>
                <a:gd name="T20" fmla="*/ 6 w 35"/>
                <a:gd name="T21" fmla="*/ 6 h 42"/>
                <a:gd name="T22" fmla="*/ 7 w 35"/>
                <a:gd name="T23" fmla="*/ 6 h 42"/>
                <a:gd name="T24" fmla="*/ 12 w 35"/>
                <a:gd name="T25" fmla="*/ 2 h 42"/>
                <a:gd name="T26" fmla="*/ 20 w 35"/>
                <a:gd name="T27" fmla="*/ 0 h 42"/>
                <a:gd name="T28" fmla="*/ 31 w 35"/>
                <a:gd name="T29" fmla="*/ 3 h 42"/>
                <a:gd name="T30" fmla="*/ 35 w 35"/>
                <a:gd name="T31" fmla="*/ 15 h 42"/>
                <a:gd name="T32" fmla="*/ 35 w 35"/>
                <a:gd name="T33" fmla="*/ 42 h 42"/>
                <a:gd name="T34" fmla="*/ 28 w 35"/>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2">
                  <a:moveTo>
                    <a:pt x="28" y="42"/>
                  </a:moveTo>
                  <a:cubicBezTo>
                    <a:pt x="28" y="15"/>
                    <a:pt x="28" y="15"/>
                    <a:pt x="28" y="15"/>
                  </a:cubicBezTo>
                  <a:cubicBezTo>
                    <a:pt x="28" y="12"/>
                    <a:pt x="28" y="9"/>
                    <a:pt x="26" y="8"/>
                  </a:cubicBezTo>
                  <a:cubicBezTo>
                    <a:pt x="25" y="6"/>
                    <a:pt x="22" y="5"/>
                    <a:pt x="19" y="5"/>
                  </a:cubicBezTo>
                  <a:cubicBezTo>
                    <a:pt x="15" y="5"/>
                    <a:pt x="12" y="6"/>
                    <a:pt x="10" y="9"/>
                  </a:cubicBezTo>
                  <a:cubicBezTo>
                    <a:pt x="8" y="11"/>
                    <a:pt x="7" y="15"/>
                    <a:pt x="7" y="20"/>
                  </a:cubicBezTo>
                  <a:cubicBezTo>
                    <a:pt x="7" y="42"/>
                    <a:pt x="7" y="42"/>
                    <a:pt x="7" y="42"/>
                  </a:cubicBezTo>
                  <a:cubicBezTo>
                    <a:pt x="0" y="42"/>
                    <a:pt x="0" y="42"/>
                    <a:pt x="0" y="42"/>
                  </a:cubicBezTo>
                  <a:cubicBezTo>
                    <a:pt x="0" y="1"/>
                    <a:pt x="0" y="1"/>
                    <a:pt x="0" y="1"/>
                  </a:cubicBezTo>
                  <a:cubicBezTo>
                    <a:pt x="5" y="1"/>
                    <a:pt x="5" y="1"/>
                    <a:pt x="5" y="1"/>
                  </a:cubicBezTo>
                  <a:cubicBezTo>
                    <a:pt x="6" y="6"/>
                    <a:pt x="6" y="6"/>
                    <a:pt x="6" y="6"/>
                  </a:cubicBezTo>
                  <a:cubicBezTo>
                    <a:pt x="7" y="6"/>
                    <a:pt x="7" y="6"/>
                    <a:pt x="7" y="6"/>
                  </a:cubicBezTo>
                  <a:cubicBezTo>
                    <a:pt x="8" y="4"/>
                    <a:pt x="10" y="3"/>
                    <a:pt x="12" y="2"/>
                  </a:cubicBezTo>
                  <a:cubicBezTo>
                    <a:pt x="14" y="0"/>
                    <a:pt x="17" y="0"/>
                    <a:pt x="20" y="0"/>
                  </a:cubicBezTo>
                  <a:cubicBezTo>
                    <a:pt x="25" y="0"/>
                    <a:pt x="28" y="1"/>
                    <a:pt x="31" y="3"/>
                  </a:cubicBezTo>
                  <a:cubicBezTo>
                    <a:pt x="33" y="6"/>
                    <a:pt x="35" y="10"/>
                    <a:pt x="35" y="15"/>
                  </a:cubicBezTo>
                  <a:cubicBezTo>
                    <a:pt x="35" y="42"/>
                    <a:pt x="35" y="42"/>
                    <a:pt x="35" y="42"/>
                  </a:cubicBezTo>
                  <a:lnTo>
                    <a:pt x="2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5" name="Freeform 62"/>
            <p:cNvSpPr>
              <a:spLocks/>
            </p:cNvSpPr>
            <p:nvPr userDrawn="1"/>
          </p:nvSpPr>
          <p:spPr bwMode="auto">
            <a:xfrm>
              <a:off x="4657725" y="3548063"/>
              <a:ext cx="109538" cy="158750"/>
            </a:xfrm>
            <a:custGeom>
              <a:avLst/>
              <a:gdLst>
                <a:gd name="T0" fmla="*/ 29 w 29"/>
                <a:gd name="T1" fmla="*/ 30 h 42"/>
                <a:gd name="T2" fmla="*/ 24 w 29"/>
                <a:gd name="T3" fmla="*/ 39 h 42"/>
                <a:gd name="T4" fmla="*/ 12 w 29"/>
                <a:gd name="T5" fmla="*/ 42 h 42"/>
                <a:gd name="T6" fmla="*/ 0 w 29"/>
                <a:gd name="T7" fmla="*/ 40 h 42"/>
                <a:gd name="T8" fmla="*/ 0 w 29"/>
                <a:gd name="T9" fmla="*/ 34 h 42"/>
                <a:gd name="T10" fmla="*/ 6 w 29"/>
                <a:gd name="T11" fmla="*/ 36 h 42"/>
                <a:gd name="T12" fmla="*/ 13 w 29"/>
                <a:gd name="T13" fmla="*/ 37 h 42"/>
                <a:gd name="T14" fmla="*/ 20 w 29"/>
                <a:gd name="T15" fmla="*/ 36 h 42"/>
                <a:gd name="T16" fmla="*/ 23 w 29"/>
                <a:gd name="T17" fmla="*/ 31 h 42"/>
                <a:gd name="T18" fmla="*/ 21 w 29"/>
                <a:gd name="T19" fmla="*/ 27 h 42"/>
                <a:gd name="T20" fmla="*/ 13 w 29"/>
                <a:gd name="T21" fmla="*/ 23 h 42"/>
                <a:gd name="T22" fmla="*/ 4 w 29"/>
                <a:gd name="T23" fmla="*/ 19 h 42"/>
                <a:gd name="T24" fmla="*/ 1 w 29"/>
                <a:gd name="T25" fmla="*/ 16 h 42"/>
                <a:gd name="T26" fmla="*/ 0 w 29"/>
                <a:gd name="T27" fmla="*/ 11 h 42"/>
                <a:gd name="T28" fmla="*/ 4 w 29"/>
                <a:gd name="T29" fmla="*/ 3 h 42"/>
                <a:gd name="T30" fmla="*/ 15 w 29"/>
                <a:gd name="T31" fmla="*/ 0 h 42"/>
                <a:gd name="T32" fmla="*/ 28 w 29"/>
                <a:gd name="T33" fmla="*/ 3 h 42"/>
                <a:gd name="T34" fmla="*/ 26 w 29"/>
                <a:gd name="T35" fmla="*/ 8 h 42"/>
                <a:gd name="T36" fmla="*/ 14 w 29"/>
                <a:gd name="T37" fmla="*/ 5 h 42"/>
                <a:gd name="T38" fmla="*/ 8 w 29"/>
                <a:gd name="T39" fmla="*/ 6 h 42"/>
                <a:gd name="T40" fmla="*/ 6 w 29"/>
                <a:gd name="T41" fmla="*/ 10 h 42"/>
                <a:gd name="T42" fmla="*/ 6 w 29"/>
                <a:gd name="T43" fmla="*/ 13 h 42"/>
                <a:gd name="T44" fmla="*/ 9 w 29"/>
                <a:gd name="T45" fmla="*/ 15 h 42"/>
                <a:gd name="T46" fmla="*/ 16 w 29"/>
                <a:gd name="T47" fmla="*/ 18 h 42"/>
                <a:gd name="T48" fmla="*/ 26 w 29"/>
                <a:gd name="T49" fmla="*/ 24 h 42"/>
                <a:gd name="T50" fmla="*/ 29 w 29"/>
                <a:gd name="T51"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2">
                  <a:moveTo>
                    <a:pt x="29" y="30"/>
                  </a:moveTo>
                  <a:cubicBezTo>
                    <a:pt x="29" y="34"/>
                    <a:pt x="27" y="37"/>
                    <a:pt x="24" y="39"/>
                  </a:cubicBezTo>
                  <a:cubicBezTo>
                    <a:pt x="22" y="41"/>
                    <a:pt x="18" y="42"/>
                    <a:pt x="12" y="42"/>
                  </a:cubicBezTo>
                  <a:cubicBezTo>
                    <a:pt x="7" y="42"/>
                    <a:pt x="3" y="42"/>
                    <a:pt x="0" y="40"/>
                  </a:cubicBezTo>
                  <a:cubicBezTo>
                    <a:pt x="0" y="34"/>
                    <a:pt x="0" y="34"/>
                    <a:pt x="0" y="34"/>
                  </a:cubicBezTo>
                  <a:cubicBezTo>
                    <a:pt x="2" y="35"/>
                    <a:pt x="4" y="36"/>
                    <a:pt x="6" y="36"/>
                  </a:cubicBezTo>
                  <a:cubicBezTo>
                    <a:pt x="8" y="37"/>
                    <a:pt x="10" y="37"/>
                    <a:pt x="13" y="37"/>
                  </a:cubicBezTo>
                  <a:cubicBezTo>
                    <a:pt x="16" y="37"/>
                    <a:pt x="18" y="37"/>
                    <a:pt x="20" y="36"/>
                  </a:cubicBezTo>
                  <a:cubicBezTo>
                    <a:pt x="22" y="35"/>
                    <a:pt x="23" y="33"/>
                    <a:pt x="23" y="31"/>
                  </a:cubicBezTo>
                  <a:cubicBezTo>
                    <a:pt x="23" y="29"/>
                    <a:pt x="22" y="28"/>
                    <a:pt x="21" y="27"/>
                  </a:cubicBezTo>
                  <a:cubicBezTo>
                    <a:pt x="19" y="26"/>
                    <a:pt x="17" y="24"/>
                    <a:pt x="13" y="23"/>
                  </a:cubicBezTo>
                  <a:cubicBezTo>
                    <a:pt x="9" y="21"/>
                    <a:pt x="6" y="20"/>
                    <a:pt x="4" y="19"/>
                  </a:cubicBezTo>
                  <a:cubicBezTo>
                    <a:pt x="3" y="18"/>
                    <a:pt x="2" y="17"/>
                    <a:pt x="1" y="16"/>
                  </a:cubicBezTo>
                  <a:cubicBezTo>
                    <a:pt x="0" y="14"/>
                    <a:pt x="0" y="13"/>
                    <a:pt x="0" y="11"/>
                  </a:cubicBezTo>
                  <a:cubicBezTo>
                    <a:pt x="0" y="7"/>
                    <a:pt x="1" y="5"/>
                    <a:pt x="4" y="3"/>
                  </a:cubicBezTo>
                  <a:cubicBezTo>
                    <a:pt x="6" y="1"/>
                    <a:pt x="10" y="0"/>
                    <a:pt x="15" y="0"/>
                  </a:cubicBezTo>
                  <a:cubicBezTo>
                    <a:pt x="19" y="0"/>
                    <a:pt x="24" y="1"/>
                    <a:pt x="28" y="3"/>
                  </a:cubicBezTo>
                  <a:cubicBezTo>
                    <a:pt x="26" y="8"/>
                    <a:pt x="26" y="8"/>
                    <a:pt x="26" y="8"/>
                  </a:cubicBezTo>
                  <a:cubicBezTo>
                    <a:pt x="21" y="6"/>
                    <a:pt x="18" y="5"/>
                    <a:pt x="14" y="5"/>
                  </a:cubicBezTo>
                  <a:cubicBezTo>
                    <a:pt x="11" y="5"/>
                    <a:pt x="9" y="6"/>
                    <a:pt x="8" y="6"/>
                  </a:cubicBezTo>
                  <a:cubicBezTo>
                    <a:pt x="6" y="7"/>
                    <a:pt x="6" y="9"/>
                    <a:pt x="6" y="10"/>
                  </a:cubicBezTo>
                  <a:cubicBezTo>
                    <a:pt x="6" y="11"/>
                    <a:pt x="6" y="12"/>
                    <a:pt x="6" y="13"/>
                  </a:cubicBezTo>
                  <a:cubicBezTo>
                    <a:pt x="7" y="14"/>
                    <a:pt x="8" y="15"/>
                    <a:pt x="9" y="15"/>
                  </a:cubicBezTo>
                  <a:cubicBezTo>
                    <a:pt x="10" y="16"/>
                    <a:pt x="13" y="17"/>
                    <a:pt x="16" y="18"/>
                  </a:cubicBezTo>
                  <a:cubicBezTo>
                    <a:pt x="21" y="20"/>
                    <a:pt x="24" y="22"/>
                    <a:pt x="26" y="24"/>
                  </a:cubicBezTo>
                  <a:cubicBezTo>
                    <a:pt x="28" y="25"/>
                    <a:pt x="29" y="28"/>
                    <a:pt x="29"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6" name="Freeform 63"/>
            <p:cNvSpPr>
              <a:spLocks noEditPoints="1"/>
            </p:cNvSpPr>
            <p:nvPr userDrawn="1"/>
          </p:nvSpPr>
          <p:spPr bwMode="auto">
            <a:xfrm>
              <a:off x="4816475" y="3490913"/>
              <a:ext cx="25400" cy="215900"/>
            </a:xfrm>
            <a:custGeom>
              <a:avLst/>
              <a:gdLst>
                <a:gd name="T0" fmla="*/ 7 w 7"/>
                <a:gd name="T1" fmla="*/ 57 h 57"/>
                <a:gd name="T2" fmla="*/ 1 w 7"/>
                <a:gd name="T3" fmla="*/ 57 h 57"/>
                <a:gd name="T4" fmla="*/ 1 w 7"/>
                <a:gd name="T5" fmla="*/ 16 h 57"/>
                <a:gd name="T6" fmla="*/ 7 w 7"/>
                <a:gd name="T7" fmla="*/ 16 h 57"/>
                <a:gd name="T8" fmla="*/ 7 w 7"/>
                <a:gd name="T9" fmla="*/ 57 h 57"/>
                <a:gd name="T10" fmla="*/ 0 w 7"/>
                <a:gd name="T11" fmla="*/ 5 h 57"/>
                <a:gd name="T12" fmla="*/ 1 w 7"/>
                <a:gd name="T13" fmla="*/ 1 h 57"/>
                <a:gd name="T14" fmla="*/ 4 w 7"/>
                <a:gd name="T15" fmla="*/ 0 h 57"/>
                <a:gd name="T16" fmla="*/ 6 w 7"/>
                <a:gd name="T17" fmla="*/ 1 h 57"/>
                <a:gd name="T18" fmla="*/ 7 w 7"/>
                <a:gd name="T19" fmla="*/ 5 h 57"/>
                <a:gd name="T20" fmla="*/ 6 w 7"/>
                <a:gd name="T21" fmla="*/ 8 h 57"/>
                <a:gd name="T22" fmla="*/ 4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7" y="57"/>
                  </a:moveTo>
                  <a:cubicBezTo>
                    <a:pt x="1" y="57"/>
                    <a:pt x="1" y="57"/>
                    <a:pt x="1" y="57"/>
                  </a:cubicBezTo>
                  <a:cubicBezTo>
                    <a:pt x="1" y="16"/>
                    <a:pt x="1" y="16"/>
                    <a:pt x="1" y="16"/>
                  </a:cubicBezTo>
                  <a:cubicBezTo>
                    <a:pt x="7" y="16"/>
                    <a:pt x="7" y="16"/>
                    <a:pt x="7" y="16"/>
                  </a:cubicBezTo>
                  <a:lnTo>
                    <a:pt x="7" y="57"/>
                  </a:lnTo>
                  <a:close/>
                  <a:moveTo>
                    <a:pt x="0" y="5"/>
                  </a:moveTo>
                  <a:cubicBezTo>
                    <a:pt x="0" y="3"/>
                    <a:pt x="0" y="2"/>
                    <a:pt x="1" y="1"/>
                  </a:cubicBezTo>
                  <a:cubicBezTo>
                    <a:pt x="2" y="1"/>
                    <a:pt x="3" y="0"/>
                    <a:pt x="4" y="0"/>
                  </a:cubicBezTo>
                  <a:cubicBezTo>
                    <a:pt x="5" y="0"/>
                    <a:pt x="6" y="1"/>
                    <a:pt x="6" y="1"/>
                  </a:cubicBezTo>
                  <a:cubicBezTo>
                    <a:pt x="7" y="2"/>
                    <a:pt x="7" y="3"/>
                    <a:pt x="7" y="5"/>
                  </a:cubicBezTo>
                  <a:cubicBezTo>
                    <a:pt x="7" y="6"/>
                    <a:pt x="7" y="7"/>
                    <a:pt x="6" y="8"/>
                  </a:cubicBezTo>
                  <a:cubicBezTo>
                    <a:pt x="6" y="8"/>
                    <a:pt x="5" y="9"/>
                    <a:pt x="4" y="9"/>
                  </a:cubicBezTo>
                  <a:cubicBezTo>
                    <a:pt x="3" y="9"/>
                    <a:pt x="2" y="8"/>
                    <a:pt x="1" y="8"/>
                  </a:cubicBezTo>
                  <a:cubicBezTo>
                    <a:pt x="0" y="7"/>
                    <a:pt x="0" y="6"/>
                    <a:pt x="0"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7" name="Freeform 64"/>
            <p:cNvSpPr>
              <a:spLocks/>
            </p:cNvSpPr>
            <p:nvPr userDrawn="1"/>
          </p:nvSpPr>
          <p:spPr bwMode="auto">
            <a:xfrm>
              <a:off x="4895850" y="3548063"/>
              <a:ext cx="112713" cy="158750"/>
            </a:xfrm>
            <a:custGeom>
              <a:avLst/>
              <a:gdLst>
                <a:gd name="T0" fmla="*/ 19 w 30"/>
                <a:gd name="T1" fmla="*/ 42 h 42"/>
                <a:gd name="T2" fmla="*/ 5 w 30"/>
                <a:gd name="T3" fmla="*/ 37 h 42"/>
                <a:gd name="T4" fmla="*/ 0 w 30"/>
                <a:gd name="T5" fmla="*/ 21 h 42"/>
                <a:gd name="T6" fmla="*/ 5 w 30"/>
                <a:gd name="T7" fmla="*/ 6 h 42"/>
                <a:gd name="T8" fmla="*/ 20 w 30"/>
                <a:gd name="T9" fmla="*/ 0 h 42"/>
                <a:gd name="T10" fmla="*/ 25 w 30"/>
                <a:gd name="T11" fmla="*/ 1 h 42"/>
                <a:gd name="T12" fmla="*/ 30 w 30"/>
                <a:gd name="T13" fmla="*/ 2 h 42"/>
                <a:gd name="T14" fmla="*/ 28 w 30"/>
                <a:gd name="T15" fmla="*/ 7 h 42"/>
                <a:gd name="T16" fmla="*/ 24 w 30"/>
                <a:gd name="T17" fmla="*/ 6 h 42"/>
                <a:gd name="T18" fmla="*/ 19 w 30"/>
                <a:gd name="T19" fmla="*/ 5 h 42"/>
                <a:gd name="T20" fmla="*/ 7 w 30"/>
                <a:gd name="T21" fmla="*/ 21 h 42"/>
                <a:gd name="T22" fmla="*/ 10 w 30"/>
                <a:gd name="T23" fmla="*/ 33 h 42"/>
                <a:gd name="T24" fmla="*/ 19 w 30"/>
                <a:gd name="T25" fmla="*/ 37 h 42"/>
                <a:gd name="T26" fmla="*/ 29 w 30"/>
                <a:gd name="T27" fmla="*/ 35 h 42"/>
                <a:gd name="T28" fmla="*/ 29 w 30"/>
                <a:gd name="T29" fmla="*/ 40 h 42"/>
                <a:gd name="T30" fmla="*/ 19 w 30"/>
                <a:gd name="T3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19" y="42"/>
                  </a:moveTo>
                  <a:cubicBezTo>
                    <a:pt x="13" y="42"/>
                    <a:pt x="9" y="41"/>
                    <a:pt x="5" y="37"/>
                  </a:cubicBezTo>
                  <a:cubicBezTo>
                    <a:pt x="2" y="33"/>
                    <a:pt x="0" y="28"/>
                    <a:pt x="0" y="21"/>
                  </a:cubicBezTo>
                  <a:cubicBezTo>
                    <a:pt x="0" y="15"/>
                    <a:pt x="2" y="9"/>
                    <a:pt x="5" y="6"/>
                  </a:cubicBezTo>
                  <a:cubicBezTo>
                    <a:pt x="9" y="2"/>
                    <a:pt x="13" y="0"/>
                    <a:pt x="20" y="0"/>
                  </a:cubicBezTo>
                  <a:cubicBezTo>
                    <a:pt x="22" y="0"/>
                    <a:pt x="23" y="0"/>
                    <a:pt x="25" y="1"/>
                  </a:cubicBezTo>
                  <a:cubicBezTo>
                    <a:pt x="27" y="1"/>
                    <a:pt x="29" y="1"/>
                    <a:pt x="30" y="2"/>
                  </a:cubicBezTo>
                  <a:cubicBezTo>
                    <a:pt x="28" y="7"/>
                    <a:pt x="28" y="7"/>
                    <a:pt x="28" y="7"/>
                  </a:cubicBezTo>
                  <a:cubicBezTo>
                    <a:pt x="27" y="7"/>
                    <a:pt x="25" y="6"/>
                    <a:pt x="24" y="6"/>
                  </a:cubicBezTo>
                  <a:cubicBezTo>
                    <a:pt x="22" y="6"/>
                    <a:pt x="21" y="5"/>
                    <a:pt x="19" y="5"/>
                  </a:cubicBezTo>
                  <a:cubicBezTo>
                    <a:pt x="11" y="5"/>
                    <a:pt x="7" y="11"/>
                    <a:pt x="7" y="21"/>
                  </a:cubicBezTo>
                  <a:cubicBezTo>
                    <a:pt x="7" y="26"/>
                    <a:pt x="8" y="30"/>
                    <a:pt x="10" y="33"/>
                  </a:cubicBezTo>
                  <a:cubicBezTo>
                    <a:pt x="12" y="36"/>
                    <a:pt x="15" y="37"/>
                    <a:pt x="19" y="37"/>
                  </a:cubicBezTo>
                  <a:cubicBezTo>
                    <a:pt x="22" y="37"/>
                    <a:pt x="26" y="36"/>
                    <a:pt x="29" y="35"/>
                  </a:cubicBezTo>
                  <a:cubicBezTo>
                    <a:pt x="29" y="40"/>
                    <a:pt x="29" y="40"/>
                    <a:pt x="29" y="40"/>
                  </a:cubicBezTo>
                  <a:cubicBezTo>
                    <a:pt x="27" y="42"/>
                    <a:pt x="23" y="42"/>
                    <a:pt x="19"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8" name="Freeform 65"/>
            <p:cNvSpPr>
              <a:spLocks noEditPoints="1"/>
            </p:cNvSpPr>
            <p:nvPr userDrawn="1"/>
          </p:nvSpPr>
          <p:spPr bwMode="auto">
            <a:xfrm>
              <a:off x="5151438" y="3498850"/>
              <a:ext cx="127000" cy="207963"/>
            </a:xfrm>
            <a:custGeom>
              <a:avLst/>
              <a:gdLst>
                <a:gd name="T0" fmla="*/ 6 w 34"/>
                <a:gd name="T1" fmla="*/ 28 h 55"/>
                <a:gd name="T2" fmla="*/ 12 w 34"/>
                <a:gd name="T3" fmla="*/ 28 h 55"/>
                <a:gd name="T4" fmla="*/ 24 w 34"/>
                <a:gd name="T5" fmla="*/ 25 h 55"/>
                <a:gd name="T6" fmla="*/ 28 w 34"/>
                <a:gd name="T7" fmla="*/ 16 h 55"/>
                <a:gd name="T8" fmla="*/ 24 w 34"/>
                <a:gd name="T9" fmla="*/ 8 h 55"/>
                <a:gd name="T10" fmla="*/ 13 w 34"/>
                <a:gd name="T11" fmla="*/ 5 h 55"/>
                <a:gd name="T12" fmla="*/ 6 w 34"/>
                <a:gd name="T13" fmla="*/ 5 h 55"/>
                <a:gd name="T14" fmla="*/ 6 w 34"/>
                <a:gd name="T15" fmla="*/ 28 h 55"/>
                <a:gd name="T16" fmla="*/ 34 w 34"/>
                <a:gd name="T17" fmla="*/ 16 h 55"/>
                <a:gd name="T18" fmla="*/ 29 w 34"/>
                <a:gd name="T19" fmla="*/ 29 h 55"/>
                <a:gd name="T20" fmla="*/ 12 w 34"/>
                <a:gd name="T21" fmla="*/ 33 h 55"/>
                <a:gd name="T22" fmla="*/ 6 w 34"/>
                <a:gd name="T23" fmla="*/ 33 h 55"/>
                <a:gd name="T24" fmla="*/ 6 w 34"/>
                <a:gd name="T25" fmla="*/ 55 h 55"/>
                <a:gd name="T26" fmla="*/ 0 w 34"/>
                <a:gd name="T27" fmla="*/ 55 h 55"/>
                <a:gd name="T28" fmla="*/ 0 w 34"/>
                <a:gd name="T29" fmla="*/ 0 h 55"/>
                <a:gd name="T30" fmla="*/ 14 w 34"/>
                <a:gd name="T31" fmla="*/ 0 h 55"/>
                <a:gd name="T32" fmla="*/ 34 w 34"/>
                <a:gd name="T33"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55">
                  <a:moveTo>
                    <a:pt x="6" y="28"/>
                  </a:moveTo>
                  <a:cubicBezTo>
                    <a:pt x="12" y="28"/>
                    <a:pt x="12" y="28"/>
                    <a:pt x="12" y="28"/>
                  </a:cubicBezTo>
                  <a:cubicBezTo>
                    <a:pt x="17" y="28"/>
                    <a:pt x="21" y="27"/>
                    <a:pt x="24" y="25"/>
                  </a:cubicBezTo>
                  <a:cubicBezTo>
                    <a:pt x="27" y="23"/>
                    <a:pt x="28" y="20"/>
                    <a:pt x="28" y="16"/>
                  </a:cubicBezTo>
                  <a:cubicBezTo>
                    <a:pt x="28" y="13"/>
                    <a:pt x="27" y="10"/>
                    <a:pt x="24" y="8"/>
                  </a:cubicBezTo>
                  <a:cubicBezTo>
                    <a:pt x="22" y="6"/>
                    <a:pt x="18" y="5"/>
                    <a:pt x="13" y="5"/>
                  </a:cubicBezTo>
                  <a:cubicBezTo>
                    <a:pt x="6" y="5"/>
                    <a:pt x="6" y="5"/>
                    <a:pt x="6" y="5"/>
                  </a:cubicBezTo>
                  <a:lnTo>
                    <a:pt x="6" y="28"/>
                  </a:lnTo>
                  <a:close/>
                  <a:moveTo>
                    <a:pt x="34" y="16"/>
                  </a:moveTo>
                  <a:cubicBezTo>
                    <a:pt x="34" y="21"/>
                    <a:pt x="32" y="26"/>
                    <a:pt x="29" y="29"/>
                  </a:cubicBezTo>
                  <a:cubicBezTo>
                    <a:pt x="25" y="32"/>
                    <a:pt x="20" y="33"/>
                    <a:pt x="12" y="33"/>
                  </a:cubicBezTo>
                  <a:cubicBezTo>
                    <a:pt x="6" y="33"/>
                    <a:pt x="6" y="33"/>
                    <a:pt x="6" y="33"/>
                  </a:cubicBezTo>
                  <a:cubicBezTo>
                    <a:pt x="6" y="55"/>
                    <a:pt x="6" y="55"/>
                    <a:pt x="6" y="55"/>
                  </a:cubicBezTo>
                  <a:cubicBezTo>
                    <a:pt x="0" y="55"/>
                    <a:pt x="0" y="55"/>
                    <a:pt x="0" y="55"/>
                  </a:cubicBezTo>
                  <a:cubicBezTo>
                    <a:pt x="0" y="0"/>
                    <a:pt x="0" y="0"/>
                    <a:pt x="0" y="0"/>
                  </a:cubicBezTo>
                  <a:cubicBezTo>
                    <a:pt x="14" y="0"/>
                    <a:pt x="14" y="0"/>
                    <a:pt x="14" y="0"/>
                  </a:cubicBezTo>
                  <a:cubicBezTo>
                    <a:pt x="28" y="0"/>
                    <a:pt x="34" y="5"/>
                    <a:pt x="34"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49" name="Freeform 66"/>
            <p:cNvSpPr>
              <a:spLocks/>
            </p:cNvSpPr>
            <p:nvPr userDrawn="1"/>
          </p:nvSpPr>
          <p:spPr bwMode="auto">
            <a:xfrm>
              <a:off x="5335588" y="3548063"/>
              <a:ext cx="85725" cy="158750"/>
            </a:xfrm>
            <a:custGeom>
              <a:avLst/>
              <a:gdLst>
                <a:gd name="T0" fmla="*/ 18 w 23"/>
                <a:gd name="T1" fmla="*/ 0 h 42"/>
                <a:gd name="T2" fmla="*/ 23 w 23"/>
                <a:gd name="T3" fmla="*/ 0 h 42"/>
                <a:gd name="T4" fmla="*/ 22 w 23"/>
                <a:gd name="T5" fmla="*/ 6 h 42"/>
                <a:gd name="T6" fmla="*/ 18 w 23"/>
                <a:gd name="T7" fmla="*/ 6 h 42"/>
                <a:gd name="T8" fmla="*/ 9 w 23"/>
                <a:gd name="T9" fmla="*/ 10 h 42"/>
                <a:gd name="T10" fmla="*/ 6 w 23"/>
                <a:gd name="T11" fmla="*/ 20 h 42"/>
                <a:gd name="T12" fmla="*/ 6 w 23"/>
                <a:gd name="T13" fmla="*/ 42 h 42"/>
                <a:gd name="T14" fmla="*/ 0 w 23"/>
                <a:gd name="T15" fmla="*/ 42 h 42"/>
                <a:gd name="T16" fmla="*/ 0 w 23"/>
                <a:gd name="T17" fmla="*/ 1 h 42"/>
                <a:gd name="T18" fmla="*/ 5 w 23"/>
                <a:gd name="T19" fmla="*/ 1 h 42"/>
                <a:gd name="T20" fmla="*/ 6 w 23"/>
                <a:gd name="T21" fmla="*/ 8 h 42"/>
                <a:gd name="T22" fmla="*/ 6 w 23"/>
                <a:gd name="T23" fmla="*/ 8 h 42"/>
                <a:gd name="T24" fmla="*/ 11 w 23"/>
                <a:gd name="T25" fmla="*/ 2 h 42"/>
                <a:gd name="T26" fmla="*/ 18 w 23"/>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42">
                  <a:moveTo>
                    <a:pt x="18" y="0"/>
                  </a:moveTo>
                  <a:cubicBezTo>
                    <a:pt x="20" y="0"/>
                    <a:pt x="22" y="0"/>
                    <a:pt x="23" y="0"/>
                  </a:cubicBezTo>
                  <a:cubicBezTo>
                    <a:pt x="22" y="6"/>
                    <a:pt x="22" y="6"/>
                    <a:pt x="22" y="6"/>
                  </a:cubicBezTo>
                  <a:cubicBezTo>
                    <a:pt x="21" y="6"/>
                    <a:pt x="19" y="6"/>
                    <a:pt x="18" y="6"/>
                  </a:cubicBezTo>
                  <a:cubicBezTo>
                    <a:pt x="15" y="6"/>
                    <a:pt x="12" y="7"/>
                    <a:pt x="9" y="10"/>
                  </a:cubicBezTo>
                  <a:cubicBezTo>
                    <a:pt x="7"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7" y="6"/>
                    <a:pt x="9" y="4"/>
                    <a:pt x="11" y="2"/>
                  </a:cubicBezTo>
                  <a:cubicBezTo>
                    <a:pt x="13" y="1"/>
                    <a:pt x="16"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0" name="Freeform 67"/>
            <p:cNvSpPr>
              <a:spLocks noEditPoints="1"/>
            </p:cNvSpPr>
            <p:nvPr userDrawn="1"/>
          </p:nvSpPr>
          <p:spPr bwMode="auto">
            <a:xfrm>
              <a:off x="5454650" y="3548063"/>
              <a:ext cx="123825" cy="158750"/>
            </a:xfrm>
            <a:custGeom>
              <a:avLst/>
              <a:gdLst>
                <a:gd name="T0" fmla="*/ 14 w 33"/>
                <a:gd name="T1" fmla="*/ 37 h 42"/>
                <a:gd name="T2" fmla="*/ 23 w 33"/>
                <a:gd name="T3" fmla="*/ 34 h 42"/>
                <a:gd name="T4" fmla="*/ 26 w 33"/>
                <a:gd name="T5" fmla="*/ 25 h 42"/>
                <a:gd name="T6" fmla="*/ 26 w 33"/>
                <a:gd name="T7" fmla="*/ 21 h 42"/>
                <a:gd name="T8" fmla="*/ 20 w 33"/>
                <a:gd name="T9" fmla="*/ 22 h 42"/>
                <a:gd name="T10" fmla="*/ 9 w 33"/>
                <a:gd name="T11" fmla="*/ 24 h 42"/>
                <a:gd name="T12" fmla="*/ 6 w 33"/>
                <a:gd name="T13" fmla="*/ 30 h 42"/>
                <a:gd name="T14" fmla="*/ 8 w 33"/>
                <a:gd name="T15" fmla="*/ 36 h 42"/>
                <a:gd name="T16" fmla="*/ 14 w 33"/>
                <a:gd name="T17" fmla="*/ 37 h 42"/>
                <a:gd name="T18" fmla="*/ 28 w 33"/>
                <a:gd name="T19" fmla="*/ 42 h 42"/>
                <a:gd name="T20" fmla="*/ 27 w 33"/>
                <a:gd name="T21" fmla="*/ 36 h 42"/>
                <a:gd name="T22" fmla="*/ 26 w 33"/>
                <a:gd name="T23" fmla="*/ 36 h 42"/>
                <a:gd name="T24" fmla="*/ 20 w 33"/>
                <a:gd name="T25" fmla="*/ 41 h 42"/>
                <a:gd name="T26" fmla="*/ 13 w 33"/>
                <a:gd name="T27" fmla="*/ 42 h 42"/>
                <a:gd name="T28" fmla="*/ 3 w 33"/>
                <a:gd name="T29" fmla="*/ 39 h 42"/>
                <a:gd name="T30" fmla="*/ 0 w 33"/>
                <a:gd name="T31" fmla="*/ 30 h 42"/>
                <a:gd name="T32" fmla="*/ 20 w 33"/>
                <a:gd name="T33" fmla="*/ 17 h 42"/>
                <a:gd name="T34" fmla="*/ 26 w 33"/>
                <a:gd name="T35" fmla="*/ 17 h 42"/>
                <a:gd name="T36" fmla="*/ 26 w 33"/>
                <a:gd name="T37" fmla="*/ 15 h 42"/>
                <a:gd name="T38" fmla="*/ 24 w 33"/>
                <a:gd name="T39" fmla="*/ 7 h 42"/>
                <a:gd name="T40" fmla="*/ 18 w 33"/>
                <a:gd name="T41" fmla="*/ 5 h 42"/>
                <a:gd name="T42" fmla="*/ 6 w 33"/>
                <a:gd name="T43" fmla="*/ 8 h 42"/>
                <a:gd name="T44" fmla="*/ 4 w 33"/>
                <a:gd name="T45" fmla="*/ 4 h 42"/>
                <a:gd name="T46" fmla="*/ 11 w 33"/>
                <a:gd name="T47" fmla="*/ 1 h 42"/>
                <a:gd name="T48" fmla="*/ 18 w 33"/>
                <a:gd name="T49" fmla="*/ 0 h 42"/>
                <a:gd name="T50" fmla="*/ 29 w 33"/>
                <a:gd name="T51" fmla="*/ 3 h 42"/>
                <a:gd name="T52" fmla="*/ 33 w 33"/>
                <a:gd name="T53" fmla="*/ 14 h 42"/>
                <a:gd name="T54" fmla="*/ 33 w 33"/>
                <a:gd name="T55" fmla="*/ 42 h 42"/>
                <a:gd name="T56" fmla="*/ 28 w 33"/>
                <a:gd name="T5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 h="42">
                  <a:moveTo>
                    <a:pt x="14" y="37"/>
                  </a:moveTo>
                  <a:cubicBezTo>
                    <a:pt x="18" y="37"/>
                    <a:pt x="21" y="36"/>
                    <a:pt x="23" y="34"/>
                  </a:cubicBezTo>
                  <a:cubicBezTo>
                    <a:pt x="25" y="32"/>
                    <a:pt x="26" y="29"/>
                    <a:pt x="26" y="25"/>
                  </a:cubicBezTo>
                  <a:cubicBezTo>
                    <a:pt x="26" y="21"/>
                    <a:pt x="26" y="21"/>
                    <a:pt x="26" y="21"/>
                  </a:cubicBezTo>
                  <a:cubicBezTo>
                    <a:pt x="20" y="22"/>
                    <a:pt x="20" y="22"/>
                    <a:pt x="20" y="22"/>
                  </a:cubicBezTo>
                  <a:cubicBezTo>
                    <a:pt x="15" y="22"/>
                    <a:pt x="12" y="23"/>
                    <a:pt x="9" y="24"/>
                  </a:cubicBezTo>
                  <a:cubicBezTo>
                    <a:pt x="7" y="25"/>
                    <a:pt x="6" y="28"/>
                    <a:pt x="6" y="30"/>
                  </a:cubicBezTo>
                  <a:cubicBezTo>
                    <a:pt x="6" y="33"/>
                    <a:pt x="7" y="34"/>
                    <a:pt x="8" y="36"/>
                  </a:cubicBezTo>
                  <a:cubicBezTo>
                    <a:pt x="10" y="37"/>
                    <a:pt x="11" y="37"/>
                    <a:pt x="14" y="37"/>
                  </a:cubicBezTo>
                  <a:moveTo>
                    <a:pt x="28" y="42"/>
                  </a:moveTo>
                  <a:cubicBezTo>
                    <a:pt x="27" y="36"/>
                    <a:pt x="27" y="36"/>
                    <a:pt x="27" y="36"/>
                  </a:cubicBezTo>
                  <a:cubicBezTo>
                    <a:pt x="26" y="36"/>
                    <a:pt x="26" y="36"/>
                    <a:pt x="26" y="36"/>
                  </a:cubicBezTo>
                  <a:cubicBezTo>
                    <a:pt x="24" y="38"/>
                    <a:pt x="22" y="40"/>
                    <a:pt x="20" y="41"/>
                  </a:cubicBezTo>
                  <a:cubicBezTo>
                    <a:pt x="18" y="42"/>
                    <a:pt x="16" y="42"/>
                    <a:pt x="13" y="42"/>
                  </a:cubicBezTo>
                  <a:cubicBezTo>
                    <a:pt x="9" y="42"/>
                    <a:pt x="5" y="41"/>
                    <a:pt x="3" y="39"/>
                  </a:cubicBezTo>
                  <a:cubicBezTo>
                    <a:pt x="1" y="37"/>
                    <a:pt x="0" y="34"/>
                    <a:pt x="0" y="30"/>
                  </a:cubicBezTo>
                  <a:cubicBezTo>
                    <a:pt x="0" y="22"/>
                    <a:pt x="6" y="18"/>
                    <a:pt x="20" y="17"/>
                  </a:cubicBezTo>
                  <a:cubicBezTo>
                    <a:pt x="26" y="17"/>
                    <a:pt x="26" y="17"/>
                    <a:pt x="26" y="17"/>
                  </a:cubicBezTo>
                  <a:cubicBezTo>
                    <a:pt x="26" y="15"/>
                    <a:pt x="26" y="15"/>
                    <a:pt x="26" y="15"/>
                  </a:cubicBezTo>
                  <a:cubicBezTo>
                    <a:pt x="26" y="11"/>
                    <a:pt x="26" y="9"/>
                    <a:pt x="24" y="7"/>
                  </a:cubicBezTo>
                  <a:cubicBezTo>
                    <a:pt x="23" y="6"/>
                    <a:pt x="21" y="5"/>
                    <a:pt x="18" y="5"/>
                  </a:cubicBezTo>
                  <a:cubicBezTo>
                    <a:pt x="14" y="5"/>
                    <a:pt x="11" y="6"/>
                    <a:pt x="6" y="8"/>
                  </a:cubicBezTo>
                  <a:cubicBezTo>
                    <a:pt x="4" y="4"/>
                    <a:pt x="4" y="4"/>
                    <a:pt x="4" y="4"/>
                  </a:cubicBezTo>
                  <a:cubicBezTo>
                    <a:pt x="6" y="2"/>
                    <a:pt x="9" y="2"/>
                    <a:pt x="11" y="1"/>
                  </a:cubicBezTo>
                  <a:cubicBezTo>
                    <a:pt x="13" y="0"/>
                    <a:pt x="16" y="0"/>
                    <a:pt x="18" y="0"/>
                  </a:cubicBezTo>
                  <a:cubicBezTo>
                    <a:pt x="23" y="0"/>
                    <a:pt x="27" y="1"/>
                    <a:pt x="29" y="3"/>
                  </a:cubicBezTo>
                  <a:cubicBezTo>
                    <a:pt x="31" y="5"/>
                    <a:pt x="33" y="9"/>
                    <a:pt x="33" y="14"/>
                  </a:cubicBezTo>
                  <a:cubicBezTo>
                    <a:pt x="33" y="42"/>
                    <a:pt x="33" y="42"/>
                    <a:pt x="33" y="42"/>
                  </a:cubicBezTo>
                  <a:lnTo>
                    <a:pt x="2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1" name="Freeform 68"/>
            <p:cNvSpPr>
              <a:spLocks/>
            </p:cNvSpPr>
            <p:nvPr userDrawn="1"/>
          </p:nvSpPr>
          <p:spPr bwMode="auto">
            <a:xfrm>
              <a:off x="5632450" y="3548063"/>
              <a:ext cx="107950" cy="158750"/>
            </a:xfrm>
            <a:custGeom>
              <a:avLst/>
              <a:gdLst>
                <a:gd name="T0" fmla="*/ 19 w 29"/>
                <a:gd name="T1" fmla="*/ 42 h 42"/>
                <a:gd name="T2" fmla="*/ 5 w 29"/>
                <a:gd name="T3" fmla="*/ 37 h 42"/>
                <a:gd name="T4" fmla="*/ 0 w 29"/>
                <a:gd name="T5" fmla="*/ 21 h 42"/>
                <a:gd name="T6" fmla="*/ 5 w 29"/>
                <a:gd name="T7" fmla="*/ 6 h 42"/>
                <a:gd name="T8" fmla="*/ 19 w 29"/>
                <a:gd name="T9" fmla="*/ 0 h 42"/>
                <a:gd name="T10" fmla="*/ 25 w 29"/>
                <a:gd name="T11" fmla="*/ 1 h 42"/>
                <a:gd name="T12" fmla="*/ 29 w 29"/>
                <a:gd name="T13" fmla="*/ 2 h 42"/>
                <a:gd name="T14" fmla="*/ 28 w 29"/>
                <a:gd name="T15" fmla="*/ 7 h 42"/>
                <a:gd name="T16" fmla="*/ 23 w 29"/>
                <a:gd name="T17" fmla="*/ 6 h 42"/>
                <a:gd name="T18" fmla="*/ 19 w 29"/>
                <a:gd name="T19" fmla="*/ 5 h 42"/>
                <a:gd name="T20" fmla="*/ 6 w 29"/>
                <a:gd name="T21" fmla="*/ 21 h 42"/>
                <a:gd name="T22" fmla="*/ 9 w 29"/>
                <a:gd name="T23" fmla="*/ 33 h 42"/>
                <a:gd name="T24" fmla="*/ 18 w 29"/>
                <a:gd name="T25" fmla="*/ 37 h 42"/>
                <a:gd name="T26" fmla="*/ 29 w 29"/>
                <a:gd name="T27" fmla="*/ 35 h 42"/>
                <a:gd name="T28" fmla="*/ 29 w 29"/>
                <a:gd name="T29" fmla="*/ 40 h 42"/>
                <a:gd name="T30" fmla="*/ 19 w 29"/>
                <a:gd name="T3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2">
                  <a:moveTo>
                    <a:pt x="19" y="42"/>
                  </a:moveTo>
                  <a:cubicBezTo>
                    <a:pt x="13" y="42"/>
                    <a:pt x="8" y="41"/>
                    <a:pt x="5" y="37"/>
                  </a:cubicBezTo>
                  <a:cubicBezTo>
                    <a:pt x="2" y="33"/>
                    <a:pt x="0" y="28"/>
                    <a:pt x="0" y="21"/>
                  </a:cubicBezTo>
                  <a:cubicBezTo>
                    <a:pt x="0" y="15"/>
                    <a:pt x="2" y="9"/>
                    <a:pt x="5" y="6"/>
                  </a:cubicBezTo>
                  <a:cubicBezTo>
                    <a:pt x="8" y="2"/>
                    <a:pt x="13" y="0"/>
                    <a:pt x="19" y="0"/>
                  </a:cubicBezTo>
                  <a:cubicBezTo>
                    <a:pt x="21" y="0"/>
                    <a:pt x="23" y="0"/>
                    <a:pt x="25" y="1"/>
                  </a:cubicBezTo>
                  <a:cubicBezTo>
                    <a:pt x="27" y="1"/>
                    <a:pt x="28" y="1"/>
                    <a:pt x="29" y="2"/>
                  </a:cubicBezTo>
                  <a:cubicBezTo>
                    <a:pt x="28" y="7"/>
                    <a:pt x="28" y="7"/>
                    <a:pt x="28" y="7"/>
                  </a:cubicBezTo>
                  <a:cubicBezTo>
                    <a:pt x="26" y="7"/>
                    <a:pt x="25" y="6"/>
                    <a:pt x="23" y="6"/>
                  </a:cubicBezTo>
                  <a:cubicBezTo>
                    <a:pt x="21" y="6"/>
                    <a:pt x="20" y="5"/>
                    <a:pt x="19" y="5"/>
                  </a:cubicBezTo>
                  <a:cubicBezTo>
                    <a:pt x="10" y="5"/>
                    <a:pt x="6" y="11"/>
                    <a:pt x="6" y="21"/>
                  </a:cubicBezTo>
                  <a:cubicBezTo>
                    <a:pt x="6" y="26"/>
                    <a:pt x="7" y="30"/>
                    <a:pt x="9" y="33"/>
                  </a:cubicBezTo>
                  <a:cubicBezTo>
                    <a:pt x="11" y="36"/>
                    <a:pt x="14" y="37"/>
                    <a:pt x="18" y="37"/>
                  </a:cubicBezTo>
                  <a:cubicBezTo>
                    <a:pt x="22" y="37"/>
                    <a:pt x="25" y="36"/>
                    <a:pt x="29" y="35"/>
                  </a:cubicBezTo>
                  <a:cubicBezTo>
                    <a:pt x="29" y="40"/>
                    <a:pt x="29" y="40"/>
                    <a:pt x="29" y="40"/>
                  </a:cubicBezTo>
                  <a:cubicBezTo>
                    <a:pt x="26" y="42"/>
                    <a:pt x="23" y="42"/>
                    <a:pt x="19"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2" name="Freeform 69"/>
            <p:cNvSpPr>
              <a:spLocks/>
            </p:cNvSpPr>
            <p:nvPr userDrawn="1"/>
          </p:nvSpPr>
          <p:spPr bwMode="auto">
            <a:xfrm>
              <a:off x="5770563" y="3513138"/>
              <a:ext cx="90488" cy="193675"/>
            </a:xfrm>
            <a:custGeom>
              <a:avLst/>
              <a:gdLst>
                <a:gd name="T0" fmla="*/ 19 w 24"/>
                <a:gd name="T1" fmla="*/ 46 h 51"/>
                <a:gd name="T2" fmla="*/ 22 w 24"/>
                <a:gd name="T3" fmla="*/ 46 h 51"/>
                <a:gd name="T4" fmla="*/ 24 w 24"/>
                <a:gd name="T5" fmla="*/ 46 h 51"/>
                <a:gd name="T6" fmla="*/ 24 w 24"/>
                <a:gd name="T7" fmla="*/ 50 h 51"/>
                <a:gd name="T8" fmla="*/ 21 w 24"/>
                <a:gd name="T9" fmla="*/ 51 h 51"/>
                <a:gd name="T10" fmla="*/ 18 w 24"/>
                <a:gd name="T11" fmla="*/ 51 h 51"/>
                <a:gd name="T12" fmla="*/ 6 w 24"/>
                <a:gd name="T13" fmla="*/ 39 h 51"/>
                <a:gd name="T14" fmla="*/ 6 w 24"/>
                <a:gd name="T15" fmla="*/ 14 h 51"/>
                <a:gd name="T16" fmla="*/ 0 w 24"/>
                <a:gd name="T17" fmla="*/ 14 h 51"/>
                <a:gd name="T18" fmla="*/ 0 w 24"/>
                <a:gd name="T19" fmla="*/ 11 h 51"/>
                <a:gd name="T20" fmla="*/ 6 w 24"/>
                <a:gd name="T21" fmla="*/ 9 h 51"/>
                <a:gd name="T22" fmla="*/ 8 w 24"/>
                <a:gd name="T23" fmla="*/ 0 h 51"/>
                <a:gd name="T24" fmla="*/ 12 w 24"/>
                <a:gd name="T25" fmla="*/ 0 h 51"/>
                <a:gd name="T26" fmla="*/ 12 w 24"/>
                <a:gd name="T27" fmla="*/ 10 h 51"/>
                <a:gd name="T28" fmla="*/ 24 w 24"/>
                <a:gd name="T29" fmla="*/ 10 h 51"/>
                <a:gd name="T30" fmla="*/ 24 w 24"/>
                <a:gd name="T31" fmla="*/ 14 h 51"/>
                <a:gd name="T32" fmla="*/ 12 w 24"/>
                <a:gd name="T33" fmla="*/ 14 h 51"/>
                <a:gd name="T34" fmla="*/ 12 w 24"/>
                <a:gd name="T35" fmla="*/ 39 h 51"/>
                <a:gd name="T36" fmla="*/ 14 w 24"/>
                <a:gd name="T37" fmla="*/ 44 h 51"/>
                <a:gd name="T38" fmla="*/ 19 w 24"/>
                <a:gd name="T3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1">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1"/>
                    <a:pt x="18" y="51"/>
                  </a:cubicBezTo>
                  <a:cubicBezTo>
                    <a:pt x="10" y="51"/>
                    <a:pt x="6" y="47"/>
                    <a:pt x="6" y="39"/>
                  </a:cubicBezTo>
                  <a:cubicBezTo>
                    <a:pt x="6" y="14"/>
                    <a:pt x="6" y="14"/>
                    <a:pt x="6" y="14"/>
                  </a:cubicBezTo>
                  <a:cubicBezTo>
                    <a:pt x="0" y="14"/>
                    <a:pt x="0" y="14"/>
                    <a:pt x="0" y="14"/>
                  </a:cubicBezTo>
                  <a:cubicBezTo>
                    <a:pt x="0" y="11"/>
                    <a:pt x="0" y="11"/>
                    <a:pt x="0" y="11"/>
                  </a:cubicBezTo>
                  <a:cubicBezTo>
                    <a:pt x="6" y="9"/>
                    <a:pt x="6" y="9"/>
                    <a:pt x="6" y="9"/>
                  </a:cubicBezTo>
                  <a:cubicBezTo>
                    <a:pt x="8" y="0"/>
                    <a:pt x="8" y="0"/>
                    <a:pt x="8" y="0"/>
                  </a:cubicBezTo>
                  <a:cubicBezTo>
                    <a:pt x="12" y="0"/>
                    <a:pt x="12" y="0"/>
                    <a:pt x="12" y="0"/>
                  </a:cubicBezTo>
                  <a:cubicBezTo>
                    <a:pt x="12" y="10"/>
                    <a:pt x="12" y="10"/>
                    <a:pt x="12" y="10"/>
                  </a:cubicBezTo>
                  <a:cubicBezTo>
                    <a:pt x="24" y="10"/>
                    <a:pt x="24" y="10"/>
                    <a:pt x="24" y="10"/>
                  </a:cubicBezTo>
                  <a:cubicBezTo>
                    <a:pt x="24" y="14"/>
                    <a:pt x="24" y="14"/>
                    <a:pt x="24" y="14"/>
                  </a:cubicBezTo>
                  <a:cubicBezTo>
                    <a:pt x="12" y="14"/>
                    <a:pt x="12" y="14"/>
                    <a:pt x="12" y="14"/>
                  </a:cubicBezTo>
                  <a:cubicBezTo>
                    <a:pt x="12" y="39"/>
                    <a:pt x="12" y="39"/>
                    <a:pt x="12" y="39"/>
                  </a:cubicBezTo>
                  <a:cubicBezTo>
                    <a:pt x="12" y="41"/>
                    <a:pt x="13" y="43"/>
                    <a:pt x="14" y="44"/>
                  </a:cubicBezTo>
                  <a:cubicBezTo>
                    <a:pt x="15" y="46"/>
                    <a:pt x="17" y="46"/>
                    <a:pt x="19"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3" name="Freeform 70"/>
            <p:cNvSpPr>
              <a:spLocks noEditPoints="1"/>
            </p:cNvSpPr>
            <p:nvPr userDrawn="1"/>
          </p:nvSpPr>
          <p:spPr bwMode="auto">
            <a:xfrm>
              <a:off x="5905500" y="3490913"/>
              <a:ext cx="26988" cy="215900"/>
            </a:xfrm>
            <a:custGeom>
              <a:avLst/>
              <a:gdLst>
                <a:gd name="T0" fmla="*/ 6 w 7"/>
                <a:gd name="T1" fmla="*/ 57 h 57"/>
                <a:gd name="T2" fmla="*/ 0 w 7"/>
                <a:gd name="T3" fmla="*/ 57 h 57"/>
                <a:gd name="T4" fmla="*/ 0 w 7"/>
                <a:gd name="T5" fmla="*/ 16 h 57"/>
                <a:gd name="T6" fmla="*/ 6 w 7"/>
                <a:gd name="T7" fmla="*/ 16 h 57"/>
                <a:gd name="T8" fmla="*/ 6 w 7"/>
                <a:gd name="T9" fmla="*/ 57 h 57"/>
                <a:gd name="T10" fmla="*/ 0 w 7"/>
                <a:gd name="T11" fmla="*/ 5 h 57"/>
                <a:gd name="T12" fmla="*/ 1 w 7"/>
                <a:gd name="T13" fmla="*/ 1 h 57"/>
                <a:gd name="T14" fmla="*/ 3 w 7"/>
                <a:gd name="T15" fmla="*/ 0 h 57"/>
                <a:gd name="T16" fmla="*/ 6 w 7"/>
                <a:gd name="T17" fmla="*/ 1 h 57"/>
                <a:gd name="T18" fmla="*/ 7 w 7"/>
                <a:gd name="T19" fmla="*/ 5 h 57"/>
                <a:gd name="T20" fmla="*/ 6 w 7"/>
                <a:gd name="T21" fmla="*/ 8 h 57"/>
                <a:gd name="T22" fmla="*/ 3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6" y="57"/>
                  </a:moveTo>
                  <a:cubicBezTo>
                    <a:pt x="0" y="57"/>
                    <a:pt x="0" y="57"/>
                    <a:pt x="0" y="57"/>
                  </a:cubicBezTo>
                  <a:cubicBezTo>
                    <a:pt x="0" y="16"/>
                    <a:pt x="0" y="16"/>
                    <a:pt x="0" y="16"/>
                  </a:cubicBezTo>
                  <a:cubicBezTo>
                    <a:pt x="6" y="16"/>
                    <a:pt x="6" y="16"/>
                    <a:pt x="6" y="16"/>
                  </a:cubicBezTo>
                  <a:lnTo>
                    <a:pt x="6" y="57"/>
                  </a:lnTo>
                  <a:close/>
                  <a:moveTo>
                    <a:pt x="0" y="5"/>
                  </a:moveTo>
                  <a:cubicBezTo>
                    <a:pt x="0" y="3"/>
                    <a:pt x="0" y="2"/>
                    <a:pt x="1" y="1"/>
                  </a:cubicBezTo>
                  <a:cubicBezTo>
                    <a:pt x="2" y="1"/>
                    <a:pt x="2" y="0"/>
                    <a:pt x="3" y="0"/>
                  </a:cubicBezTo>
                  <a:cubicBezTo>
                    <a:pt x="4" y="0"/>
                    <a:pt x="5" y="1"/>
                    <a:pt x="6" y="1"/>
                  </a:cubicBezTo>
                  <a:cubicBezTo>
                    <a:pt x="7" y="2"/>
                    <a:pt x="7" y="3"/>
                    <a:pt x="7" y="5"/>
                  </a:cubicBezTo>
                  <a:cubicBezTo>
                    <a:pt x="7" y="6"/>
                    <a:pt x="7" y="7"/>
                    <a:pt x="6" y="8"/>
                  </a:cubicBezTo>
                  <a:cubicBezTo>
                    <a:pt x="5" y="8"/>
                    <a:pt x="4" y="9"/>
                    <a:pt x="3" y="9"/>
                  </a:cubicBezTo>
                  <a:cubicBezTo>
                    <a:pt x="2" y="9"/>
                    <a:pt x="2" y="8"/>
                    <a:pt x="1" y="8"/>
                  </a:cubicBezTo>
                  <a:cubicBezTo>
                    <a:pt x="0" y="7"/>
                    <a:pt x="0" y="6"/>
                    <a:pt x="0"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4" name="Freeform 71"/>
            <p:cNvSpPr>
              <a:spLocks/>
            </p:cNvSpPr>
            <p:nvPr userDrawn="1"/>
          </p:nvSpPr>
          <p:spPr bwMode="auto">
            <a:xfrm>
              <a:off x="5973763" y="3513138"/>
              <a:ext cx="90488" cy="193675"/>
            </a:xfrm>
            <a:custGeom>
              <a:avLst/>
              <a:gdLst>
                <a:gd name="T0" fmla="*/ 19 w 24"/>
                <a:gd name="T1" fmla="*/ 46 h 51"/>
                <a:gd name="T2" fmla="*/ 22 w 24"/>
                <a:gd name="T3" fmla="*/ 46 h 51"/>
                <a:gd name="T4" fmla="*/ 24 w 24"/>
                <a:gd name="T5" fmla="*/ 46 h 51"/>
                <a:gd name="T6" fmla="*/ 24 w 24"/>
                <a:gd name="T7" fmla="*/ 50 h 51"/>
                <a:gd name="T8" fmla="*/ 21 w 24"/>
                <a:gd name="T9" fmla="*/ 51 h 51"/>
                <a:gd name="T10" fmla="*/ 18 w 24"/>
                <a:gd name="T11" fmla="*/ 51 h 51"/>
                <a:gd name="T12" fmla="*/ 6 w 24"/>
                <a:gd name="T13" fmla="*/ 39 h 51"/>
                <a:gd name="T14" fmla="*/ 6 w 24"/>
                <a:gd name="T15" fmla="*/ 14 h 51"/>
                <a:gd name="T16" fmla="*/ 0 w 24"/>
                <a:gd name="T17" fmla="*/ 14 h 51"/>
                <a:gd name="T18" fmla="*/ 0 w 24"/>
                <a:gd name="T19" fmla="*/ 11 h 51"/>
                <a:gd name="T20" fmla="*/ 6 w 24"/>
                <a:gd name="T21" fmla="*/ 9 h 51"/>
                <a:gd name="T22" fmla="*/ 9 w 24"/>
                <a:gd name="T23" fmla="*/ 0 h 51"/>
                <a:gd name="T24" fmla="*/ 12 w 24"/>
                <a:gd name="T25" fmla="*/ 0 h 51"/>
                <a:gd name="T26" fmla="*/ 12 w 24"/>
                <a:gd name="T27" fmla="*/ 10 h 51"/>
                <a:gd name="T28" fmla="*/ 24 w 24"/>
                <a:gd name="T29" fmla="*/ 10 h 51"/>
                <a:gd name="T30" fmla="*/ 24 w 24"/>
                <a:gd name="T31" fmla="*/ 14 h 51"/>
                <a:gd name="T32" fmla="*/ 12 w 24"/>
                <a:gd name="T33" fmla="*/ 14 h 51"/>
                <a:gd name="T34" fmla="*/ 12 w 24"/>
                <a:gd name="T35" fmla="*/ 39 h 51"/>
                <a:gd name="T36" fmla="*/ 14 w 24"/>
                <a:gd name="T37" fmla="*/ 44 h 51"/>
                <a:gd name="T38" fmla="*/ 19 w 24"/>
                <a:gd name="T39"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51">
                  <a:moveTo>
                    <a:pt x="19" y="46"/>
                  </a:moveTo>
                  <a:cubicBezTo>
                    <a:pt x="20" y="46"/>
                    <a:pt x="21" y="46"/>
                    <a:pt x="22" y="46"/>
                  </a:cubicBezTo>
                  <a:cubicBezTo>
                    <a:pt x="23" y="46"/>
                    <a:pt x="24" y="46"/>
                    <a:pt x="24" y="46"/>
                  </a:cubicBezTo>
                  <a:cubicBezTo>
                    <a:pt x="24" y="50"/>
                    <a:pt x="24" y="50"/>
                    <a:pt x="24" y="50"/>
                  </a:cubicBezTo>
                  <a:cubicBezTo>
                    <a:pt x="24" y="51"/>
                    <a:pt x="23" y="51"/>
                    <a:pt x="21" y="51"/>
                  </a:cubicBezTo>
                  <a:cubicBezTo>
                    <a:pt x="20" y="51"/>
                    <a:pt x="19" y="51"/>
                    <a:pt x="18" y="51"/>
                  </a:cubicBezTo>
                  <a:cubicBezTo>
                    <a:pt x="10" y="51"/>
                    <a:pt x="6" y="47"/>
                    <a:pt x="6" y="39"/>
                  </a:cubicBezTo>
                  <a:cubicBezTo>
                    <a:pt x="6" y="14"/>
                    <a:pt x="6" y="14"/>
                    <a:pt x="6" y="14"/>
                  </a:cubicBezTo>
                  <a:cubicBezTo>
                    <a:pt x="0" y="14"/>
                    <a:pt x="0" y="14"/>
                    <a:pt x="0" y="14"/>
                  </a:cubicBezTo>
                  <a:cubicBezTo>
                    <a:pt x="0" y="11"/>
                    <a:pt x="0" y="11"/>
                    <a:pt x="0" y="11"/>
                  </a:cubicBezTo>
                  <a:cubicBezTo>
                    <a:pt x="6" y="9"/>
                    <a:pt x="6" y="9"/>
                    <a:pt x="6" y="9"/>
                  </a:cubicBezTo>
                  <a:cubicBezTo>
                    <a:pt x="9" y="0"/>
                    <a:pt x="9" y="0"/>
                    <a:pt x="9" y="0"/>
                  </a:cubicBezTo>
                  <a:cubicBezTo>
                    <a:pt x="12" y="0"/>
                    <a:pt x="12" y="0"/>
                    <a:pt x="12" y="0"/>
                  </a:cubicBezTo>
                  <a:cubicBezTo>
                    <a:pt x="12" y="10"/>
                    <a:pt x="12" y="10"/>
                    <a:pt x="12" y="10"/>
                  </a:cubicBezTo>
                  <a:cubicBezTo>
                    <a:pt x="24" y="10"/>
                    <a:pt x="24" y="10"/>
                    <a:pt x="24" y="10"/>
                  </a:cubicBezTo>
                  <a:cubicBezTo>
                    <a:pt x="24" y="14"/>
                    <a:pt x="24" y="14"/>
                    <a:pt x="24" y="14"/>
                  </a:cubicBezTo>
                  <a:cubicBezTo>
                    <a:pt x="12" y="14"/>
                    <a:pt x="12" y="14"/>
                    <a:pt x="12" y="14"/>
                  </a:cubicBezTo>
                  <a:cubicBezTo>
                    <a:pt x="12" y="39"/>
                    <a:pt x="12" y="39"/>
                    <a:pt x="12" y="39"/>
                  </a:cubicBezTo>
                  <a:cubicBezTo>
                    <a:pt x="12" y="41"/>
                    <a:pt x="13" y="43"/>
                    <a:pt x="14" y="44"/>
                  </a:cubicBezTo>
                  <a:cubicBezTo>
                    <a:pt x="15" y="46"/>
                    <a:pt x="17" y="46"/>
                    <a:pt x="19" y="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5" name="Freeform 72"/>
            <p:cNvSpPr>
              <a:spLocks noEditPoints="1"/>
            </p:cNvSpPr>
            <p:nvPr userDrawn="1"/>
          </p:nvSpPr>
          <p:spPr bwMode="auto">
            <a:xfrm>
              <a:off x="6108700" y="3490913"/>
              <a:ext cx="26988" cy="215900"/>
            </a:xfrm>
            <a:custGeom>
              <a:avLst/>
              <a:gdLst>
                <a:gd name="T0" fmla="*/ 7 w 7"/>
                <a:gd name="T1" fmla="*/ 57 h 57"/>
                <a:gd name="T2" fmla="*/ 0 w 7"/>
                <a:gd name="T3" fmla="*/ 57 h 57"/>
                <a:gd name="T4" fmla="*/ 0 w 7"/>
                <a:gd name="T5" fmla="*/ 16 h 57"/>
                <a:gd name="T6" fmla="*/ 7 w 7"/>
                <a:gd name="T7" fmla="*/ 16 h 57"/>
                <a:gd name="T8" fmla="*/ 7 w 7"/>
                <a:gd name="T9" fmla="*/ 57 h 57"/>
                <a:gd name="T10" fmla="*/ 0 w 7"/>
                <a:gd name="T11" fmla="*/ 5 h 57"/>
                <a:gd name="T12" fmla="*/ 1 w 7"/>
                <a:gd name="T13" fmla="*/ 1 h 57"/>
                <a:gd name="T14" fmla="*/ 3 w 7"/>
                <a:gd name="T15" fmla="*/ 0 h 57"/>
                <a:gd name="T16" fmla="*/ 6 w 7"/>
                <a:gd name="T17" fmla="*/ 1 h 57"/>
                <a:gd name="T18" fmla="*/ 7 w 7"/>
                <a:gd name="T19" fmla="*/ 5 h 57"/>
                <a:gd name="T20" fmla="*/ 6 w 7"/>
                <a:gd name="T21" fmla="*/ 8 h 57"/>
                <a:gd name="T22" fmla="*/ 3 w 7"/>
                <a:gd name="T23" fmla="*/ 9 h 57"/>
                <a:gd name="T24" fmla="*/ 1 w 7"/>
                <a:gd name="T25" fmla="*/ 8 h 57"/>
                <a:gd name="T26" fmla="*/ 0 w 7"/>
                <a:gd name="T27"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7">
                  <a:moveTo>
                    <a:pt x="7" y="57"/>
                  </a:moveTo>
                  <a:cubicBezTo>
                    <a:pt x="0" y="57"/>
                    <a:pt x="0" y="57"/>
                    <a:pt x="0" y="57"/>
                  </a:cubicBezTo>
                  <a:cubicBezTo>
                    <a:pt x="0" y="16"/>
                    <a:pt x="0" y="16"/>
                    <a:pt x="0" y="16"/>
                  </a:cubicBezTo>
                  <a:cubicBezTo>
                    <a:pt x="7" y="16"/>
                    <a:pt x="7" y="16"/>
                    <a:pt x="7" y="16"/>
                  </a:cubicBezTo>
                  <a:lnTo>
                    <a:pt x="7" y="57"/>
                  </a:lnTo>
                  <a:close/>
                  <a:moveTo>
                    <a:pt x="0" y="5"/>
                  </a:moveTo>
                  <a:cubicBezTo>
                    <a:pt x="0" y="3"/>
                    <a:pt x="0" y="2"/>
                    <a:pt x="1" y="1"/>
                  </a:cubicBezTo>
                  <a:cubicBezTo>
                    <a:pt x="2" y="1"/>
                    <a:pt x="2" y="0"/>
                    <a:pt x="3" y="0"/>
                  </a:cubicBezTo>
                  <a:cubicBezTo>
                    <a:pt x="4" y="0"/>
                    <a:pt x="5" y="1"/>
                    <a:pt x="6" y="1"/>
                  </a:cubicBezTo>
                  <a:cubicBezTo>
                    <a:pt x="7" y="2"/>
                    <a:pt x="7" y="3"/>
                    <a:pt x="7" y="5"/>
                  </a:cubicBezTo>
                  <a:cubicBezTo>
                    <a:pt x="7" y="6"/>
                    <a:pt x="7" y="7"/>
                    <a:pt x="6" y="8"/>
                  </a:cubicBezTo>
                  <a:cubicBezTo>
                    <a:pt x="5" y="8"/>
                    <a:pt x="4" y="9"/>
                    <a:pt x="3" y="9"/>
                  </a:cubicBezTo>
                  <a:cubicBezTo>
                    <a:pt x="2" y="9"/>
                    <a:pt x="2" y="8"/>
                    <a:pt x="1" y="8"/>
                  </a:cubicBezTo>
                  <a:cubicBezTo>
                    <a:pt x="0" y="7"/>
                    <a:pt x="0" y="6"/>
                    <a:pt x="0"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6" name="Freeform 73"/>
            <p:cNvSpPr>
              <a:spLocks noEditPoints="1"/>
            </p:cNvSpPr>
            <p:nvPr userDrawn="1"/>
          </p:nvSpPr>
          <p:spPr bwMode="auto">
            <a:xfrm>
              <a:off x="6188075" y="3548063"/>
              <a:ext cx="142875" cy="158750"/>
            </a:xfrm>
            <a:custGeom>
              <a:avLst/>
              <a:gdLst>
                <a:gd name="T0" fmla="*/ 7 w 38"/>
                <a:gd name="T1" fmla="*/ 21 h 42"/>
                <a:gd name="T2" fmla="*/ 10 w 38"/>
                <a:gd name="T3" fmla="*/ 33 h 42"/>
                <a:gd name="T4" fmla="*/ 19 w 38"/>
                <a:gd name="T5" fmla="*/ 37 h 42"/>
                <a:gd name="T6" fmla="*/ 28 w 38"/>
                <a:gd name="T7" fmla="*/ 33 h 42"/>
                <a:gd name="T8" fmla="*/ 31 w 38"/>
                <a:gd name="T9" fmla="*/ 21 h 42"/>
                <a:gd name="T10" fmla="*/ 28 w 38"/>
                <a:gd name="T11" fmla="*/ 9 h 42"/>
                <a:gd name="T12" fmla="*/ 19 w 38"/>
                <a:gd name="T13" fmla="*/ 5 h 42"/>
                <a:gd name="T14" fmla="*/ 10 w 38"/>
                <a:gd name="T15" fmla="*/ 9 h 42"/>
                <a:gd name="T16" fmla="*/ 7 w 38"/>
                <a:gd name="T17" fmla="*/ 21 h 42"/>
                <a:gd name="T18" fmla="*/ 38 w 38"/>
                <a:gd name="T19" fmla="*/ 21 h 42"/>
                <a:gd name="T20" fmla="*/ 33 w 38"/>
                <a:gd name="T21" fmla="*/ 37 h 42"/>
                <a:gd name="T22" fmla="*/ 19 w 38"/>
                <a:gd name="T23" fmla="*/ 42 h 42"/>
                <a:gd name="T24" fmla="*/ 9 w 38"/>
                <a:gd name="T25" fmla="*/ 40 h 42"/>
                <a:gd name="T26" fmla="*/ 3 w 38"/>
                <a:gd name="T27" fmla="*/ 32 h 42"/>
                <a:gd name="T28" fmla="*/ 0 w 38"/>
                <a:gd name="T29" fmla="*/ 21 h 42"/>
                <a:gd name="T30" fmla="*/ 5 w 38"/>
                <a:gd name="T31" fmla="*/ 6 h 42"/>
                <a:gd name="T32" fmla="*/ 19 w 38"/>
                <a:gd name="T33" fmla="*/ 0 h 42"/>
                <a:gd name="T34" fmla="*/ 33 w 38"/>
                <a:gd name="T35" fmla="*/ 6 h 42"/>
                <a:gd name="T36" fmla="*/ 38 w 38"/>
                <a:gd name="T37"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2">
                  <a:moveTo>
                    <a:pt x="7" y="21"/>
                  </a:moveTo>
                  <a:cubicBezTo>
                    <a:pt x="7" y="26"/>
                    <a:pt x="8" y="30"/>
                    <a:pt x="10" y="33"/>
                  </a:cubicBezTo>
                  <a:cubicBezTo>
                    <a:pt x="12" y="36"/>
                    <a:pt x="15" y="37"/>
                    <a:pt x="19" y="37"/>
                  </a:cubicBezTo>
                  <a:cubicBezTo>
                    <a:pt x="23" y="37"/>
                    <a:pt x="26" y="36"/>
                    <a:pt x="28" y="33"/>
                  </a:cubicBezTo>
                  <a:cubicBezTo>
                    <a:pt x="30" y="30"/>
                    <a:pt x="31" y="26"/>
                    <a:pt x="31" y="21"/>
                  </a:cubicBezTo>
                  <a:cubicBezTo>
                    <a:pt x="31" y="16"/>
                    <a:pt x="30" y="12"/>
                    <a:pt x="28" y="9"/>
                  </a:cubicBezTo>
                  <a:cubicBezTo>
                    <a:pt x="26" y="7"/>
                    <a:pt x="23" y="5"/>
                    <a:pt x="19" y="5"/>
                  </a:cubicBezTo>
                  <a:cubicBezTo>
                    <a:pt x="15" y="5"/>
                    <a:pt x="12" y="7"/>
                    <a:pt x="10" y="9"/>
                  </a:cubicBezTo>
                  <a:cubicBezTo>
                    <a:pt x="8" y="12"/>
                    <a:pt x="7" y="16"/>
                    <a:pt x="7" y="21"/>
                  </a:cubicBezTo>
                  <a:moveTo>
                    <a:pt x="38" y="21"/>
                  </a:moveTo>
                  <a:cubicBezTo>
                    <a:pt x="38" y="28"/>
                    <a:pt x="36" y="33"/>
                    <a:pt x="33" y="37"/>
                  </a:cubicBezTo>
                  <a:cubicBezTo>
                    <a:pt x="29" y="41"/>
                    <a:pt x="25" y="42"/>
                    <a:pt x="19" y="42"/>
                  </a:cubicBezTo>
                  <a:cubicBezTo>
                    <a:pt x="15" y="42"/>
                    <a:pt x="12" y="42"/>
                    <a:pt x="9" y="40"/>
                  </a:cubicBezTo>
                  <a:cubicBezTo>
                    <a:pt x="6" y="38"/>
                    <a:pt x="4" y="36"/>
                    <a:pt x="3" y="32"/>
                  </a:cubicBezTo>
                  <a:cubicBezTo>
                    <a:pt x="1" y="29"/>
                    <a:pt x="0" y="25"/>
                    <a:pt x="0" y="21"/>
                  </a:cubicBezTo>
                  <a:cubicBezTo>
                    <a:pt x="0" y="14"/>
                    <a:pt x="2" y="9"/>
                    <a:pt x="5" y="6"/>
                  </a:cubicBezTo>
                  <a:cubicBezTo>
                    <a:pt x="9" y="2"/>
                    <a:pt x="13" y="0"/>
                    <a:pt x="19" y="0"/>
                  </a:cubicBezTo>
                  <a:cubicBezTo>
                    <a:pt x="25" y="0"/>
                    <a:pt x="29" y="2"/>
                    <a:pt x="33" y="6"/>
                  </a:cubicBezTo>
                  <a:cubicBezTo>
                    <a:pt x="36" y="9"/>
                    <a:pt x="38" y="15"/>
                    <a:pt x="38"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7" name="Freeform 74"/>
            <p:cNvSpPr>
              <a:spLocks/>
            </p:cNvSpPr>
            <p:nvPr userDrawn="1"/>
          </p:nvSpPr>
          <p:spPr bwMode="auto">
            <a:xfrm>
              <a:off x="6386513" y="3548063"/>
              <a:ext cx="128588" cy="158750"/>
            </a:xfrm>
            <a:custGeom>
              <a:avLst/>
              <a:gdLst>
                <a:gd name="T0" fmla="*/ 28 w 34"/>
                <a:gd name="T1" fmla="*/ 42 h 42"/>
                <a:gd name="T2" fmla="*/ 28 w 34"/>
                <a:gd name="T3" fmla="*/ 15 h 42"/>
                <a:gd name="T4" fmla="*/ 25 w 34"/>
                <a:gd name="T5" fmla="*/ 8 h 42"/>
                <a:gd name="T6" fmla="*/ 18 w 34"/>
                <a:gd name="T7" fmla="*/ 5 h 42"/>
                <a:gd name="T8" fmla="*/ 9 w 34"/>
                <a:gd name="T9" fmla="*/ 9 h 42"/>
                <a:gd name="T10" fmla="*/ 6 w 34"/>
                <a:gd name="T11" fmla="*/ 20 h 42"/>
                <a:gd name="T12" fmla="*/ 6 w 34"/>
                <a:gd name="T13" fmla="*/ 42 h 42"/>
                <a:gd name="T14" fmla="*/ 0 w 34"/>
                <a:gd name="T15" fmla="*/ 42 h 42"/>
                <a:gd name="T16" fmla="*/ 0 w 34"/>
                <a:gd name="T17" fmla="*/ 1 h 42"/>
                <a:gd name="T18" fmla="*/ 5 w 34"/>
                <a:gd name="T19" fmla="*/ 1 h 42"/>
                <a:gd name="T20" fmla="*/ 6 w 34"/>
                <a:gd name="T21" fmla="*/ 6 h 42"/>
                <a:gd name="T22" fmla="*/ 6 w 34"/>
                <a:gd name="T23" fmla="*/ 6 h 42"/>
                <a:gd name="T24" fmla="*/ 11 w 34"/>
                <a:gd name="T25" fmla="*/ 2 h 42"/>
                <a:gd name="T26" fmla="*/ 19 w 34"/>
                <a:gd name="T27" fmla="*/ 0 h 42"/>
                <a:gd name="T28" fmla="*/ 30 w 34"/>
                <a:gd name="T29" fmla="*/ 3 h 42"/>
                <a:gd name="T30" fmla="*/ 34 w 34"/>
                <a:gd name="T31" fmla="*/ 15 h 42"/>
                <a:gd name="T32" fmla="*/ 34 w 34"/>
                <a:gd name="T33" fmla="*/ 42 h 42"/>
                <a:gd name="T34" fmla="*/ 28 w 34"/>
                <a:gd name="T35"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42">
                  <a:moveTo>
                    <a:pt x="28" y="42"/>
                  </a:moveTo>
                  <a:cubicBezTo>
                    <a:pt x="28" y="15"/>
                    <a:pt x="28" y="15"/>
                    <a:pt x="28" y="15"/>
                  </a:cubicBezTo>
                  <a:cubicBezTo>
                    <a:pt x="28" y="12"/>
                    <a:pt x="27" y="9"/>
                    <a:pt x="25" y="8"/>
                  </a:cubicBezTo>
                  <a:cubicBezTo>
                    <a:pt x="24" y="6"/>
                    <a:pt x="21" y="5"/>
                    <a:pt x="18" y="5"/>
                  </a:cubicBezTo>
                  <a:cubicBezTo>
                    <a:pt x="14" y="5"/>
                    <a:pt x="11" y="6"/>
                    <a:pt x="9" y="9"/>
                  </a:cubicBezTo>
                  <a:cubicBezTo>
                    <a:pt x="7" y="11"/>
                    <a:pt x="6" y="15"/>
                    <a:pt x="6" y="20"/>
                  </a:cubicBezTo>
                  <a:cubicBezTo>
                    <a:pt x="6" y="42"/>
                    <a:pt x="6" y="42"/>
                    <a:pt x="6" y="42"/>
                  </a:cubicBezTo>
                  <a:cubicBezTo>
                    <a:pt x="0" y="42"/>
                    <a:pt x="0" y="42"/>
                    <a:pt x="0" y="42"/>
                  </a:cubicBezTo>
                  <a:cubicBezTo>
                    <a:pt x="0" y="1"/>
                    <a:pt x="0" y="1"/>
                    <a:pt x="0" y="1"/>
                  </a:cubicBezTo>
                  <a:cubicBezTo>
                    <a:pt x="5" y="1"/>
                    <a:pt x="5" y="1"/>
                    <a:pt x="5" y="1"/>
                  </a:cubicBezTo>
                  <a:cubicBezTo>
                    <a:pt x="6" y="6"/>
                    <a:pt x="6" y="6"/>
                    <a:pt x="6" y="6"/>
                  </a:cubicBezTo>
                  <a:cubicBezTo>
                    <a:pt x="6" y="6"/>
                    <a:pt x="6" y="6"/>
                    <a:pt x="6" y="6"/>
                  </a:cubicBezTo>
                  <a:cubicBezTo>
                    <a:pt x="7" y="4"/>
                    <a:pt x="9" y="3"/>
                    <a:pt x="11" y="2"/>
                  </a:cubicBezTo>
                  <a:cubicBezTo>
                    <a:pt x="14" y="0"/>
                    <a:pt x="16" y="0"/>
                    <a:pt x="19" y="0"/>
                  </a:cubicBezTo>
                  <a:cubicBezTo>
                    <a:pt x="24" y="0"/>
                    <a:pt x="28" y="1"/>
                    <a:pt x="30" y="3"/>
                  </a:cubicBezTo>
                  <a:cubicBezTo>
                    <a:pt x="33" y="6"/>
                    <a:pt x="34" y="10"/>
                    <a:pt x="34" y="15"/>
                  </a:cubicBezTo>
                  <a:cubicBezTo>
                    <a:pt x="34" y="42"/>
                    <a:pt x="34" y="42"/>
                    <a:pt x="34" y="42"/>
                  </a:cubicBezTo>
                  <a:lnTo>
                    <a:pt x="2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8" name="Freeform 75"/>
            <p:cNvSpPr>
              <a:spLocks noEditPoints="1"/>
            </p:cNvSpPr>
            <p:nvPr userDrawn="1"/>
          </p:nvSpPr>
          <p:spPr bwMode="auto">
            <a:xfrm>
              <a:off x="6567488" y="3548063"/>
              <a:ext cx="131763" cy="158750"/>
            </a:xfrm>
            <a:custGeom>
              <a:avLst/>
              <a:gdLst>
                <a:gd name="T0" fmla="*/ 18 w 35"/>
                <a:gd name="T1" fmla="*/ 5 h 42"/>
                <a:gd name="T2" fmla="*/ 10 w 35"/>
                <a:gd name="T3" fmla="*/ 8 h 42"/>
                <a:gd name="T4" fmla="*/ 7 w 35"/>
                <a:gd name="T5" fmla="*/ 17 h 42"/>
                <a:gd name="T6" fmla="*/ 28 w 35"/>
                <a:gd name="T7" fmla="*/ 17 h 42"/>
                <a:gd name="T8" fmla="*/ 26 w 35"/>
                <a:gd name="T9" fmla="*/ 8 h 42"/>
                <a:gd name="T10" fmla="*/ 18 w 35"/>
                <a:gd name="T11" fmla="*/ 5 h 42"/>
                <a:gd name="T12" fmla="*/ 20 w 35"/>
                <a:gd name="T13" fmla="*/ 42 h 42"/>
                <a:gd name="T14" fmla="*/ 5 w 35"/>
                <a:gd name="T15" fmla="*/ 37 h 42"/>
                <a:gd name="T16" fmla="*/ 0 w 35"/>
                <a:gd name="T17" fmla="*/ 21 h 42"/>
                <a:gd name="T18" fmla="*/ 5 w 35"/>
                <a:gd name="T19" fmla="*/ 6 h 42"/>
                <a:gd name="T20" fmla="*/ 18 w 35"/>
                <a:gd name="T21" fmla="*/ 0 h 42"/>
                <a:gd name="T22" fmla="*/ 30 w 35"/>
                <a:gd name="T23" fmla="*/ 5 h 42"/>
                <a:gd name="T24" fmla="*/ 35 w 35"/>
                <a:gd name="T25" fmla="*/ 18 h 42"/>
                <a:gd name="T26" fmla="*/ 35 w 35"/>
                <a:gd name="T27" fmla="*/ 22 h 42"/>
                <a:gd name="T28" fmla="*/ 7 w 35"/>
                <a:gd name="T29" fmla="*/ 22 h 42"/>
                <a:gd name="T30" fmla="*/ 10 w 35"/>
                <a:gd name="T31" fmla="*/ 33 h 42"/>
                <a:gd name="T32" fmla="*/ 20 w 35"/>
                <a:gd name="T33" fmla="*/ 37 h 42"/>
                <a:gd name="T34" fmla="*/ 33 w 35"/>
                <a:gd name="T35" fmla="*/ 34 h 42"/>
                <a:gd name="T36" fmla="*/ 33 w 35"/>
                <a:gd name="T37" fmla="*/ 40 h 42"/>
                <a:gd name="T38" fmla="*/ 27 w 35"/>
                <a:gd name="T39" fmla="*/ 42 h 42"/>
                <a:gd name="T40" fmla="*/ 20 w 35"/>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42">
                  <a:moveTo>
                    <a:pt x="18" y="5"/>
                  </a:moveTo>
                  <a:cubicBezTo>
                    <a:pt x="15" y="5"/>
                    <a:pt x="12" y="6"/>
                    <a:pt x="10" y="8"/>
                  </a:cubicBezTo>
                  <a:cubicBezTo>
                    <a:pt x="8" y="10"/>
                    <a:pt x="7" y="13"/>
                    <a:pt x="7" y="17"/>
                  </a:cubicBezTo>
                  <a:cubicBezTo>
                    <a:pt x="28" y="17"/>
                    <a:pt x="28" y="17"/>
                    <a:pt x="28" y="17"/>
                  </a:cubicBezTo>
                  <a:cubicBezTo>
                    <a:pt x="28" y="13"/>
                    <a:pt x="27" y="10"/>
                    <a:pt x="26" y="8"/>
                  </a:cubicBezTo>
                  <a:cubicBezTo>
                    <a:pt x="24" y="6"/>
                    <a:pt x="21" y="5"/>
                    <a:pt x="18" y="5"/>
                  </a:cubicBezTo>
                  <a:moveTo>
                    <a:pt x="20" y="42"/>
                  </a:moveTo>
                  <a:cubicBezTo>
                    <a:pt x="14" y="42"/>
                    <a:pt x="9" y="41"/>
                    <a:pt x="5" y="37"/>
                  </a:cubicBezTo>
                  <a:cubicBezTo>
                    <a:pt x="2" y="33"/>
                    <a:pt x="0" y="28"/>
                    <a:pt x="0" y="21"/>
                  </a:cubicBezTo>
                  <a:cubicBezTo>
                    <a:pt x="0" y="15"/>
                    <a:pt x="2" y="10"/>
                    <a:pt x="5" y="6"/>
                  </a:cubicBezTo>
                  <a:cubicBezTo>
                    <a:pt x="8" y="2"/>
                    <a:pt x="13" y="0"/>
                    <a:pt x="18" y="0"/>
                  </a:cubicBezTo>
                  <a:cubicBezTo>
                    <a:pt x="23" y="0"/>
                    <a:pt x="27" y="2"/>
                    <a:pt x="30" y="5"/>
                  </a:cubicBezTo>
                  <a:cubicBezTo>
                    <a:pt x="33" y="8"/>
                    <a:pt x="35" y="13"/>
                    <a:pt x="35" y="18"/>
                  </a:cubicBezTo>
                  <a:cubicBezTo>
                    <a:pt x="35" y="22"/>
                    <a:pt x="35" y="22"/>
                    <a:pt x="35" y="22"/>
                  </a:cubicBezTo>
                  <a:cubicBezTo>
                    <a:pt x="7" y="22"/>
                    <a:pt x="7" y="22"/>
                    <a:pt x="7" y="22"/>
                  </a:cubicBezTo>
                  <a:cubicBezTo>
                    <a:pt x="7" y="27"/>
                    <a:pt x="8" y="31"/>
                    <a:pt x="10" y="33"/>
                  </a:cubicBezTo>
                  <a:cubicBezTo>
                    <a:pt x="12" y="36"/>
                    <a:pt x="16" y="37"/>
                    <a:pt x="20" y="37"/>
                  </a:cubicBezTo>
                  <a:cubicBezTo>
                    <a:pt x="24" y="37"/>
                    <a:pt x="29" y="36"/>
                    <a:pt x="33" y="34"/>
                  </a:cubicBezTo>
                  <a:cubicBezTo>
                    <a:pt x="33" y="40"/>
                    <a:pt x="33" y="40"/>
                    <a:pt x="33" y="40"/>
                  </a:cubicBezTo>
                  <a:cubicBezTo>
                    <a:pt x="31" y="41"/>
                    <a:pt x="29" y="41"/>
                    <a:pt x="27" y="42"/>
                  </a:cubicBezTo>
                  <a:cubicBezTo>
                    <a:pt x="25" y="42"/>
                    <a:pt x="22" y="42"/>
                    <a:pt x="20"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59" name="Freeform 76"/>
            <p:cNvSpPr>
              <a:spLocks/>
            </p:cNvSpPr>
            <p:nvPr userDrawn="1"/>
          </p:nvSpPr>
          <p:spPr bwMode="auto">
            <a:xfrm>
              <a:off x="6751638" y="3548063"/>
              <a:ext cx="90488" cy="158750"/>
            </a:xfrm>
            <a:custGeom>
              <a:avLst/>
              <a:gdLst>
                <a:gd name="T0" fmla="*/ 19 w 24"/>
                <a:gd name="T1" fmla="*/ 0 h 42"/>
                <a:gd name="T2" fmla="*/ 24 w 24"/>
                <a:gd name="T3" fmla="*/ 0 h 42"/>
                <a:gd name="T4" fmla="*/ 23 w 24"/>
                <a:gd name="T5" fmla="*/ 6 h 42"/>
                <a:gd name="T6" fmla="*/ 18 w 24"/>
                <a:gd name="T7" fmla="*/ 6 h 42"/>
                <a:gd name="T8" fmla="*/ 10 w 24"/>
                <a:gd name="T9" fmla="*/ 10 h 42"/>
                <a:gd name="T10" fmla="*/ 6 w 24"/>
                <a:gd name="T11" fmla="*/ 20 h 42"/>
                <a:gd name="T12" fmla="*/ 6 w 24"/>
                <a:gd name="T13" fmla="*/ 42 h 42"/>
                <a:gd name="T14" fmla="*/ 0 w 24"/>
                <a:gd name="T15" fmla="*/ 42 h 42"/>
                <a:gd name="T16" fmla="*/ 0 w 24"/>
                <a:gd name="T17" fmla="*/ 1 h 42"/>
                <a:gd name="T18" fmla="*/ 5 w 24"/>
                <a:gd name="T19" fmla="*/ 1 h 42"/>
                <a:gd name="T20" fmla="*/ 6 w 24"/>
                <a:gd name="T21" fmla="*/ 8 h 42"/>
                <a:gd name="T22" fmla="*/ 6 w 24"/>
                <a:gd name="T23" fmla="*/ 8 h 42"/>
                <a:gd name="T24" fmla="*/ 12 w 24"/>
                <a:gd name="T25" fmla="*/ 2 h 42"/>
                <a:gd name="T26" fmla="*/ 19 w 24"/>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2">
                  <a:moveTo>
                    <a:pt x="19" y="0"/>
                  </a:moveTo>
                  <a:cubicBezTo>
                    <a:pt x="21" y="0"/>
                    <a:pt x="22" y="0"/>
                    <a:pt x="24" y="0"/>
                  </a:cubicBezTo>
                  <a:cubicBezTo>
                    <a:pt x="23" y="6"/>
                    <a:pt x="23" y="6"/>
                    <a:pt x="23" y="6"/>
                  </a:cubicBezTo>
                  <a:cubicBezTo>
                    <a:pt x="21" y="6"/>
                    <a:pt x="20" y="6"/>
                    <a:pt x="18" y="6"/>
                  </a:cubicBezTo>
                  <a:cubicBezTo>
                    <a:pt x="15" y="6"/>
                    <a:pt x="12" y="7"/>
                    <a:pt x="10" y="10"/>
                  </a:cubicBezTo>
                  <a:cubicBezTo>
                    <a:pt x="8" y="12"/>
                    <a:pt x="6" y="16"/>
                    <a:pt x="6" y="20"/>
                  </a:cubicBezTo>
                  <a:cubicBezTo>
                    <a:pt x="6" y="42"/>
                    <a:pt x="6" y="42"/>
                    <a:pt x="6" y="42"/>
                  </a:cubicBezTo>
                  <a:cubicBezTo>
                    <a:pt x="0" y="42"/>
                    <a:pt x="0" y="42"/>
                    <a:pt x="0" y="42"/>
                  </a:cubicBezTo>
                  <a:cubicBezTo>
                    <a:pt x="0" y="1"/>
                    <a:pt x="0" y="1"/>
                    <a:pt x="0" y="1"/>
                  </a:cubicBezTo>
                  <a:cubicBezTo>
                    <a:pt x="5" y="1"/>
                    <a:pt x="5" y="1"/>
                    <a:pt x="5" y="1"/>
                  </a:cubicBezTo>
                  <a:cubicBezTo>
                    <a:pt x="6" y="8"/>
                    <a:pt x="6" y="8"/>
                    <a:pt x="6" y="8"/>
                  </a:cubicBezTo>
                  <a:cubicBezTo>
                    <a:pt x="6" y="8"/>
                    <a:pt x="6" y="8"/>
                    <a:pt x="6" y="8"/>
                  </a:cubicBezTo>
                  <a:cubicBezTo>
                    <a:pt x="8" y="6"/>
                    <a:pt x="10" y="4"/>
                    <a:pt x="12" y="2"/>
                  </a:cubicBezTo>
                  <a:cubicBezTo>
                    <a:pt x="14" y="1"/>
                    <a:pt x="16"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60" name="Freeform 77"/>
            <p:cNvSpPr>
              <a:spLocks/>
            </p:cNvSpPr>
            <p:nvPr userDrawn="1"/>
          </p:nvSpPr>
          <p:spPr bwMode="auto">
            <a:xfrm>
              <a:off x="6875463" y="3548063"/>
              <a:ext cx="109538" cy="158750"/>
            </a:xfrm>
            <a:custGeom>
              <a:avLst/>
              <a:gdLst>
                <a:gd name="T0" fmla="*/ 29 w 29"/>
                <a:gd name="T1" fmla="*/ 30 h 42"/>
                <a:gd name="T2" fmla="*/ 24 w 29"/>
                <a:gd name="T3" fmla="*/ 39 h 42"/>
                <a:gd name="T4" fmla="*/ 12 w 29"/>
                <a:gd name="T5" fmla="*/ 42 h 42"/>
                <a:gd name="T6" fmla="*/ 0 w 29"/>
                <a:gd name="T7" fmla="*/ 40 h 42"/>
                <a:gd name="T8" fmla="*/ 0 w 29"/>
                <a:gd name="T9" fmla="*/ 34 h 42"/>
                <a:gd name="T10" fmla="*/ 6 w 29"/>
                <a:gd name="T11" fmla="*/ 36 h 42"/>
                <a:gd name="T12" fmla="*/ 13 w 29"/>
                <a:gd name="T13" fmla="*/ 37 h 42"/>
                <a:gd name="T14" fmla="*/ 20 w 29"/>
                <a:gd name="T15" fmla="*/ 36 h 42"/>
                <a:gd name="T16" fmla="*/ 23 w 29"/>
                <a:gd name="T17" fmla="*/ 31 h 42"/>
                <a:gd name="T18" fmla="*/ 21 w 29"/>
                <a:gd name="T19" fmla="*/ 27 h 42"/>
                <a:gd name="T20" fmla="*/ 13 w 29"/>
                <a:gd name="T21" fmla="*/ 23 h 42"/>
                <a:gd name="T22" fmla="*/ 4 w 29"/>
                <a:gd name="T23" fmla="*/ 19 h 42"/>
                <a:gd name="T24" fmla="*/ 1 w 29"/>
                <a:gd name="T25" fmla="*/ 16 h 42"/>
                <a:gd name="T26" fmla="*/ 0 w 29"/>
                <a:gd name="T27" fmla="*/ 11 h 42"/>
                <a:gd name="T28" fmla="*/ 4 w 29"/>
                <a:gd name="T29" fmla="*/ 3 h 42"/>
                <a:gd name="T30" fmla="*/ 15 w 29"/>
                <a:gd name="T31" fmla="*/ 0 h 42"/>
                <a:gd name="T32" fmla="*/ 28 w 29"/>
                <a:gd name="T33" fmla="*/ 3 h 42"/>
                <a:gd name="T34" fmla="*/ 26 w 29"/>
                <a:gd name="T35" fmla="*/ 8 h 42"/>
                <a:gd name="T36" fmla="*/ 14 w 29"/>
                <a:gd name="T37" fmla="*/ 5 h 42"/>
                <a:gd name="T38" fmla="*/ 8 w 29"/>
                <a:gd name="T39" fmla="*/ 6 h 42"/>
                <a:gd name="T40" fmla="*/ 6 w 29"/>
                <a:gd name="T41" fmla="*/ 10 h 42"/>
                <a:gd name="T42" fmla="*/ 6 w 29"/>
                <a:gd name="T43" fmla="*/ 13 h 42"/>
                <a:gd name="T44" fmla="*/ 9 w 29"/>
                <a:gd name="T45" fmla="*/ 15 h 42"/>
                <a:gd name="T46" fmla="*/ 16 w 29"/>
                <a:gd name="T47" fmla="*/ 18 h 42"/>
                <a:gd name="T48" fmla="*/ 26 w 29"/>
                <a:gd name="T49" fmla="*/ 24 h 42"/>
                <a:gd name="T50" fmla="*/ 29 w 29"/>
                <a:gd name="T51" fmla="*/ 3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42">
                  <a:moveTo>
                    <a:pt x="29" y="30"/>
                  </a:moveTo>
                  <a:cubicBezTo>
                    <a:pt x="29" y="34"/>
                    <a:pt x="27" y="37"/>
                    <a:pt x="24" y="39"/>
                  </a:cubicBezTo>
                  <a:cubicBezTo>
                    <a:pt x="22" y="41"/>
                    <a:pt x="18" y="42"/>
                    <a:pt x="12" y="42"/>
                  </a:cubicBezTo>
                  <a:cubicBezTo>
                    <a:pt x="7" y="42"/>
                    <a:pt x="3" y="42"/>
                    <a:pt x="0" y="40"/>
                  </a:cubicBezTo>
                  <a:cubicBezTo>
                    <a:pt x="0" y="34"/>
                    <a:pt x="0" y="34"/>
                    <a:pt x="0" y="34"/>
                  </a:cubicBezTo>
                  <a:cubicBezTo>
                    <a:pt x="2" y="35"/>
                    <a:pt x="4" y="36"/>
                    <a:pt x="6" y="36"/>
                  </a:cubicBezTo>
                  <a:cubicBezTo>
                    <a:pt x="8" y="37"/>
                    <a:pt x="11" y="37"/>
                    <a:pt x="13" y="37"/>
                  </a:cubicBezTo>
                  <a:cubicBezTo>
                    <a:pt x="16" y="37"/>
                    <a:pt x="18" y="37"/>
                    <a:pt x="20" y="36"/>
                  </a:cubicBezTo>
                  <a:cubicBezTo>
                    <a:pt x="22" y="35"/>
                    <a:pt x="23" y="33"/>
                    <a:pt x="23" y="31"/>
                  </a:cubicBezTo>
                  <a:cubicBezTo>
                    <a:pt x="23" y="29"/>
                    <a:pt x="22" y="28"/>
                    <a:pt x="21" y="27"/>
                  </a:cubicBezTo>
                  <a:cubicBezTo>
                    <a:pt x="19" y="26"/>
                    <a:pt x="17" y="24"/>
                    <a:pt x="13" y="23"/>
                  </a:cubicBezTo>
                  <a:cubicBezTo>
                    <a:pt x="9" y="21"/>
                    <a:pt x="6" y="20"/>
                    <a:pt x="4" y="19"/>
                  </a:cubicBezTo>
                  <a:cubicBezTo>
                    <a:pt x="3" y="18"/>
                    <a:pt x="2" y="17"/>
                    <a:pt x="1" y="16"/>
                  </a:cubicBezTo>
                  <a:cubicBezTo>
                    <a:pt x="0" y="14"/>
                    <a:pt x="0" y="13"/>
                    <a:pt x="0" y="11"/>
                  </a:cubicBezTo>
                  <a:cubicBezTo>
                    <a:pt x="0" y="7"/>
                    <a:pt x="1" y="5"/>
                    <a:pt x="4" y="3"/>
                  </a:cubicBezTo>
                  <a:cubicBezTo>
                    <a:pt x="6" y="1"/>
                    <a:pt x="10" y="0"/>
                    <a:pt x="15" y="0"/>
                  </a:cubicBezTo>
                  <a:cubicBezTo>
                    <a:pt x="19" y="0"/>
                    <a:pt x="24" y="1"/>
                    <a:pt x="28" y="3"/>
                  </a:cubicBezTo>
                  <a:cubicBezTo>
                    <a:pt x="26" y="8"/>
                    <a:pt x="26" y="8"/>
                    <a:pt x="26" y="8"/>
                  </a:cubicBezTo>
                  <a:cubicBezTo>
                    <a:pt x="22" y="6"/>
                    <a:pt x="18" y="5"/>
                    <a:pt x="14" y="5"/>
                  </a:cubicBezTo>
                  <a:cubicBezTo>
                    <a:pt x="12" y="5"/>
                    <a:pt x="9" y="6"/>
                    <a:pt x="8" y="6"/>
                  </a:cubicBezTo>
                  <a:cubicBezTo>
                    <a:pt x="6" y="7"/>
                    <a:pt x="6" y="9"/>
                    <a:pt x="6" y="10"/>
                  </a:cubicBezTo>
                  <a:cubicBezTo>
                    <a:pt x="6" y="11"/>
                    <a:pt x="6" y="12"/>
                    <a:pt x="6" y="13"/>
                  </a:cubicBezTo>
                  <a:cubicBezTo>
                    <a:pt x="7" y="14"/>
                    <a:pt x="8" y="15"/>
                    <a:pt x="9" y="15"/>
                  </a:cubicBezTo>
                  <a:cubicBezTo>
                    <a:pt x="10" y="16"/>
                    <a:pt x="13" y="17"/>
                    <a:pt x="16" y="18"/>
                  </a:cubicBezTo>
                  <a:cubicBezTo>
                    <a:pt x="21" y="20"/>
                    <a:pt x="24" y="22"/>
                    <a:pt x="26" y="24"/>
                  </a:cubicBezTo>
                  <a:cubicBezTo>
                    <a:pt x="28" y="25"/>
                    <a:pt x="29" y="28"/>
                    <a:pt x="29"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grpSp>
        <p:nvGrpSpPr>
          <p:cNvPr id="11" name="Group 10"/>
          <p:cNvGrpSpPr/>
          <p:nvPr userDrawn="1"/>
        </p:nvGrpSpPr>
        <p:grpSpPr>
          <a:xfrm>
            <a:off x="4864607" y="452645"/>
            <a:ext cx="1184921" cy="1179152"/>
            <a:chOff x="1908175" y="2616200"/>
            <a:chExt cx="1630363" cy="1622425"/>
          </a:xfrm>
        </p:grpSpPr>
        <p:sp>
          <p:nvSpPr>
            <p:cNvPr id="12" name="Oval 78"/>
            <p:cNvSpPr>
              <a:spLocks noChangeArrowheads="1"/>
            </p:cNvSpPr>
            <p:nvPr userDrawn="1"/>
          </p:nvSpPr>
          <p:spPr bwMode="auto">
            <a:xfrm>
              <a:off x="1963738" y="2665413"/>
              <a:ext cx="1530350" cy="15351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3" name="Freeform 79"/>
            <p:cNvSpPr>
              <a:spLocks noEditPoints="1"/>
            </p:cNvSpPr>
            <p:nvPr userDrawn="1"/>
          </p:nvSpPr>
          <p:spPr bwMode="auto">
            <a:xfrm>
              <a:off x="2967038" y="3336925"/>
              <a:ext cx="376238" cy="539750"/>
            </a:xfrm>
            <a:custGeom>
              <a:avLst/>
              <a:gdLst>
                <a:gd name="T0" fmla="*/ 29 w 100"/>
                <a:gd name="T1" fmla="*/ 48 h 143"/>
                <a:gd name="T2" fmla="*/ 29 w 100"/>
                <a:gd name="T3" fmla="*/ 55 h 143"/>
                <a:gd name="T4" fmla="*/ 35 w 100"/>
                <a:gd name="T5" fmla="*/ 72 h 143"/>
                <a:gd name="T6" fmla="*/ 48 w 100"/>
                <a:gd name="T7" fmla="*/ 78 h 143"/>
                <a:gd name="T8" fmla="*/ 64 w 100"/>
                <a:gd name="T9" fmla="*/ 70 h 143"/>
                <a:gd name="T10" fmla="*/ 70 w 100"/>
                <a:gd name="T11" fmla="*/ 48 h 143"/>
                <a:gd name="T12" fmla="*/ 50 w 100"/>
                <a:gd name="T13" fmla="*/ 22 h 143"/>
                <a:gd name="T14" fmla="*/ 35 w 100"/>
                <a:gd name="T15" fmla="*/ 29 h 143"/>
                <a:gd name="T16" fmla="*/ 29 w 100"/>
                <a:gd name="T17" fmla="*/ 48 h 143"/>
                <a:gd name="T18" fmla="*/ 30 w 100"/>
                <a:gd name="T19" fmla="*/ 87 h 143"/>
                <a:gd name="T20" fmla="*/ 30 w 100"/>
                <a:gd name="T21" fmla="*/ 87 h 143"/>
                <a:gd name="T22" fmla="*/ 30 w 100"/>
                <a:gd name="T23" fmla="*/ 143 h 143"/>
                <a:gd name="T24" fmla="*/ 0 w 100"/>
                <a:gd name="T25" fmla="*/ 143 h 143"/>
                <a:gd name="T26" fmla="*/ 0 w 100"/>
                <a:gd name="T27" fmla="*/ 2 h 143"/>
                <a:gd name="T28" fmla="*/ 30 w 100"/>
                <a:gd name="T29" fmla="*/ 2 h 143"/>
                <a:gd name="T30" fmla="*/ 30 w 100"/>
                <a:gd name="T31" fmla="*/ 16 h 143"/>
                <a:gd name="T32" fmla="*/ 30 w 100"/>
                <a:gd name="T33" fmla="*/ 16 h 143"/>
                <a:gd name="T34" fmla="*/ 61 w 100"/>
                <a:gd name="T35" fmla="*/ 0 h 143"/>
                <a:gd name="T36" fmla="*/ 90 w 100"/>
                <a:gd name="T37" fmla="*/ 12 h 143"/>
                <a:gd name="T38" fmla="*/ 100 w 100"/>
                <a:gd name="T39" fmla="*/ 47 h 143"/>
                <a:gd name="T40" fmla="*/ 88 w 100"/>
                <a:gd name="T41" fmla="*/ 86 h 143"/>
                <a:gd name="T42" fmla="*/ 57 w 100"/>
                <a:gd name="T43" fmla="*/ 101 h 143"/>
                <a:gd name="T44" fmla="*/ 30 w 100"/>
                <a:gd name="T45" fmla="*/ 8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43">
                  <a:moveTo>
                    <a:pt x="29" y="48"/>
                  </a:moveTo>
                  <a:cubicBezTo>
                    <a:pt x="29" y="55"/>
                    <a:pt x="29" y="55"/>
                    <a:pt x="29" y="55"/>
                  </a:cubicBezTo>
                  <a:cubicBezTo>
                    <a:pt x="29" y="62"/>
                    <a:pt x="31" y="67"/>
                    <a:pt x="35" y="72"/>
                  </a:cubicBezTo>
                  <a:cubicBezTo>
                    <a:pt x="38" y="76"/>
                    <a:pt x="43" y="78"/>
                    <a:pt x="48" y="78"/>
                  </a:cubicBezTo>
                  <a:cubicBezTo>
                    <a:pt x="55" y="78"/>
                    <a:pt x="60" y="75"/>
                    <a:pt x="64" y="70"/>
                  </a:cubicBezTo>
                  <a:cubicBezTo>
                    <a:pt x="68" y="65"/>
                    <a:pt x="70" y="57"/>
                    <a:pt x="70" y="48"/>
                  </a:cubicBezTo>
                  <a:cubicBezTo>
                    <a:pt x="70" y="31"/>
                    <a:pt x="63" y="22"/>
                    <a:pt x="50" y="22"/>
                  </a:cubicBezTo>
                  <a:cubicBezTo>
                    <a:pt x="44" y="22"/>
                    <a:pt x="39" y="25"/>
                    <a:pt x="35" y="29"/>
                  </a:cubicBezTo>
                  <a:cubicBezTo>
                    <a:pt x="31" y="34"/>
                    <a:pt x="29" y="40"/>
                    <a:pt x="29" y="48"/>
                  </a:cubicBezTo>
                  <a:moveTo>
                    <a:pt x="30" y="87"/>
                  </a:moveTo>
                  <a:cubicBezTo>
                    <a:pt x="30" y="87"/>
                    <a:pt x="30" y="87"/>
                    <a:pt x="30" y="87"/>
                  </a:cubicBezTo>
                  <a:cubicBezTo>
                    <a:pt x="30" y="143"/>
                    <a:pt x="30" y="143"/>
                    <a:pt x="30" y="143"/>
                  </a:cubicBezTo>
                  <a:cubicBezTo>
                    <a:pt x="0" y="143"/>
                    <a:pt x="0" y="143"/>
                    <a:pt x="0" y="143"/>
                  </a:cubicBezTo>
                  <a:cubicBezTo>
                    <a:pt x="0" y="2"/>
                    <a:pt x="0" y="2"/>
                    <a:pt x="0" y="2"/>
                  </a:cubicBezTo>
                  <a:cubicBezTo>
                    <a:pt x="30" y="2"/>
                    <a:pt x="30" y="2"/>
                    <a:pt x="30" y="2"/>
                  </a:cubicBezTo>
                  <a:cubicBezTo>
                    <a:pt x="30" y="16"/>
                    <a:pt x="30" y="16"/>
                    <a:pt x="30" y="16"/>
                  </a:cubicBezTo>
                  <a:cubicBezTo>
                    <a:pt x="30" y="16"/>
                    <a:pt x="30" y="16"/>
                    <a:pt x="30" y="16"/>
                  </a:cubicBezTo>
                  <a:cubicBezTo>
                    <a:pt x="37" y="5"/>
                    <a:pt x="48" y="0"/>
                    <a:pt x="61" y="0"/>
                  </a:cubicBezTo>
                  <a:cubicBezTo>
                    <a:pt x="74" y="0"/>
                    <a:pt x="83" y="4"/>
                    <a:pt x="90" y="12"/>
                  </a:cubicBezTo>
                  <a:cubicBezTo>
                    <a:pt x="97" y="21"/>
                    <a:pt x="100" y="33"/>
                    <a:pt x="100" y="47"/>
                  </a:cubicBezTo>
                  <a:cubicBezTo>
                    <a:pt x="100" y="63"/>
                    <a:pt x="96" y="76"/>
                    <a:pt x="88" y="86"/>
                  </a:cubicBezTo>
                  <a:cubicBezTo>
                    <a:pt x="80" y="96"/>
                    <a:pt x="70" y="101"/>
                    <a:pt x="57" y="101"/>
                  </a:cubicBezTo>
                  <a:cubicBezTo>
                    <a:pt x="45" y="101"/>
                    <a:pt x="36" y="96"/>
                    <a:pt x="30" y="8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4" name="Rectangle 80"/>
            <p:cNvSpPr>
              <a:spLocks noChangeArrowheads="1"/>
            </p:cNvSpPr>
            <p:nvPr userDrawn="1"/>
          </p:nvSpPr>
          <p:spPr bwMode="auto">
            <a:xfrm>
              <a:off x="2136775" y="3344863"/>
              <a:ext cx="109538" cy="36195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 name="Freeform 81"/>
            <p:cNvSpPr>
              <a:spLocks/>
            </p:cNvSpPr>
            <p:nvPr userDrawn="1"/>
          </p:nvSpPr>
          <p:spPr bwMode="auto">
            <a:xfrm>
              <a:off x="2306638" y="3336925"/>
              <a:ext cx="296863" cy="381000"/>
            </a:xfrm>
            <a:custGeom>
              <a:avLst/>
              <a:gdLst>
                <a:gd name="T0" fmla="*/ 79 w 79"/>
                <a:gd name="T1" fmla="*/ 95 h 101"/>
                <a:gd name="T2" fmla="*/ 50 w 79"/>
                <a:gd name="T3" fmla="*/ 101 h 101"/>
                <a:gd name="T4" fmla="*/ 14 w 79"/>
                <a:gd name="T5" fmla="*/ 87 h 101"/>
                <a:gd name="T6" fmla="*/ 0 w 79"/>
                <a:gd name="T7" fmla="*/ 53 h 101"/>
                <a:gd name="T8" fmla="*/ 15 w 79"/>
                <a:gd name="T9" fmla="*/ 14 h 101"/>
                <a:gd name="T10" fmla="*/ 54 w 79"/>
                <a:gd name="T11" fmla="*/ 0 h 101"/>
                <a:gd name="T12" fmla="*/ 79 w 79"/>
                <a:gd name="T13" fmla="*/ 4 h 101"/>
                <a:gd name="T14" fmla="*/ 79 w 79"/>
                <a:gd name="T15" fmla="*/ 29 h 101"/>
                <a:gd name="T16" fmla="*/ 58 w 79"/>
                <a:gd name="T17" fmla="*/ 22 h 101"/>
                <a:gd name="T18" fmla="*/ 38 w 79"/>
                <a:gd name="T19" fmla="*/ 30 h 101"/>
                <a:gd name="T20" fmla="*/ 30 w 79"/>
                <a:gd name="T21" fmla="*/ 51 h 101"/>
                <a:gd name="T22" fmla="*/ 37 w 79"/>
                <a:gd name="T23" fmla="*/ 71 h 101"/>
                <a:gd name="T24" fmla="*/ 57 w 79"/>
                <a:gd name="T25" fmla="*/ 78 h 101"/>
                <a:gd name="T26" fmla="*/ 79 w 79"/>
                <a:gd name="T27" fmla="*/ 71 h 101"/>
                <a:gd name="T28" fmla="*/ 79 w 79"/>
                <a:gd name="T29"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01">
                  <a:moveTo>
                    <a:pt x="79" y="95"/>
                  </a:moveTo>
                  <a:cubicBezTo>
                    <a:pt x="72" y="99"/>
                    <a:pt x="62" y="101"/>
                    <a:pt x="50" y="101"/>
                  </a:cubicBezTo>
                  <a:cubicBezTo>
                    <a:pt x="35" y="101"/>
                    <a:pt x="23" y="96"/>
                    <a:pt x="14" y="87"/>
                  </a:cubicBezTo>
                  <a:cubicBezTo>
                    <a:pt x="4" y="78"/>
                    <a:pt x="0" y="67"/>
                    <a:pt x="0" y="53"/>
                  </a:cubicBezTo>
                  <a:cubicBezTo>
                    <a:pt x="0" y="36"/>
                    <a:pt x="5" y="23"/>
                    <a:pt x="15" y="14"/>
                  </a:cubicBezTo>
                  <a:cubicBezTo>
                    <a:pt x="24" y="4"/>
                    <a:pt x="38" y="0"/>
                    <a:pt x="54" y="0"/>
                  </a:cubicBezTo>
                  <a:cubicBezTo>
                    <a:pt x="65" y="0"/>
                    <a:pt x="74" y="1"/>
                    <a:pt x="79" y="4"/>
                  </a:cubicBezTo>
                  <a:cubicBezTo>
                    <a:pt x="79" y="29"/>
                    <a:pt x="79" y="29"/>
                    <a:pt x="79" y="29"/>
                  </a:cubicBezTo>
                  <a:cubicBezTo>
                    <a:pt x="72" y="25"/>
                    <a:pt x="66" y="22"/>
                    <a:pt x="58" y="22"/>
                  </a:cubicBezTo>
                  <a:cubicBezTo>
                    <a:pt x="49" y="22"/>
                    <a:pt x="43" y="25"/>
                    <a:pt x="38" y="30"/>
                  </a:cubicBezTo>
                  <a:cubicBezTo>
                    <a:pt x="33" y="35"/>
                    <a:pt x="30" y="42"/>
                    <a:pt x="30" y="51"/>
                  </a:cubicBezTo>
                  <a:cubicBezTo>
                    <a:pt x="30" y="59"/>
                    <a:pt x="32" y="66"/>
                    <a:pt x="37" y="71"/>
                  </a:cubicBezTo>
                  <a:cubicBezTo>
                    <a:pt x="42" y="76"/>
                    <a:pt x="49" y="78"/>
                    <a:pt x="57" y="78"/>
                  </a:cubicBezTo>
                  <a:cubicBezTo>
                    <a:pt x="64" y="78"/>
                    <a:pt x="72" y="76"/>
                    <a:pt x="79" y="71"/>
                  </a:cubicBezTo>
                  <a:lnTo>
                    <a:pt x="79" y="9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 name="Freeform 82"/>
            <p:cNvSpPr>
              <a:spLocks/>
            </p:cNvSpPr>
            <p:nvPr userDrawn="1"/>
          </p:nvSpPr>
          <p:spPr bwMode="auto">
            <a:xfrm>
              <a:off x="2651125" y="3159125"/>
              <a:ext cx="266700" cy="547688"/>
            </a:xfrm>
            <a:custGeom>
              <a:avLst/>
              <a:gdLst>
                <a:gd name="T0" fmla="*/ 71 w 71"/>
                <a:gd name="T1" fmla="*/ 25 h 145"/>
                <a:gd name="T2" fmla="*/ 60 w 71"/>
                <a:gd name="T3" fmla="*/ 23 h 145"/>
                <a:gd name="T4" fmla="*/ 46 w 71"/>
                <a:gd name="T5" fmla="*/ 39 h 145"/>
                <a:gd name="T6" fmla="*/ 46 w 71"/>
                <a:gd name="T7" fmla="*/ 49 h 145"/>
                <a:gd name="T8" fmla="*/ 68 w 71"/>
                <a:gd name="T9" fmla="*/ 49 h 145"/>
                <a:gd name="T10" fmla="*/ 68 w 71"/>
                <a:gd name="T11" fmla="*/ 71 h 145"/>
                <a:gd name="T12" fmla="*/ 46 w 71"/>
                <a:gd name="T13" fmla="*/ 71 h 145"/>
                <a:gd name="T14" fmla="*/ 46 w 71"/>
                <a:gd name="T15" fmla="*/ 145 h 145"/>
                <a:gd name="T16" fmla="*/ 16 w 71"/>
                <a:gd name="T17" fmla="*/ 145 h 145"/>
                <a:gd name="T18" fmla="*/ 16 w 71"/>
                <a:gd name="T19" fmla="*/ 71 h 145"/>
                <a:gd name="T20" fmla="*/ 0 w 71"/>
                <a:gd name="T21" fmla="*/ 71 h 145"/>
                <a:gd name="T22" fmla="*/ 0 w 71"/>
                <a:gd name="T23" fmla="*/ 49 h 145"/>
                <a:gd name="T24" fmla="*/ 16 w 71"/>
                <a:gd name="T25" fmla="*/ 49 h 145"/>
                <a:gd name="T26" fmla="*/ 16 w 71"/>
                <a:gd name="T27" fmla="*/ 37 h 145"/>
                <a:gd name="T28" fmla="*/ 27 w 71"/>
                <a:gd name="T29" fmla="*/ 10 h 145"/>
                <a:gd name="T30" fmla="*/ 56 w 71"/>
                <a:gd name="T31" fmla="*/ 0 h 145"/>
                <a:gd name="T32" fmla="*/ 71 w 71"/>
                <a:gd name="T33" fmla="*/ 2 h 145"/>
                <a:gd name="T34" fmla="*/ 71 w 71"/>
                <a:gd name="T35"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45">
                  <a:moveTo>
                    <a:pt x="71" y="25"/>
                  </a:moveTo>
                  <a:cubicBezTo>
                    <a:pt x="67" y="24"/>
                    <a:pt x="63" y="23"/>
                    <a:pt x="60" y="23"/>
                  </a:cubicBezTo>
                  <a:cubicBezTo>
                    <a:pt x="50" y="23"/>
                    <a:pt x="46" y="28"/>
                    <a:pt x="46" y="39"/>
                  </a:cubicBezTo>
                  <a:cubicBezTo>
                    <a:pt x="46" y="49"/>
                    <a:pt x="46" y="49"/>
                    <a:pt x="46" y="49"/>
                  </a:cubicBezTo>
                  <a:cubicBezTo>
                    <a:pt x="68" y="49"/>
                    <a:pt x="68" y="49"/>
                    <a:pt x="68" y="49"/>
                  </a:cubicBezTo>
                  <a:cubicBezTo>
                    <a:pt x="68" y="71"/>
                    <a:pt x="68" y="71"/>
                    <a:pt x="68" y="71"/>
                  </a:cubicBezTo>
                  <a:cubicBezTo>
                    <a:pt x="46" y="71"/>
                    <a:pt x="46" y="71"/>
                    <a:pt x="46" y="71"/>
                  </a:cubicBezTo>
                  <a:cubicBezTo>
                    <a:pt x="46" y="145"/>
                    <a:pt x="46" y="145"/>
                    <a:pt x="46" y="145"/>
                  </a:cubicBezTo>
                  <a:cubicBezTo>
                    <a:pt x="16" y="145"/>
                    <a:pt x="16" y="145"/>
                    <a:pt x="16" y="145"/>
                  </a:cubicBezTo>
                  <a:cubicBezTo>
                    <a:pt x="16" y="71"/>
                    <a:pt x="16" y="71"/>
                    <a:pt x="16" y="71"/>
                  </a:cubicBezTo>
                  <a:cubicBezTo>
                    <a:pt x="0" y="71"/>
                    <a:pt x="0" y="71"/>
                    <a:pt x="0" y="71"/>
                  </a:cubicBezTo>
                  <a:cubicBezTo>
                    <a:pt x="0" y="49"/>
                    <a:pt x="0" y="49"/>
                    <a:pt x="0" y="49"/>
                  </a:cubicBezTo>
                  <a:cubicBezTo>
                    <a:pt x="16" y="49"/>
                    <a:pt x="16" y="49"/>
                    <a:pt x="16" y="49"/>
                  </a:cubicBezTo>
                  <a:cubicBezTo>
                    <a:pt x="16" y="37"/>
                    <a:pt x="16" y="37"/>
                    <a:pt x="16" y="37"/>
                  </a:cubicBezTo>
                  <a:cubicBezTo>
                    <a:pt x="16" y="26"/>
                    <a:pt x="19" y="17"/>
                    <a:pt x="27" y="10"/>
                  </a:cubicBezTo>
                  <a:cubicBezTo>
                    <a:pt x="34" y="4"/>
                    <a:pt x="44" y="0"/>
                    <a:pt x="56" y="0"/>
                  </a:cubicBezTo>
                  <a:cubicBezTo>
                    <a:pt x="62" y="0"/>
                    <a:pt x="67" y="1"/>
                    <a:pt x="71" y="2"/>
                  </a:cubicBezTo>
                  <a:lnTo>
                    <a:pt x="71" y="2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 name="Freeform 83"/>
            <p:cNvSpPr>
              <a:spLocks noEditPoints="1"/>
            </p:cNvSpPr>
            <p:nvPr userDrawn="1"/>
          </p:nvSpPr>
          <p:spPr bwMode="auto">
            <a:xfrm>
              <a:off x="1922463" y="2616200"/>
              <a:ext cx="1616075" cy="1622425"/>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15 w 430"/>
                <a:gd name="T11" fmla="*/ 18 h 430"/>
                <a:gd name="T12" fmla="*/ 292 w 430"/>
                <a:gd name="T13" fmla="*/ 33 h 430"/>
                <a:gd name="T14" fmla="*/ 354 w 430"/>
                <a:gd name="T15" fmla="*/ 75 h 430"/>
                <a:gd name="T16" fmla="*/ 397 w 430"/>
                <a:gd name="T17" fmla="*/ 138 h 430"/>
                <a:gd name="T18" fmla="*/ 412 w 430"/>
                <a:gd name="T19" fmla="*/ 215 h 430"/>
                <a:gd name="T20" fmla="*/ 397 w 430"/>
                <a:gd name="T21" fmla="*/ 292 h 430"/>
                <a:gd name="T22" fmla="*/ 354 w 430"/>
                <a:gd name="T23" fmla="*/ 354 h 430"/>
                <a:gd name="T24" fmla="*/ 292 w 430"/>
                <a:gd name="T25" fmla="*/ 397 h 430"/>
                <a:gd name="T26" fmla="*/ 215 w 430"/>
                <a:gd name="T27" fmla="*/ 412 h 430"/>
                <a:gd name="T28" fmla="*/ 138 w 430"/>
                <a:gd name="T29" fmla="*/ 397 h 430"/>
                <a:gd name="T30" fmla="*/ 75 w 430"/>
                <a:gd name="T31" fmla="*/ 354 h 430"/>
                <a:gd name="T32" fmla="*/ 33 w 430"/>
                <a:gd name="T33" fmla="*/ 292 h 430"/>
                <a:gd name="T34" fmla="*/ 18 w 430"/>
                <a:gd name="T35" fmla="*/ 215 h 430"/>
                <a:gd name="T36" fmla="*/ 33 w 430"/>
                <a:gd name="T37" fmla="*/ 138 h 430"/>
                <a:gd name="T38" fmla="*/ 75 w 430"/>
                <a:gd name="T39" fmla="*/ 75 h 430"/>
                <a:gd name="T40" fmla="*/ 138 w 430"/>
                <a:gd name="T41" fmla="*/ 33 h 430"/>
                <a:gd name="T42" fmla="*/ 215 w 430"/>
                <a:gd name="T43" fmla="*/ 1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0" h="430">
                  <a:moveTo>
                    <a:pt x="215" y="0"/>
                  </a:moveTo>
                  <a:cubicBezTo>
                    <a:pt x="96" y="0"/>
                    <a:pt x="0" y="96"/>
                    <a:pt x="0" y="215"/>
                  </a:cubicBezTo>
                  <a:cubicBezTo>
                    <a:pt x="0" y="334"/>
                    <a:pt x="96" y="430"/>
                    <a:pt x="215" y="430"/>
                  </a:cubicBezTo>
                  <a:cubicBezTo>
                    <a:pt x="333" y="430"/>
                    <a:pt x="430" y="334"/>
                    <a:pt x="430" y="215"/>
                  </a:cubicBezTo>
                  <a:cubicBezTo>
                    <a:pt x="430" y="96"/>
                    <a:pt x="333" y="0"/>
                    <a:pt x="215" y="0"/>
                  </a:cubicBezTo>
                  <a:moveTo>
                    <a:pt x="215" y="18"/>
                  </a:moveTo>
                  <a:cubicBezTo>
                    <a:pt x="241" y="18"/>
                    <a:pt x="267" y="23"/>
                    <a:pt x="292" y="33"/>
                  </a:cubicBezTo>
                  <a:cubicBezTo>
                    <a:pt x="315" y="43"/>
                    <a:pt x="336" y="57"/>
                    <a:pt x="354" y="75"/>
                  </a:cubicBezTo>
                  <a:cubicBezTo>
                    <a:pt x="372" y="94"/>
                    <a:pt x="387" y="115"/>
                    <a:pt x="397" y="138"/>
                  </a:cubicBezTo>
                  <a:cubicBezTo>
                    <a:pt x="407" y="163"/>
                    <a:pt x="412" y="188"/>
                    <a:pt x="412" y="215"/>
                  </a:cubicBezTo>
                  <a:cubicBezTo>
                    <a:pt x="412" y="242"/>
                    <a:pt x="407" y="267"/>
                    <a:pt x="397" y="292"/>
                  </a:cubicBezTo>
                  <a:cubicBezTo>
                    <a:pt x="387" y="315"/>
                    <a:pt x="372" y="336"/>
                    <a:pt x="354" y="354"/>
                  </a:cubicBezTo>
                  <a:cubicBezTo>
                    <a:pt x="336" y="373"/>
                    <a:pt x="315" y="387"/>
                    <a:pt x="292" y="397"/>
                  </a:cubicBezTo>
                  <a:cubicBezTo>
                    <a:pt x="267" y="407"/>
                    <a:pt x="241" y="412"/>
                    <a:pt x="215" y="412"/>
                  </a:cubicBezTo>
                  <a:cubicBezTo>
                    <a:pt x="188" y="412"/>
                    <a:pt x="162" y="407"/>
                    <a:pt x="138" y="397"/>
                  </a:cubicBezTo>
                  <a:cubicBezTo>
                    <a:pt x="115" y="387"/>
                    <a:pt x="93" y="373"/>
                    <a:pt x="75" y="354"/>
                  </a:cubicBezTo>
                  <a:cubicBezTo>
                    <a:pt x="57" y="336"/>
                    <a:pt x="43" y="315"/>
                    <a:pt x="33" y="292"/>
                  </a:cubicBezTo>
                  <a:cubicBezTo>
                    <a:pt x="23" y="267"/>
                    <a:pt x="18" y="242"/>
                    <a:pt x="18" y="215"/>
                  </a:cubicBezTo>
                  <a:cubicBezTo>
                    <a:pt x="18" y="188"/>
                    <a:pt x="23" y="163"/>
                    <a:pt x="33" y="138"/>
                  </a:cubicBezTo>
                  <a:cubicBezTo>
                    <a:pt x="43" y="115"/>
                    <a:pt x="57" y="94"/>
                    <a:pt x="75" y="75"/>
                  </a:cubicBezTo>
                  <a:cubicBezTo>
                    <a:pt x="93" y="57"/>
                    <a:pt x="115" y="43"/>
                    <a:pt x="138" y="33"/>
                  </a:cubicBezTo>
                  <a:cubicBezTo>
                    <a:pt x="162" y="23"/>
                    <a:pt x="188" y="18"/>
                    <a:pt x="215" y="18"/>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8" name="Oval 84"/>
            <p:cNvSpPr>
              <a:spLocks noChangeArrowheads="1"/>
            </p:cNvSpPr>
            <p:nvPr userDrawn="1"/>
          </p:nvSpPr>
          <p:spPr bwMode="auto">
            <a:xfrm>
              <a:off x="1908175" y="2679700"/>
              <a:ext cx="566738" cy="569913"/>
            </a:xfrm>
            <a:prstGeom prst="ellipse">
              <a:avLst/>
            </a:prstGeom>
            <a:solidFill>
              <a:srgbClr val="4D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65CE-45C6-4773-BCF1-842CD3ABAC9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ZA"/>
          </a:p>
        </p:txBody>
      </p:sp>
      <p:sp>
        <p:nvSpPr>
          <p:cNvPr id="3" name="Subtitle 2">
            <a:extLst>
              <a:ext uri="{FF2B5EF4-FFF2-40B4-BE49-F238E27FC236}">
                <a16:creationId xmlns:a16="http://schemas.microsoft.com/office/drawing/2014/main" id="{F4E13C70-A906-4CC3-9881-5A884C0C2C9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1DC74746-3E4C-4D90-A08D-67AB7B34C834}"/>
              </a:ext>
            </a:extLst>
          </p:cNvPr>
          <p:cNvSpPr>
            <a:spLocks noGrp="1"/>
          </p:cNvSpPr>
          <p:nvPr>
            <p:ph type="dt" sz="half" idx="10"/>
          </p:nvPr>
        </p:nvSpPr>
        <p:spPr/>
        <p:txBody>
          <a:bodyPr/>
          <a:lstStyle/>
          <a:p>
            <a:fld id="{9BBCA3D1-2011-4DEB-9D91-C84E3026B851}" type="datetimeFigureOut">
              <a:rPr lang="en-ZA" smtClean="0"/>
              <a:t>2020/04/15</a:t>
            </a:fld>
            <a:endParaRPr lang="en-ZA"/>
          </a:p>
        </p:txBody>
      </p:sp>
      <p:sp>
        <p:nvSpPr>
          <p:cNvPr id="5" name="Footer Placeholder 4">
            <a:extLst>
              <a:ext uri="{FF2B5EF4-FFF2-40B4-BE49-F238E27FC236}">
                <a16:creationId xmlns:a16="http://schemas.microsoft.com/office/drawing/2014/main" id="{B1F20ED4-B821-4DFB-844E-644043C9CE0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EABB21D-4634-4EB5-9311-F4FB30308CE8}"/>
              </a:ext>
            </a:extLst>
          </p:cNvPr>
          <p:cNvSpPr>
            <a:spLocks noGrp="1"/>
          </p:cNvSpPr>
          <p:nvPr>
            <p:ph type="sldNum" sz="quarter" idx="12"/>
          </p:nvPr>
        </p:nvSpPr>
        <p:spPr/>
        <p:txBody>
          <a:bodyPr/>
          <a:lstStyle/>
          <a:p>
            <a:fld id="{F6905E11-A9E7-4F23-99E3-AB3ED292793B}" type="slidenum">
              <a:rPr lang="en-ZA" smtClean="0"/>
              <a:t>‹#›</a:t>
            </a:fld>
            <a:endParaRPr lang="en-ZA"/>
          </a:p>
        </p:txBody>
      </p:sp>
    </p:spTree>
    <p:extLst>
      <p:ext uri="{BB962C8B-B14F-4D97-AF65-F5344CB8AC3E}">
        <p14:creationId xmlns:p14="http://schemas.microsoft.com/office/powerpoint/2010/main" val="19092953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lide Number Placeholder 2"/>
          <p:cNvSpPr txBox="1">
            <a:spLocks/>
          </p:cNvSpPr>
          <p:nvPr userDrawn="1"/>
        </p:nvSpPr>
        <p:spPr>
          <a:xfrm>
            <a:off x="135462" y="6447144"/>
            <a:ext cx="353808" cy="32106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9E41CA2-F3CD-634A-82C4-E33F32F1B2DB}" type="slidenum">
              <a:rPr kumimoji="0" lang="en-US" sz="950" b="1" i="0" u="none" strike="noStrike" kern="0" cap="none" spc="20" normalizeH="0" baseline="0" noProof="0" smtClean="0">
                <a:ln>
                  <a:noFill/>
                </a:ln>
                <a:solidFill>
                  <a:schemeClr val="tx1"/>
                </a:solidFill>
                <a:effectLst/>
                <a:uLnTx/>
                <a:uFillTx/>
                <a:latin typeface="+mn-lt"/>
                <a:ea typeface="+mn-ea"/>
                <a:cs typeface="Arial" panose="020B0604020202020204"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950" b="1" i="0" u="none" strike="noStrike" kern="0" cap="none" spc="20" normalizeH="0" baseline="0" noProof="0" dirty="0">
              <a:ln>
                <a:noFill/>
              </a:ln>
              <a:solidFill>
                <a:schemeClr val="tx1"/>
              </a:solidFill>
              <a:effectLst/>
              <a:uLnTx/>
              <a:uFillTx/>
              <a:latin typeface="+mn-lt"/>
              <a:ea typeface="+mn-ea"/>
              <a:cs typeface="Arial" panose="020B0604020202020204" pitchFamily="34" charset="0"/>
            </a:endParaRPr>
          </a:p>
        </p:txBody>
      </p:sp>
      <p:sp>
        <p:nvSpPr>
          <p:cNvPr id="14" name="Footer Placeholder 5"/>
          <p:cNvSpPr txBox="1">
            <a:spLocks/>
          </p:cNvSpPr>
          <p:nvPr userDrawn="1"/>
        </p:nvSpPr>
        <p:spPr>
          <a:xfrm>
            <a:off x="372530" y="6367745"/>
            <a:ext cx="7645067" cy="404596"/>
          </a:xfrm>
          <a:prstGeom prst="rect">
            <a:avLst/>
          </a:prstGeom>
        </p:spPr>
        <p:txBody>
          <a:bodyPr vert="horz" lIns="101425" tIns="50713" rIns="101425" bIns="50713" rtlCol="0" anchor="ctr"/>
          <a:lstStyle>
            <a:defPPr>
              <a:defRPr lang="en-US"/>
            </a:defPPr>
            <a:lvl1pPr marL="0" algn="ctr" defTabSz="507126" rtl="0" eaLnBrk="1" latinLnBrk="0" hangingPunct="1">
              <a:defRPr sz="1300" kern="1200">
                <a:solidFill>
                  <a:schemeClr val="tx1">
                    <a:tint val="75000"/>
                  </a:schemeClr>
                </a:solidFill>
                <a:latin typeface="+mn-lt"/>
                <a:ea typeface="+mn-ea"/>
                <a:cs typeface="+mn-cs"/>
              </a:defRPr>
            </a:lvl1pPr>
            <a:lvl2pPr marL="507126" algn="l" defTabSz="507126" rtl="0" eaLnBrk="1" latinLnBrk="0" hangingPunct="1">
              <a:defRPr sz="2000" kern="1200">
                <a:solidFill>
                  <a:schemeClr val="tx1"/>
                </a:solidFill>
                <a:latin typeface="+mn-lt"/>
                <a:ea typeface="+mn-ea"/>
                <a:cs typeface="+mn-cs"/>
              </a:defRPr>
            </a:lvl2pPr>
            <a:lvl3pPr marL="1014252" algn="l" defTabSz="507126" rtl="0" eaLnBrk="1" latinLnBrk="0" hangingPunct="1">
              <a:defRPr sz="2000" kern="1200">
                <a:solidFill>
                  <a:schemeClr val="tx1"/>
                </a:solidFill>
                <a:latin typeface="+mn-lt"/>
                <a:ea typeface="+mn-ea"/>
                <a:cs typeface="+mn-cs"/>
              </a:defRPr>
            </a:lvl3pPr>
            <a:lvl4pPr marL="1521379" algn="l" defTabSz="507126" rtl="0" eaLnBrk="1" latinLnBrk="0" hangingPunct="1">
              <a:defRPr sz="2000" kern="1200">
                <a:solidFill>
                  <a:schemeClr val="tx1"/>
                </a:solidFill>
                <a:latin typeface="+mn-lt"/>
                <a:ea typeface="+mn-ea"/>
                <a:cs typeface="+mn-cs"/>
              </a:defRPr>
            </a:lvl4pPr>
            <a:lvl5pPr marL="2028505" algn="l" defTabSz="507126" rtl="0" eaLnBrk="1" latinLnBrk="0" hangingPunct="1">
              <a:defRPr sz="2000" kern="1200">
                <a:solidFill>
                  <a:schemeClr val="tx1"/>
                </a:solidFill>
                <a:latin typeface="+mn-lt"/>
                <a:ea typeface="+mn-ea"/>
                <a:cs typeface="+mn-cs"/>
              </a:defRPr>
            </a:lvl5pPr>
            <a:lvl6pPr marL="2535631" algn="l" defTabSz="507126" rtl="0" eaLnBrk="1" latinLnBrk="0" hangingPunct="1">
              <a:defRPr sz="2000" kern="1200">
                <a:solidFill>
                  <a:schemeClr val="tx1"/>
                </a:solidFill>
                <a:latin typeface="+mn-lt"/>
                <a:ea typeface="+mn-ea"/>
                <a:cs typeface="+mn-cs"/>
              </a:defRPr>
            </a:lvl6pPr>
            <a:lvl7pPr marL="3042757" algn="l" defTabSz="507126" rtl="0" eaLnBrk="1" latinLnBrk="0" hangingPunct="1">
              <a:defRPr sz="2000" kern="1200">
                <a:solidFill>
                  <a:schemeClr val="tx1"/>
                </a:solidFill>
                <a:latin typeface="+mn-lt"/>
                <a:ea typeface="+mn-ea"/>
                <a:cs typeface="+mn-cs"/>
              </a:defRPr>
            </a:lvl7pPr>
            <a:lvl8pPr marL="3549884" algn="l" defTabSz="507126" rtl="0" eaLnBrk="1" latinLnBrk="0" hangingPunct="1">
              <a:defRPr sz="2000" kern="1200">
                <a:solidFill>
                  <a:schemeClr val="tx1"/>
                </a:solidFill>
                <a:latin typeface="+mn-lt"/>
                <a:ea typeface="+mn-ea"/>
                <a:cs typeface="+mn-cs"/>
              </a:defRPr>
            </a:lvl8pPr>
            <a:lvl9pPr marL="4057010" algn="l" defTabSz="507126" rtl="0" eaLnBrk="1" latinLnBrk="0" hangingPunct="1">
              <a:defRPr sz="2000" kern="1200">
                <a:solidFill>
                  <a:schemeClr val="tx1"/>
                </a:solidFill>
                <a:latin typeface="+mn-lt"/>
                <a:ea typeface="+mn-ea"/>
                <a:cs typeface="+mn-cs"/>
              </a:defRPr>
            </a:lvl9pPr>
          </a:lstStyle>
          <a:p>
            <a:pPr algn="l"/>
            <a:r>
              <a:rPr lang="en-US" sz="950" b="1" kern="0" spc="20" dirty="0">
                <a:solidFill>
                  <a:schemeClr val="accent1"/>
                </a:solidFill>
                <a:latin typeface="+mn-lt"/>
                <a:cs typeface="Arial" panose="020B0604020202020204" pitchFamily="34" charset="0"/>
              </a:rPr>
              <a:t>COVID-19 and Fraud Risk</a:t>
            </a:r>
          </a:p>
        </p:txBody>
      </p:sp>
      <p:grpSp>
        <p:nvGrpSpPr>
          <p:cNvPr id="8" name="Group 7"/>
          <p:cNvGrpSpPr/>
          <p:nvPr userDrawn="1"/>
        </p:nvGrpSpPr>
        <p:grpSpPr>
          <a:xfrm>
            <a:off x="8569442" y="6298095"/>
            <a:ext cx="447582" cy="445403"/>
            <a:chOff x="1908175" y="2616200"/>
            <a:chExt cx="1630363" cy="1622425"/>
          </a:xfrm>
        </p:grpSpPr>
        <p:sp>
          <p:nvSpPr>
            <p:cNvPr id="10" name="Oval 78"/>
            <p:cNvSpPr>
              <a:spLocks noChangeArrowheads="1"/>
            </p:cNvSpPr>
            <p:nvPr userDrawn="1"/>
          </p:nvSpPr>
          <p:spPr bwMode="auto">
            <a:xfrm>
              <a:off x="1963738" y="2665413"/>
              <a:ext cx="1530350" cy="15351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1" name="Freeform 79"/>
            <p:cNvSpPr>
              <a:spLocks noEditPoints="1"/>
            </p:cNvSpPr>
            <p:nvPr userDrawn="1"/>
          </p:nvSpPr>
          <p:spPr bwMode="auto">
            <a:xfrm>
              <a:off x="2967038" y="3336925"/>
              <a:ext cx="376238" cy="539750"/>
            </a:xfrm>
            <a:custGeom>
              <a:avLst/>
              <a:gdLst>
                <a:gd name="T0" fmla="*/ 29 w 100"/>
                <a:gd name="T1" fmla="*/ 48 h 143"/>
                <a:gd name="T2" fmla="*/ 29 w 100"/>
                <a:gd name="T3" fmla="*/ 55 h 143"/>
                <a:gd name="T4" fmla="*/ 35 w 100"/>
                <a:gd name="T5" fmla="*/ 72 h 143"/>
                <a:gd name="T6" fmla="*/ 48 w 100"/>
                <a:gd name="T7" fmla="*/ 78 h 143"/>
                <a:gd name="T8" fmla="*/ 64 w 100"/>
                <a:gd name="T9" fmla="*/ 70 h 143"/>
                <a:gd name="T10" fmla="*/ 70 w 100"/>
                <a:gd name="T11" fmla="*/ 48 h 143"/>
                <a:gd name="T12" fmla="*/ 50 w 100"/>
                <a:gd name="T13" fmla="*/ 22 h 143"/>
                <a:gd name="T14" fmla="*/ 35 w 100"/>
                <a:gd name="T15" fmla="*/ 29 h 143"/>
                <a:gd name="T16" fmla="*/ 29 w 100"/>
                <a:gd name="T17" fmla="*/ 48 h 143"/>
                <a:gd name="T18" fmla="*/ 30 w 100"/>
                <a:gd name="T19" fmla="*/ 87 h 143"/>
                <a:gd name="T20" fmla="*/ 30 w 100"/>
                <a:gd name="T21" fmla="*/ 87 h 143"/>
                <a:gd name="T22" fmla="*/ 30 w 100"/>
                <a:gd name="T23" fmla="*/ 143 h 143"/>
                <a:gd name="T24" fmla="*/ 0 w 100"/>
                <a:gd name="T25" fmla="*/ 143 h 143"/>
                <a:gd name="T26" fmla="*/ 0 w 100"/>
                <a:gd name="T27" fmla="*/ 2 h 143"/>
                <a:gd name="T28" fmla="*/ 30 w 100"/>
                <a:gd name="T29" fmla="*/ 2 h 143"/>
                <a:gd name="T30" fmla="*/ 30 w 100"/>
                <a:gd name="T31" fmla="*/ 16 h 143"/>
                <a:gd name="T32" fmla="*/ 30 w 100"/>
                <a:gd name="T33" fmla="*/ 16 h 143"/>
                <a:gd name="T34" fmla="*/ 61 w 100"/>
                <a:gd name="T35" fmla="*/ 0 h 143"/>
                <a:gd name="T36" fmla="*/ 90 w 100"/>
                <a:gd name="T37" fmla="*/ 12 h 143"/>
                <a:gd name="T38" fmla="*/ 100 w 100"/>
                <a:gd name="T39" fmla="*/ 47 h 143"/>
                <a:gd name="T40" fmla="*/ 88 w 100"/>
                <a:gd name="T41" fmla="*/ 86 h 143"/>
                <a:gd name="T42" fmla="*/ 57 w 100"/>
                <a:gd name="T43" fmla="*/ 101 h 143"/>
                <a:gd name="T44" fmla="*/ 30 w 100"/>
                <a:gd name="T45" fmla="*/ 8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43">
                  <a:moveTo>
                    <a:pt x="29" y="48"/>
                  </a:moveTo>
                  <a:cubicBezTo>
                    <a:pt x="29" y="55"/>
                    <a:pt x="29" y="55"/>
                    <a:pt x="29" y="55"/>
                  </a:cubicBezTo>
                  <a:cubicBezTo>
                    <a:pt x="29" y="62"/>
                    <a:pt x="31" y="67"/>
                    <a:pt x="35" y="72"/>
                  </a:cubicBezTo>
                  <a:cubicBezTo>
                    <a:pt x="38" y="76"/>
                    <a:pt x="43" y="78"/>
                    <a:pt x="48" y="78"/>
                  </a:cubicBezTo>
                  <a:cubicBezTo>
                    <a:pt x="55" y="78"/>
                    <a:pt x="60" y="75"/>
                    <a:pt x="64" y="70"/>
                  </a:cubicBezTo>
                  <a:cubicBezTo>
                    <a:pt x="68" y="65"/>
                    <a:pt x="70" y="57"/>
                    <a:pt x="70" y="48"/>
                  </a:cubicBezTo>
                  <a:cubicBezTo>
                    <a:pt x="70" y="31"/>
                    <a:pt x="63" y="22"/>
                    <a:pt x="50" y="22"/>
                  </a:cubicBezTo>
                  <a:cubicBezTo>
                    <a:pt x="44" y="22"/>
                    <a:pt x="39" y="25"/>
                    <a:pt x="35" y="29"/>
                  </a:cubicBezTo>
                  <a:cubicBezTo>
                    <a:pt x="31" y="34"/>
                    <a:pt x="29" y="40"/>
                    <a:pt x="29" y="48"/>
                  </a:cubicBezTo>
                  <a:moveTo>
                    <a:pt x="30" y="87"/>
                  </a:moveTo>
                  <a:cubicBezTo>
                    <a:pt x="30" y="87"/>
                    <a:pt x="30" y="87"/>
                    <a:pt x="30" y="87"/>
                  </a:cubicBezTo>
                  <a:cubicBezTo>
                    <a:pt x="30" y="143"/>
                    <a:pt x="30" y="143"/>
                    <a:pt x="30" y="143"/>
                  </a:cubicBezTo>
                  <a:cubicBezTo>
                    <a:pt x="0" y="143"/>
                    <a:pt x="0" y="143"/>
                    <a:pt x="0" y="143"/>
                  </a:cubicBezTo>
                  <a:cubicBezTo>
                    <a:pt x="0" y="2"/>
                    <a:pt x="0" y="2"/>
                    <a:pt x="0" y="2"/>
                  </a:cubicBezTo>
                  <a:cubicBezTo>
                    <a:pt x="30" y="2"/>
                    <a:pt x="30" y="2"/>
                    <a:pt x="30" y="2"/>
                  </a:cubicBezTo>
                  <a:cubicBezTo>
                    <a:pt x="30" y="16"/>
                    <a:pt x="30" y="16"/>
                    <a:pt x="30" y="16"/>
                  </a:cubicBezTo>
                  <a:cubicBezTo>
                    <a:pt x="30" y="16"/>
                    <a:pt x="30" y="16"/>
                    <a:pt x="30" y="16"/>
                  </a:cubicBezTo>
                  <a:cubicBezTo>
                    <a:pt x="37" y="5"/>
                    <a:pt x="48" y="0"/>
                    <a:pt x="61" y="0"/>
                  </a:cubicBezTo>
                  <a:cubicBezTo>
                    <a:pt x="74" y="0"/>
                    <a:pt x="83" y="4"/>
                    <a:pt x="90" y="12"/>
                  </a:cubicBezTo>
                  <a:cubicBezTo>
                    <a:pt x="97" y="21"/>
                    <a:pt x="100" y="33"/>
                    <a:pt x="100" y="47"/>
                  </a:cubicBezTo>
                  <a:cubicBezTo>
                    <a:pt x="100" y="63"/>
                    <a:pt x="96" y="76"/>
                    <a:pt x="88" y="86"/>
                  </a:cubicBezTo>
                  <a:cubicBezTo>
                    <a:pt x="80" y="96"/>
                    <a:pt x="70" y="101"/>
                    <a:pt x="57" y="101"/>
                  </a:cubicBezTo>
                  <a:cubicBezTo>
                    <a:pt x="45" y="101"/>
                    <a:pt x="36" y="96"/>
                    <a:pt x="30" y="87"/>
                  </a:cubicBezTo>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2" name="Rectangle 80"/>
            <p:cNvSpPr>
              <a:spLocks noChangeArrowheads="1"/>
            </p:cNvSpPr>
            <p:nvPr userDrawn="1"/>
          </p:nvSpPr>
          <p:spPr bwMode="auto">
            <a:xfrm>
              <a:off x="2136775" y="3344863"/>
              <a:ext cx="109538" cy="361950"/>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5" name="Freeform 81"/>
            <p:cNvSpPr>
              <a:spLocks/>
            </p:cNvSpPr>
            <p:nvPr userDrawn="1"/>
          </p:nvSpPr>
          <p:spPr bwMode="auto">
            <a:xfrm>
              <a:off x="2306638" y="3336925"/>
              <a:ext cx="296863" cy="381000"/>
            </a:xfrm>
            <a:custGeom>
              <a:avLst/>
              <a:gdLst>
                <a:gd name="T0" fmla="*/ 79 w 79"/>
                <a:gd name="T1" fmla="*/ 95 h 101"/>
                <a:gd name="T2" fmla="*/ 50 w 79"/>
                <a:gd name="T3" fmla="*/ 101 h 101"/>
                <a:gd name="T4" fmla="*/ 14 w 79"/>
                <a:gd name="T5" fmla="*/ 87 h 101"/>
                <a:gd name="T6" fmla="*/ 0 w 79"/>
                <a:gd name="T7" fmla="*/ 53 h 101"/>
                <a:gd name="T8" fmla="*/ 15 w 79"/>
                <a:gd name="T9" fmla="*/ 14 h 101"/>
                <a:gd name="T10" fmla="*/ 54 w 79"/>
                <a:gd name="T11" fmla="*/ 0 h 101"/>
                <a:gd name="T12" fmla="*/ 79 w 79"/>
                <a:gd name="T13" fmla="*/ 4 h 101"/>
                <a:gd name="T14" fmla="*/ 79 w 79"/>
                <a:gd name="T15" fmla="*/ 29 h 101"/>
                <a:gd name="T16" fmla="*/ 58 w 79"/>
                <a:gd name="T17" fmla="*/ 22 h 101"/>
                <a:gd name="T18" fmla="*/ 38 w 79"/>
                <a:gd name="T19" fmla="*/ 30 h 101"/>
                <a:gd name="T20" fmla="*/ 30 w 79"/>
                <a:gd name="T21" fmla="*/ 51 h 101"/>
                <a:gd name="T22" fmla="*/ 37 w 79"/>
                <a:gd name="T23" fmla="*/ 71 h 101"/>
                <a:gd name="T24" fmla="*/ 57 w 79"/>
                <a:gd name="T25" fmla="*/ 78 h 101"/>
                <a:gd name="T26" fmla="*/ 79 w 79"/>
                <a:gd name="T27" fmla="*/ 71 h 101"/>
                <a:gd name="T28" fmla="*/ 79 w 79"/>
                <a:gd name="T29"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01">
                  <a:moveTo>
                    <a:pt x="79" y="95"/>
                  </a:moveTo>
                  <a:cubicBezTo>
                    <a:pt x="72" y="99"/>
                    <a:pt x="62" y="101"/>
                    <a:pt x="50" y="101"/>
                  </a:cubicBezTo>
                  <a:cubicBezTo>
                    <a:pt x="35" y="101"/>
                    <a:pt x="23" y="96"/>
                    <a:pt x="14" y="87"/>
                  </a:cubicBezTo>
                  <a:cubicBezTo>
                    <a:pt x="4" y="78"/>
                    <a:pt x="0" y="67"/>
                    <a:pt x="0" y="53"/>
                  </a:cubicBezTo>
                  <a:cubicBezTo>
                    <a:pt x="0" y="36"/>
                    <a:pt x="5" y="23"/>
                    <a:pt x="15" y="14"/>
                  </a:cubicBezTo>
                  <a:cubicBezTo>
                    <a:pt x="24" y="4"/>
                    <a:pt x="38" y="0"/>
                    <a:pt x="54" y="0"/>
                  </a:cubicBezTo>
                  <a:cubicBezTo>
                    <a:pt x="65" y="0"/>
                    <a:pt x="74" y="1"/>
                    <a:pt x="79" y="4"/>
                  </a:cubicBezTo>
                  <a:cubicBezTo>
                    <a:pt x="79" y="29"/>
                    <a:pt x="79" y="29"/>
                    <a:pt x="79" y="29"/>
                  </a:cubicBezTo>
                  <a:cubicBezTo>
                    <a:pt x="72" y="25"/>
                    <a:pt x="66" y="22"/>
                    <a:pt x="58" y="22"/>
                  </a:cubicBezTo>
                  <a:cubicBezTo>
                    <a:pt x="49" y="22"/>
                    <a:pt x="43" y="25"/>
                    <a:pt x="38" y="30"/>
                  </a:cubicBezTo>
                  <a:cubicBezTo>
                    <a:pt x="33" y="35"/>
                    <a:pt x="30" y="42"/>
                    <a:pt x="30" y="51"/>
                  </a:cubicBezTo>
                  <a:cubicBezTo>
                    <a:pt x="30" y="59"/>
                    <a:pt x="32" y="66"/>
                    <a:pt x="37" y="71"/>
                  </a:cubicBezTo>
                  <a:cubicBezTo>
                    <a:pt x="42" y="76"/>
                    <a:pt x="49" y="78"/>
                    <a:pt x="57" y="78"/>
                  </a:cubicBezTo>
                  <a:cubicBezTo>
                    <a:pt x="64" y="78"/>
                    <a:pt x="72" y="76"/>
                    <a:pt x="79" y="71"/>
                  </a:cubicBezTo>
                  <a:lnTo>
                    <a:pt x="79" y="9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6" name="Freeform 82"/>
            <p:cNvSpPr>
              <a:spLocks/>
            </p:cNvSpPr>
            <p:nvPr userDrawn="1"/>
          </p:nvSpPr>
          <p:spPr bwMode="auto">
            <a:xfrm>
              <a:off x="2651125" y="3159125"/>
              <a:ext cx="266700" cy="547688"/>
            </a:xfrm>
            <a:custGeom>
              <a:avLst/>
              <a:gdLst>
                <a:gd name="T0" fmla="*/ 71 w 71"/>
                <a:gd name="T1" fmla="*/ 25 h 145"/>
                <a:gd name="T2" fmla="*/ 60 w 71"/>
                <a:gd name="T3" fmla="*/ 23 h 145"/>
                <a:gd name="T4" fmla="*/ 46 w 71"/>
                <a:gd name="T5" fmla="*/ 39 h 145"/>
                <a:gd name="T6" fmla="*/ 46 w 71"/>
                <a:gd name="T7" fmla="*/ 49 h 145"/>
                <a:gd name="T8" fmla="*/ 68 w 71"/>
                <a:gd name="T9" fmla="*/ 49 h 145"/>
                <a:gd name="T10" fmla="*/ 68 w 71"/>
                <a:gd name="T11" fmla="*/ 71 h 145"/>
                <a:gd name="T12" fmla="*/ 46 w 71"/>
                <a:gd name="T13" fmla="*/ 71 h 145"/>
                <a:gd name="T14" fmla="*/ 46 w 71"/>
                <a:gd name="T15" fmla="*/ 145 h 145"/>
                <a:gd name="T16" fmla="*/ 16 w 71"/>
                <a:gd name="T17" fmla="*/ 145 h 145"/>
                <a:gd name="T18" fmla="*/ 16 w 71"/>
                <a:gd name="T19" fmla="*/ 71 h 145"/>
                <a:gd name="T20" fmla="*/ 0 w 71"/>
                <a:gd name="T21" fmla="*/ 71 h 145"/>
                <a:gd name="T22" fmla="*/ 0 w 71"/>
                <a:gd name="T23" fmla="*/ 49 h 145"/>
                <a:gd name="T24" fmla="*/ 16 w 71"/>
                <a:gd name="T25" fmla="*/ 49 h 145"/>
                <a:gd name="T26" fmla="*/ 16 w 71"/>
                <a:gd name="T27" fmla="*/ 37 h 145"/>
                <a:gd name="T28" fmla="*/ 27 w 71"/>
                <a:gd name="T29" fmla="*/ 10 h 145"/>
                <a:gd name="T30" fmla="*/ 56 w 71"/>
                <a:gd name="T31" fmla="*/ 0 h 145"/>
                <a:gd name="T32" fmla="*/ 71 w 71"/>
                <a:gd name="T33" fmla="*/ 2 h 145"/>
                <a:gd name="T34" fmla="*/ 71 w 71"/>
                <a:gd name="T35"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145">
                  <a:moveTo>
                    <a:pt x="71" y="25"/>
                  </a:moveTo>
                  <a:cubicBezTo>
                    <a:pt x="67" y="24"/>
                    <a:pt x="63" y="23"/>
                    <a:pt x="60" y="23"/>
                  </a:cubicBezTo>
                  <a:cubicBezTo>
                    <a:pt x="50" y="23"/>
                    <a:pt x="46" y="28"/>
                    <a:pt x="46" y="39"/>
                  </a:cubicBezTo>
                  <a:cubicBezTo>
                    <a:pt x="46" y="49"/>
                    <a:pt x="46" y="49"/>
                    <a:pt x="46" y="49"/>
                  </a:cubicBezTo>
                  <a:cubicBezTo>
                    <a:pt x="68" y="49"/>
                    <a:pt x="68" y="49"/>
                    <a:pt x="68" y="49"/>
                  </a:cubicBezTo>
                  <a:cubicBezTo>
                    <a:pt x="68" y="71"/>
                    <a:pt x="68" y="71"/>
                    <a:pt x="68" y="71"/>
                  </a:cubicBezTo>
                  <a:cubicBezTo>
                    <a:pt x="46" y="71"/>
                    <a:pt x="46" y="71"/>
                    <a:pt x="46" y="71"/>
                  </a:cubicBezTo>
                  <a:cubicBezTo>
                    <a:pt x="46" y="145"/>
                    <a:pt x="46" y="145"/>
                    <a:pt x="46" y="145"/>
                  </a:cubicBezTo>
                  <a:cubicBezTo>
                    <a:pt x="16" y="145"/>
                    <a:pt x="16" y="145"/>
                    <a:pt x="16" y="145"/>
                  </a:cubicBezTo>
                  <a:cubicBezTo>
                    <a:pt x="16" y="71"/>
                    <a:pt x="16" y="71"/>
                    <a:pt x="16" y="71"/>
                  </a:cubicBezTo>
                  <a:cubicBezTo>
                    <a:pt x="0" y="71"/>
                    <a:pt x="0" y="71"/>
                    <a:pt x="0" y="71"/>
                  </a:cubicBezTo>
                  <a:cubicBezTo>
                    <a:pt x="0" y="49"/>
                    <a:pt x="0" y="49"/>
                    <a:pt x="0" y="49"/>
                  </a:cubicBezTo>
                  <a:cubicBezTo>
                    <a:pt x="16" y="49"/>
                    <a:pt x="16" y="49"/>
                    <a:pt x="16" y="49"/>
                  </a:cubicBezTo>
                  <a:cubicBezTo>
                    <a:pt x="16" y="37"/>
                    <a:pt x="16" y="37"/>
                    <a:pt x="16" y="37"/>
                  </a:cubicBezTo>
                  <a:cubicBezTo>
                    <a:pt x="16" y="26"/>
                    <a:pt x="19" y="17"/>
                    <a:pt x="27" y="10"/>
                  </a:cubicBezTo>
                  <a:cubicBezTo>
                    <a:pt x="34" y="4"/>
                    <a:pt x="44" y="0"/>
                    <a:pt x="56" y="0"/>
                  </a:cubicBezTo>
                  <a:cubicBezTo>
                    <a:pt x="62" y="0"/>
                    <a:pt x="67" y="1"/>
                    <a:pt x="71" y="2"/>
                  </a:cubicBezTo>
                  <a:lnTo>
                    <a:pt x="71" y="2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7" name="Freeform 83"/>
            <p:cNvSpPr>
              <a:spLocks noEditPoints="1"/>
            </p:cNvSpPr>
            <p:nvPr userDrawn="1"/>
          </p:nvSpPr>
          <p:spPr bwMode="auto">
            <a:xfrm>
              <a:off x="1922463" y="2616200"/>
              <a:ext cx="1616075" cy="1622425"/>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15 w 430"/>
                <a:gd name="T11" fmla="*/ 18 h 430"/>
                <a:gd name="T12" fmla="*/ 292 w 430"/>
                <a:gd name="T13" fmla="*/ 33 h 430"/>
                <a:gd name="T14" fmla="*/ 354 w 430"/>
                <a:gd name="T15" fmla="*/ 75 h 430"/>
                <a:gd name="T16" fmla="*/ 397 w 430"/>
                <a:gd name="T17" fmla="*/ 138 h 430"/>
                <a:gd name="T18" fmla="*/ 412 w 430"/>
                <a:gd name="T19" fmla="*/ 215 h 430"/>
                <a:gd name="T20" fmla="*/ 397 w 430"/>
                <a:gd name="T21" fmla="*/ 292 h 430"/>
                <a:gd name="T22" fmla="*/ 354 w 430"/>
                <a:gd name="T23" fmla="*/ 354 h 430"/>
                <a:gd name="T24" fmla="*/ 292 w 430"/>
                <a:gd name="T25" fmla="*/ 397 h 430"/>
                <a:gd name="T26" fmla="*/ 215 w 430"/>
                <a:gd name="T27" fmla="*/ 412 h 430"/>
                <a:gd name="T28" fmla="*/ 138 w 430"/>
                <a:gd name="T29" fmla="*/ 397 h 430"/>
                <a:gd name="T30" fmla="*/ 75 w 430"/>
                <a:gd name="T31" fmla="*/ 354 h 430"/>
                <a:gd name="T32" fmla="*/ 33 w 430"/>
                <a:gd name="T33" fmla="*/ 292 h 430"/>
                <a:gd name="T34" fmla="*/ 18 w 430"/>
                <a:gd name="T35" fmla="*/ 215 h 430"/>
                <a:gd name="T36" fmla="*/ 33 w 430"/>
                <a:gd name="T37" fmla="*/ 138 h 430"/>
                <a:gd name="T38" fmla="*/ 75 w 430"/>
                <a:gd name="T39" fmla="*/ 75 h 430"/>
                <a:gd name="T40" fmla="*/ 138 w 430"/>
                <a:gd name="T41" fmla="*/ 33 h 430"/>
                <a:gd name="T42" fmla="*/ 215 w 430"/>
                <a:gd name="T43" fmla="*/ 1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0" h="430">
                  <a:moveTo>
                    <a:pt x="215" y="0"/>
                  </a:moveTo>
                  <a:cubicBezTo>
                    <a:pt x="96" y="0"/>
                    <a:pt x="0" y="96"/>
                    <a:pt x="0" y="215"/>
                  </a:cubicBezTo>
                  <a:cubicBezTo>
                    <a:pt x="0" y="334"/>
                    <a:pt x="96" y="430"/>
                    <a:pt x="215" y="430"/>
                  </a:cubicBezTo>
                  <a:cubicBezTo>
                    <a:pt x="333" y="430"/>
                    <a:pt x="430" y="334"/>
                    <a:pt x="430" y="215"/>
                  </a:cubicBezTo>
                  <a:cubicBezTo>
                    <a:pt x="430" y="96"/>
                    <a:pt x="333" y="0"/>
                    <a:pt x="215" y="0"/>
                  </a:cubicBezTo>
                  <a:moveTo>
                    <a:pt x="215" y="18"/>
                  </a:moveTo>
                  <a:cubicBezTo>
                    <a:pt x="241" y="18"/>
                    <a:pt x="267" y="23"/>
                    <a:pt x="292" y="33"/>
                  </a:cubicBezTo>
                  <a:cubicBezTo>
                    <a:pt x="315" y="43"/>
                    <a:pt x="336" y="57"/>
                    <a:pt x="354" y="75"/>
                  </a:cubicBezTo>
                  <a:cubicBezTo>
                    <a:pt x="372" y="94"/>
                    <a:pt x="387" y="115"/>
                    <a:pt x="397" y="138"/>
                  </a:cubicBezTo>
                  <a:cubicBezTo>
                    <a:pt x="407" y="163"/>
                    <a:pt x="412" y="188"/>
                    <a:pt x="412" y="215"/>
                  </a:cubicBezTo>
                  <a:cubicBezTo>
                    <a:pt x="412" y="242"/>
                    <a:pt x="407" y="267"/>
                    <a:pt x="397" y="292"/>
                  </a:cubicBezTo>
                  <a:cubicBezTo>
                    <a:pt x="387" y="315"/>
                    <a:pt x="372" y="336"/>
                    <a:pt x="354" y="354"/>
                  </a:cubicBezTo>
                  <a:cubicBezTo>
                    <a:pt x="336" y="373"/>
                    <a:pt x="315" y="387"/>
                    <a:pt x="292" y="397"/>
                  </a:cubicBezTo>
                  <a:cubicBezTo>
                    <a:pt x="267" y="407"/>
                    <a:pt x="241" y="412"/>
                    <a:pt x="215" y="412"/>
                  </a:cubicBezTo>
                  <a:cubicBezTo>
                    <a:pt x="188" y="412"/>
                    <a:pt x="162" y="407"/>
                    <a:pt x="138" y="397"/>
                  </a:cubicBezTo>
                  <a:cubicBezTo>
                    <a:pt x="115" y="387"/>
                    <a:pt x="93" y="373"/>
                    <a:pt x="75" y="354"/>
                  </a:cubicBezTo>
                  <a:cubicBezTo>
                    <a:pt x="57" y="336"/>
                    <a:pt x="43" y="315"/>
                    <a:pt x="33" y="292"/>
                  </a:cubicBezTo>
                  <a:cubicBezTo>
                    <a:pt x="23" y="267"/>
                    <a:pt x="18" y="242"/>
                    <a:pt x="18" y="215"/>
                  </a:cubicBezTo>
                  <a:cubicBezTo>
                    <a:pt x="18" y="188"/>
                    <a:pt x="23" y="163"/>
                    <a:pt x="33" y="138"/>
                  </a:cubicBezTo>
                  <a:cubicBezTo>
                    <a:pt x="43" y="115"/>
                    <a:pt x="57" y="94"/>
                    <a:pt x="75" y="75"/>
                  </a:cubicBezTo>
                  <a:cubicBezTo>
                    <a:pt x="93" y="57"/>
                    <a:pt x="115" y="43"/>
                    <a:pt x="138" y="33"/>
                  </a:cubicBezTo>
                  <a:cubicBezTo>
                    <a:pt x="162" y="23"/>
                    <a:pt x="188" y="18"/>
                    <a:pt x="215" y="18"/>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sp>
          <p:nvSpPr>
            <p:cNvPr id="18" name="Oval 84"/>
            <p:cNvSpPr>
              <a:spLocks noChangeArrowheads="1"/>
            </p:cNvSpPr>
            <p:nvPr userDrawn="1"/>
          </p:nvSpPr>
          <p:spPr bwMode="auto">
            <a:xfrm>
              <a:off x="1908175" y="2679700"/>
              <a:ext cx="566738" cy="569913"/>
            </a:xfrm>
            <a:prstGeom prst="ellipse">
              <a:avLst/>
            </a:prstGeom>
            <a:solidFill>
              <a:srgbClr val="4DC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a:p>
          </p:txBody>
        </p:sp>
      </p:grpSp>
    </p:spTree>
    <p:extLst>
      <p:ext uri="{BB962C8B-B14F-4D97-AF65-F5344CB8AC3E}">
        <p14:creationId xmlns:p14="http://schemas.microsoft.com/office/powerpoint/2010/main" val="2961269769"/>
      </p:ext>
    </p:extLst>
  </p:cSld>
  <p:clrMap bg1="lt1" tx1="dk1" bg2="lt2" tx2="dk2" accent1="accent1" accent2="accent2" accent3="accent3" accent4="accent4" accent5="accent5" accent6="accent6" hlink="hlink" folHlink="folHlink"/>
  <p:sldLayoutIdLst>
    <p:sldLayoutId id="2147483674" r:id="rId1"/>
    <p:sldLayoutId id="2147483657" r:id="rId2"/>
    <p:sldLayoutId id="2147483669" r:id="rId3"/>
    <p:sldLayoutId id="2147483672" r:id="rId4"/>
    <p:sldLayoutId id="2147483673" r:id="rId5"/>
    <p:sldLayoutId id="2147483675" r:id="rId6"/>
  </p:sldLayoutIdLst>
  <p:hf hdr="0" dt="0"/>
  <p:txStyles>
    <p:titleStyle>
      <a:lvl1pPr algn="l" defTabSz="457200" rtl="0" eaLnBrk="1" latinLnBrk="0" hangingPunct="1">
        <a:lnSpc>
          <a:spcPct val="80000"/>
        </a:lnSpc>
        <a:spcBef>
          <a:spcPct val="0"/>
        </a:spcBef>
        <a:buNone/>
        <a:defRPr sz="3200" b="1" i="0" kern="1200">
          <a:ln>
            <a:noFill/>
          </a:ln>
          <a:solidFill>
            <a:schemeClr val="accent1"/>
          </a:solidFill>
          <a:latin typeface="+mn-lt"/>
          <a:ea typeface="+mj-ea"/>
          <a:cs typeface="Arial" panose="020B0604020202020204" pitchFamily="34" charset="0"/>
        </a:defRPr>
      </a:lvl1pPr>
    </p:titleStyle>
    <p:bodyStyle>
      <a:lvl1pPr marL="342900" indent="-342900" algn="l" defTabSz="457200" rtl="0" eaLnBrk="1" latinLnBrk="0" hangingPunct="1">
        <a:lnSpc>
          <a:spcPct val="90000"/>
        </a:lnSpc>
        <a:spcBef>
          <a:spcPct val="20000"/>
        </a:spcBef>
        <a:buSzPct val="50000"/>
        <a:buFont typeface="Wingdings" charset="2"/>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lnSpc>
          <a:spcPct val="90000"/>
        </a:lnSpc>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lnSpc>
          <a:spcPct val="90000"/>
        </a:lnSpc>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lnSpc>
          <a:spcPct val="90000"/>
        </a:lnSpc>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15.svg"/><Relationship Id="rId4" Type="http://schemas.openxmlformats.org/officeDocument/2006/relationships/image" Target="../media/image10.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jp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Rectangle 88"/>
          <p:cNvSpPr/>
          <p:nvPr/>
        </p:nvSpPr>
        <p:spPr>
          <a:xfrm>
            <a:off x="0" y="2634587"/>
            <a:ext cx="5002750" cy="2977468"/>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87" name="Title 86"/>
          <p:cNvSpPr>
            <a:spLocks noGrp="1"/>
          </p:cNvSpPr>
          <p:nvPr>
            <p:ph type="title"/>
          </p:nvPr>
        </p:nvSpPr>
        <p:spPr>
          <a:xfrm>
            <a:off x="994379" y="3179151"/>
            <a:ext cx="3804331" cy="1469804"/>
          </a:xfrm>
        </p:spPr>
        <p:txBody>
          <a:bodyPr/>
          <a:lstStyle/>
          <a:p>
            <a:r>
              <a:rPr lang="en-ZA" dirty="0">
                <a:solidFill>
                  <a:schemeClr val="bg1"/>
                </a:solidFill>
              </a:rPr>
              <a:t>COVID-19 and Fraud</a:t>
            </a:r>
          </a:p>
        </p:txBody>
      </p:sp>
      <p:sp>
        <p:nvSpPr>
          <p:cNvPr id="88" name="Subtitle 87"/>
          <p:cNvSpPr>
            <a:spLocks noGrp="1"/>
          </p:cNvSpPr>
          <p:nvPr>
            <p:ph type="subTitle" idx="1"/>
          </p:nvPr>
        </p:nvSpPr>
        <p:spPr>
          <a:xfrm>
            <a:off x="994379" y="4658019"/>
            <a:ext cx="3486162" cy="752811"/>
          </a:xfrm>
        </p:spPr>
        <p:txBody>
          <a:bodyPr>
            <a:normAutofit fontScale="92500" lnSpcReduction="20000"/>
          </a:bodyPr>
          <a:lstStyle/>
          <a:p>
            <a:r>
              <a:rPr lang="en-ZA" dirty="0">
                <a:solidFill>
                  <a:schemeClr val="bg1"/>
                </a:solidFill>
              </a:rPr>
              <a:t>A view of the Impact of COVID-19 on Organisational Fraud Risk</a:t>
            </a:r>
          </a:p>
        </p:txBody>
      </p:sp>
    </p:spTree>
    <p:extLst>
      <p:ext uri="{BB962C8B-B14F-4D97-AF65-F5344CB8AC3E}">
        <p14:creationId xmlns:p14="http://schemas.microsoft.com/office/powerpoint/2010/main" val="2464869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s in the sky&#10;&#10;Description automatically generated">
            <a:extLst>
              <a:ext uri="{FF2B5EF4-FFF2-40B4-BE49-F238E27FC236}">
                <a16:creationId xmlns:a16="http://schemas.microsoft.com/office/drawing/2014/main" id="{A5C58836-125D-4A77-B500-1AA1165CA283}"/>
              </a:ext>
            </a:extLst>
          </p:cNvPr>
          <p:cNvPicPr>
            <a:picLocks noChangeAspect="1"/>
          </p:cNvPicPr>
          <p:nvPr/>
        </p:nvPicPr>
        <p:blipFill rotWithShape="1">
          <a:blip r:embed="rId2">
            <a:extLst>
              <a:ext uri="{28A0092B-C50C-407E-A947-70E740481C1C}">
                <a14:useLocalDpi xmlns:a14="http://schemas.microsoft.com/office/drawing/2010/main" val="0"/>
              </a:ext>
            </a:extLst>
          </a:blip>
          <a:srcRect r="3723"/>
          <a:stretch/>
        </p:blipFill>
        <p:spPr>
          <a:xfrm>
            <a:off x="162586" y="748209"/>
            <a:ext cx="8235608" cy="5688449"/>
          </a:xfrm>
          <a:prstGeom prst="rect">
            <a:avLst/>
          </a:prstGeom>
        </p:spPr>
      </p:pic>
      <p:sp>
        <p:nvSpPr>
          <p:cNvPr id="9" name="Rectangle 8">
            <a:extLst>
              <a:ext uri="{FF2B5EF4-FFF2-40B4-BE49-F238E27FC236}">
                <a16:creationId xmlns:a16="http://schemas.microsoft.com/office/drawing/2014/main" id="{776FC3F1-45A3-4BEF-847E-771C244E5AC8}"/>
              </a:ext>
            </a:extLst>
          </p:cNvPr>
          <p:cNvSpPr/>
          <p:nvPr/>
        </p:nvSpPr>
        <p:spPr>
          <a:xfrm>
            <a:off x="951548" y="1093307"/>
            <a:ext cx="7446645" cy="2226653"/>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6" name="TextBox 5">
            <a:extLst>
              <a:ext uri="{FF2B5EF4-FFF2-40B4-BE49-F238E27FC236}">
                <a16:creationId xmlns:a16="http://schemas.microsoft.com/office/drawing/2014/main" id="{459E164A-64C4-45DD-9918-0A79FDD3EE9B}"/>
              </a:ext>
            </a:extLst>
          </p:cNvPr>
          <p:cNvSpPr txBox="1"/>
          <p:nvPr/>
        </p:nvSpPr>
        <p:spPr>
          <a:xfrm>
            <a:off x="2914967" y="1093307"/>
            <a:ext cx="3519810" cy="623248"/>
          </a:xfrm>
          <a:prstGeom prst="rect">
            <a:avLst/>
          </a:prstGeom>
          <a:noFill/>
        </p:spPr>
        <p:txBody>
          <a:bodyPr wrap="none" rtlCol="0">
            <a:spAutoFit/>
          </a:bodyPr>
          <a:lstStyle/>
          <a:p>
            <a:r>
              <a:rPr lang="en-ZA" sz="2100" b="1" dirty="0">
                <a:solidFill>
                  <a:schemeClr val="bg1"/>
                </a:solidFill>
              </a:rPr>
              <a:t>COVID-19 – The Perfect Storm</a:t>
            </a:r>
          </a:p>
          <a:p>
            <a:endParaRPr lang="en-ZA" sz="1350" dirty="0"/>
          </a:p>
        </p:txBody>
      </p:sp>
      <p:sp>
        <p:nvSpPr>
          <p:cNvPr id="7" name="Rectangle 6">
            <a:extLst>
              <a:ext uri="{FF2B5EF4-FFF2-40B4-BE49-F238E27FC236}">
                <a16:creationId xmlns:a16="http://schemas.microsoft.com/office/drawing/2014/main" id="{CD81258E-326D-4BC1-BF5D-D29F20A05EFD}"/>
              </a:ext>
            </a:extLst>
          </p:cNvPr>
          <p:cNvSpPr/>
          <p:nvPr/>
        </p:nvSpPr>
        <p:spPr>
          <a:xfrm>
            <a:off x="995083" y="1981132"/>
            <a:ext cx="7010400" cy="1338828"/>
          </a:xfrm>
          <a:prstGeom prst="rect">
            <a:avLst/>
          </a:prstGeom>
        </p:spPr>
        <p:txBody>
          <a:bodyPr wrap="square">
            <a:spAutoFit/>
          </a:bodyPr>
          <a:lstStyle/>
          <a:p>
            <a:r>
              <a:rPr lang="en-ZA" sz="1350" b="1" dirty="0">
                <a:solidFill>
                  <a:schemeClr val="bg1"/>
                </a:solidFill>
                <a:latin typeface="Arial" panose="020B0604020202020204" pitchFamily="34" charset="0"/>
                <a:ea typeface="Calibri" panose="020F0502020204030204" pitchFamily="34" charset="0"/>
              </a:rPr>
              <a:t>COVID-19 and the rapid and enforced implementation of Work from Home Measures, have left many organisations scrambling to adjust their ways of work and internal controls to respond accordingly. While absolutely necessary to mitigate the potential human tragedy associated with the pandemic, the question remains as to whether this has left our organisations vulnerable and exposed to an increased risk of fraud</a:t>
            </a:r>
            <a:endParaRPr lang="en-ZA" sz="1350" b="1" dirty="0">
              <a:solidFill>
                <a:schemeClr val="bg1"/>
              </a:solidFill>
            </a:endParaRPr>
          </a:p>
        </p:txBody>
      </p:sp>
    </p:spTree>
    <p:extLst>
      <p:ext uri="{BB962C8B-B14F-4D97-AF65-F5344CB8AC3E}">
        <p14:creationId xmlns:p14="http://schemas.microsoft.com/office/powerpoint/2010/main" val="2144081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506083"/>
            <a:ext cx="5425945" cy="179101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 name="Title 12"/>
          <p:cNvSpPr txBox="1">
            <a:spLocks/>
          </p:cNvSpPr>
          <p:nvPr/>
        </p:nvSpPr>
        <p:spPr>
          <a:xfrm>
            <a:off x="924712" y="4139100"/>
            <a:ext cx="4244293" cy="523584"/>
          </a:xfrm>
          <a:prstGeom prst="rect">
            <a:avLst/>
          </a:prstGeom>
        </p:spPr>
        <p:txBody>
          <a:bodyPr anchor="t">
            <a:noAutofit/>
          </a:bodyPr>
          <a:lstStyle>
            <a:lvl1pPr algn="l" defTabSz="457200" rtl="0" eaLnBrk="1" latinLnBrk="0" hangingPunct="1">
              <a:lnSpc>
                <a:spcPct val="90000"/>
              </a:lnSpc>
              <a:spcBef>
                <a:spcPct val="0"/>
              </a:spcBef>
              <a:buNone/>
              <a:defRPr sz="6000" b="1" i="0" kern="1200">
                <a:ln>
                  <a:noFill/>
                </a:ln>
                <a:solidFill>
                  <a:schemeClr val="accent1"/>
                </a:solidFill>
                <a:latin typeface="+mn-lt"/>
                <a:ea typeface="+mj-ea"/>
                <a:cs typeface="Arial" panose="020B0604020202020204" pitchFamily="34" charset="0"/>
              </a:defRPr>
            </a:lvl1pPr>
          </a:lstStyle>
          <a:p>
            <a:r>
              <a:rPr lang="en-US" sz="3200" dirty="0">
                <a:solidFill>
                  <a:schemeClr val="bg1"/>
                </a:solidFill>
              </a:rPr>
              <a:t>The Drivers behind the Increase Risk</a:t>
            </a:r>
          </a:p>
        </p:txBody>
      </p:sp>
    </p:spTree>
    <p:extLst>
      <p:ext uri="{BB962C8B-B14F-4D97-AF65-F5344CB8AC3E}">
        <p14:creationId xmlns:p14="http://schemas.microsoft.com/office/powerpoint/2010/main" val="2708282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itle 86"/>
          <p:cNvSpPr>
            <a:spLocks noGrp="1"/>
          </p:cNvSpPr>
          <p:nvPr>
            <p:ph type="title"/>
          </p:nvPr>
        </p:nvSpPr>
        <p:spPr/>
        <p:txBody>
          <a:bodyPr/>
          <a:lstStyle/>
          <a:p>
            <a:r>
              <a:rPr lang="en-ZA" dirty="0"/>
              <a:t>Back to Basics – The Always relevant Fraud Triangle</a:t>
            </a:r>
          </a:p>
        </p:txBody>
      </p:sp>
      <p:pic>
        <p:nvPicPr>
          <p:cNvPr id="6" name="Picture 5" descr="A close up of a logo&#10;&#10;Description automatically generated">
            <a:extLst>
              <a:ext uri="{FF2B5EF4-FFF2-40B4-BE49-F238E27FC236}">
                <a16:creationId xmlns:a16="http://schemas.microsoft.com/office/drawing/2014/main" id="{76F4EE23-2A18-43D4-A9F6-1C835A0EB429}"/>
              </a:ext>
            </a:extLst>
          </p:cNvPr>
          <p:cNvPicPr>
            <a:picLocks noChangeAspect="1"/>
          </p:cNvPicPr>
          <p:nvPr/>
        </p:nvPicPr>
        <p:blipFill>
          <a:blip r:embed="rId2">
            <a:duotone>
              <a:schemeClr val="accent1">
                <a:shade val="45000"/>
                <a:satMod val="135000"/>
              </a:schemeClr>
              <a:prstClr val="white"/>
            </a:duotone>
            <a:alphaModFix amt="70000"/>
          </a:blip>
          <a:stretch>
            <a:fillRect/>
          </a:stretch>
        </p:blipFill>
        <p:spPr>
          <a:xfrm>
            <a:off x="1910255" y="1841265"/>
            <a:ext cx="5082216" cy="4418928"/>
          </a:xfrm>
          <a:prstGeom prst="rect">
            <a:avLst/>
          </a:prstGeom>
        </p:spPr>
      </p:pic>
      <p:pic>
        <p:nvPicPr>
          <p:cNvPr id="1026" name="Picture 2" descr="COVID-19">
            <a:extLst>
              <a:ext uri="{FF2B5EF4-FFF2-40B4-BE49-F238E27FC236}">
                <a16:creationId xmlns:a16="http://schemas.microsoft.com/office/drawing/2014/main" id="{BAC39D3E-392C-4EC4-9310-5DA97D839AC2}"/>
              </a:ext>
            </a:extLst>
          </p:cNvPr>
          <p:cNvPicPr>
            <a:picLocks noChangeAspect="1" noChangeArrowheads="1"/>
          </p:cNvPicPr>
          <p:nvPr/>
        </p:nvPicPr>
        <p:blipFill>
          <a:blip r:embed="rId3">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00519" y="4185971"/>
            <a:ext cx="2285200" cy="12797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sign&#10;&#10;Description automatically generated">
            <a:extLst>
              <a:ext uri="{FF2B5EF4-FFF2-40B4-BE49-F238E27FC236}">
                <a16:creationId xmlns:a16="http://schemas.microsoft.com/office/drawing/2014/main" id="{01766CC2-E5B0-44B6-BD2B-D71C10931D4B}"/>
              </a:ext>
            </a:extLst>
          </p:cNvPr>
          <p:cNvPicPr>
            <a:picLocks noChangeAspect="1"/>
          </p:cNvPicPr>
          <p:nvPr/>
        </p:nvPicPr>
        <p:blipFill>
          <a:blip r:embed="rId4">
            <a:clrChange>
              <a:clrFrom>
                <a:srgbClr val="F6F6F6"/>
              </a:clrFrom>
              <a:clrTo>
                <a:srgbClr val="F6F6F6">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34083" y="5492523"/>
            <a:ext cx="1887909" cy="1100512"/>
          </a:xfrm>
          <a:prstGeom prst="rect">
            <a:avLst/>
          </a:prstGeom>
        </p:spPr>
      </p:pic>
      <p:pic>
        <p:nvPicPr>
          <p:cNvPr id="11" name="Picture 10" descr="A picture containing computer, meter&#10;&#10;Description automatically generated">
            <a:extLst>
              <a:ext uri="{FF2B5EF4-FFF2-40B4-BE49-F238E27FC236}">
                <a16:creationId xmlns:a16="http://schemas.microsoft.com/office/drawing/2014/main" id="{370D3D21-9249-4D8B-A45E-2A07BF767E43}"/>
              </a:ext>
            </a:extLst>
          </p:cNvPr>
          <p:cNvPicPr>
            <a:picLocks noChangeAspect="1"/>
          </p:cNvPicPr>
          <p:nvPr/>
        </p:nvPicPr>
        <p:blipFill>
          <a:blip r:embed="rId5">
            <a:clrChange>
              <a:clrFrom>
                <a:srgbClr val="040404">
                  <a:alpha val="5882"/>
                </a:srgbClr>
              </a:clrFrom>
              <a:clrTo>
                <a:srgbClr val="040404">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243311" y="5511766"/>
            <a:ext cx="1062026" cy="1062026"/>
          </a:xfrm>
          <a:prstGeom prst="rect">
            <a:avLst/>
          </a:prstGeom>
        </p:spPr>
      </p:pic>
      <p:pic>
        <p:nvPicPr>
          <p:cNvPr id="12" name="Picture 11" descr="A picture containing wheel&#10;&#10;Description automatically generated">
            <a:extLst>
              <a:ext uri="{FF2B5EF4-FFF2-40B4-BE49-F238E27FC236}">
                <a16:creationId xmlns:a16="http://schemas.microsoft.com/office/drawing/2014/main" id="{156F0337-4EB8-454D-96FB-5D36603B5993}"/>
              </a:ext>
            </a:extLst>
          </p:cNvPr>
          <p:cNvPicPr>
            <a:picLocks noChangeAspect="1"/>
          </p:cNvPicPr>
          <p:nvPr/>
        </p:nvPicPr>
        <p:blipFill>
          <a:blip r:embed="rId6">
            <a:clrChange>
              <a:clrFrom>
                <a:srgbClr val="F7F7F7"/>
              </a:clrFrom>
              <a:clrTo>
                <a:srgbClr val="F7F7F7">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59220" y="739794"/>
            <a:ext cx="1225560" cy="1279713"/>
          </a:xfrm>
          <a:prstGeom prst="rect">
            <a:avLst/>
          </a:prstGeom>
        </p:spPr>
      </p:pic>
      <p:sp>
        <p:nvSpPr>
          <p:cNvPr id="7" name="TextBox 6">
            <a:extLst>
              <a:ext uri="{FF2B5EF4-FFF2-40B4-BE49-F238E27FC236}">
                <a16:creationId xmlns:a16="http://schemas.microsoft.com/office/drawing/2014/main" id="{39E42E5B-5ADB-400E-A43E-67321C34807B}"/>
              </a:ext>
            </a:extLst>
          </p:cNvPr>
          <p:cNvSpPr txBox="1"/>
          <p:nvPr/>
        </p:nvSpPr>
        <p:spPr>
          <a:xfrm>
            <a:off x="4867836" y="1228035"/>
            <a:ext cx="1674433" cy="369332"/>
          </a:xfrm>
          <a:prstGeom prst="rect">
            <a:avLst/>
          </a:prstGeom>
          <a:noFill/>
        </p:spPr>
        <p:txBody>
          <a:bodyPr wrap="none" rtlCol="0">
            <a:spAutoFit/>
          </a:bodyPr>
          <a:lstStyle/>
          <a:p>
            <a:r>
              <a:rPr lang="en-ZA" b="1" dirty="0"/>
              <a:t>Rationalisation </a:t>
            </a:r>
          </a:p>
        </p:txBody>
      </p:sp>
      <p:sp>
        <p:nvSpPr>
          <p:cNvPr id="14" name="TextBox 13">
            <a:extLst>
              <a:ext uri="{FF2B5EF4-FFF2-40B4-BE49-F238E27FC236}">
                <a16:creationId xmlns:a16="http://schemas.microsoft.com/office/drawing/2014/main" id="{10475FEF-A5CE-4C8A-B621-8EBD38B54C1D}"/>
              </a:ext>
            </a:extLst>
          </p:cNvPr>
          <p:cNvSpPr txBox="1"/>
          <p:nvPr/>
        </p:nvSpPr>
        <p:spPr>
          <a:xfrm>
            <a:off x="599806" y="5096351"/>
            <a:ext cx="1356462" cy="369332"/>
          </a:xfrm>
          <a:prstGeom prst="rect">
            <a:avLst/>
          </a:prstGeom>
          <a:noFill/>
        </p:spPr>
        <p:txBody>
          <a:bodyPr wrap="none" rtlCol="0">
            <a:spAutoFit/>
          </a:bodyPr>
          <a:lstStyle/>
          <a:p>
            <a:r>
              <a:rPr lang="en-ZA" b="1" dirty="0"/>
              <a:t>Opportunity</a:t>
            </a:r>
          </a:p>
        </p:txBody>
      </p:sp>
      <p:sp>
        <p:nvSpPr>
          <p:cNvPr id="15" name="TextBox 14">
            <a:extLst>
              <a:ext uri="{FF2B5EF4-FFF2-40B4-BE49-F238E27FC236}">
                <a16:creationId xmlns:a16="http://schemas.microsoft.com/office/drawing/2014/main" id="{DCAF9549-96E9-4270-AD97-933F7B40E3BA}"/>
              </a:ext>
            </a:extLst>
          </p:cNvPr>
          <p:cNvSpPr txBox="1"/>
          <p:nvPr/>
        </p:nvSpPr>
        <p:spPr>
          <a:xfrm>
            <a:off x="7124499" y="5096351"/>
            <a:ext cx="1299651" cy="369332"/>
          </a:xfrm>
          <a:prstGeom prst="rect">
            <a:avLst/>
          </a:prstGeom>
          <a:noFill/>
        </p:spPr>
        <p:txBody>
          <a:bodyPr wrap="none" rtlCol="0">
            <a:spAutoFit/>
          </a:bodyPr>
          <a:lstStyle/>
          <a:p>
            <a:r>
              <a:rPr lang="en-ZA" b="1" dirty="0"/>
              <a:t>Motivation </a:t>
            </a:r>
          </a:p>
        </p:txBody>
      </p:sp>
      <p:sp>
        <p:nvSpPr>
          <p:cNvPr id="16" name="Rectangle 15">
            <a:extLst>
              <a:ext uri="{FF2B5EF4-FFF2-40B4-BE49-F238E27FC236}">
                <a16:creationId xmlns:a16="http://schemas.microsoft.com/office/drawing/2014/main" id="{40DE8436-2B37-4EF4-9E20-3A4374512DFD}"/>
              </a:ext>
            </a:extLst>
          </p:cNvPr>
          <p:cNvSpPr/>
          <p:nvPr/>
        </p:nvSpPr>
        <p:spPr>
          <a:xfrm>
            <a:off x="240105" y="922154"/>
            <a:ext cx="3090232" cy="1967850"/>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b="1" dirty="0"/>
              <a:t>We revert to the Fraud Triangle, the key to understanding the impact of COVID-19 on Fraud Risk, in terms of why we are exposed to increased fraud risk</a:t>
            </a:r>
          </a:p>
        </p:txBody>
      </p:sp>
      <p:sp>
        <p:nvSpPr>
          <p:cNvPr id="17" name="TextBox 16">
            <a:extLst>
              <a:ext uri="{FF2B5EF4-FFF2-40B4-BE49-F238E27FC236}">
                <a16:creationId xmlns:a16="http://schemas.microsoft.com/office/drawing/2014/main" id="{181DE3FB-94E5-479F-A172-C22A51B59C04}"/>
              </a:ext>
            </a:extLst>
          </p:cNvPr>
          <p:cNvSpPr txBox="1"/>
          <p:nvPr/>
        </p:nvSpPr>
        <p:spPr>
          <a:xfrm>
            <a:off x="138402" y="2940151"/>
            <a:ext cx="3090232" cy="230832"/>
          </a:xfrm>
          <a:prstGeom prst="rect">
            <a:avLst/>
          </a:prstGeom>
          <a:noFill/>
        </p:spPr>
        <p:txBody>
          <a:bodyPr wrap="square" rtlCol="0">
            <a:spAutoFit/>
          </a:bodyPr>
          <a:lstStyle/>
          <a:p>
            <a:r>
              <a:rPr lang="en-ZA" sz="900" dirty="0"/>
              <a:t>*Donald Cressey – The Cressey Hypothesis 1953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3F24-EBCB-4845-B0DB-17BB5F7E956D}"/>
              </a:ext>
            </a:extLst>
          </p:cNvPr>
          <p:cNvSpPr>
            <a:spLocks noGrp="1"/>
          </p:cNvSpPr>
          <p:nvPr>
            <p:ph type="title"/>
          </p:nvPr>
        </p:nvSpPr>
        <p:spPr>
          <a:xfrm>
            <a:off x="57225" y="133762"/>
            <a:ext cx="8392094" cy="622829"/>
          </a:xfrm>
        </p:spPr>
        <p:txBody>
          <a:bodyPr>
            <a:normAutofit/>
          </a:bodyPr>
          <a:lstStyle/>
          <a:p>
            <a:r>
              <a:rPr lang="en-ZA" sz="2800" dirty="0"/>
              <a:t>Rationalisation: People are our Strongest and Weakest links</a:t>
            </a:r>
          </a:p>
        </p:txBody>
      </p:sp>
      <p:pic>
        <p:nvPicPr>
          <p:cNvPr id="4" name="Picture 3" descr="A close up of a logo&#10;&#10;Description automatically generated">
            <a:extLst>
              <a:ext uri="{FF2B5EF4-FFF2-40B4-BE49-F238E27FC236}">
                <a16:creationId xmlns:a16="http://schemas.microsoft.com/office/drawing/2014/main" id="{EF3F9674-76C1-4F0B-AFC9-1B73FD39C296}"/>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86240" y="989240"/>
            <a:ext cx="1115455" cy="1236175"/>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2DEB1ABB-D4AE-408D-8EBC-048CAAF492FB}"/>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192563" y="1237260"/>
            <a:ext cx="1424365" cy="1424365"/>
          </a:xfrm>
          <a:prstGeom prst="rect">
            <a:avLst/>
          </a:prstGeom>
        </p:spPr>
      </p:pic>
      <p:pic>
        <p:nvPicPr>
          <p:cNvPr id="6" name="Picture 5" descr="Reduced Employee Morale">
            <a:extLst>
              <a:ext uri="{FF2B5EF4-FFF2-40B4-BE49-F238E27FC236}">
                <a16:creationId xmlns:a16="http://schemas.microsoft.com/office/drawing/2014/main" id="{E44C0217-756E-481C-AE1A-ADBE97174952}"/>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28550" y="1337790"/>
            <a:ext cx="1466822" cy="1223306"/>
          </a:xfrm>
          <a:prstGeom prst="rect">
            <a:avLst/>
          </a:prstGeom>
        </p:spPr>
      </p:pic>
      <p:pic>
        <p:nvPicPr>
          <p:cNvPr id="7" name="Picture 6" descr="A drawing of a face&#10;&#10;Description automatically generated">
            <a:extLst>
              <a:ext uri="{FF2B5EF4-FFF2-40B4-BE49-F238E27FC236}">
                <a16:creationId xmlns:a16="http://schemas.microsoft.com/office/drawing/2014/main" id="{AFC6B5BE-9954-4354-A270-280B5EEDD79A}"/>
              </a:ext>
            </a:extLst>
          </p:cNvPr>
          <p:cNvPicPr>
            <a:picLocks noChangeAspect="1"/>
          </p:cNvPicPr>
          <p:nvPr/>
        </p:nvPicPr>
        <p:blipFill rotWithShape="1">
          <a:blip r:embed="rId5">
            <a:clrChange>
              <a:clrFrom>
                <a:srgbClr val="FFFFFF"/>
              </a:clrFrom>
              <a:clrTo>
                <a:srgbClr val="FFFFFF">
                  <a:alpha val="0"/>
                </a:srgbClr>
              </a:clrTo>
            </a:clrChange>
            <a:duotone>
              <a:schemeClr val="bg2">
                <a:shade val="45000"/>
                <a:satMod val="135000"/>
              </a:schemeClr>
              <a:prstClr val="white"/>
            </a:duotone>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b="13118"/>
          <a:stretch/>
        </p:blipFill>
        <p:spPr>
          <a:xfrm>
            <a:off x="515960" y="3999794"/>
            <a:ext cx="1692003" cy="1592561"/>
          </a:xfrm>
          <a:prstGeom prst="rect">
            <a:avLst/>
          </a:prstGeom>
        </p:spPr>
      </p:pic>
      <p:pic>
        <p:nvPicPr>
          <p:cNvPr id="8" name="Picture 7" descr="A close up of a black background&#10;&#10;Description automatically generated">
            <a:extLst>
              <a:ext uri="{FF2B5EF4-FFF2-40B4-BE49-F238E27FC236}">
                <a16:creationId xmlns:a16="http://schemas.microsoft.com/office/drawing/2014/main" id="{E2920BE6-34B6-4513-AEA7-489D07F5C56C}"/>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19271" y="4080657"/>
            <a:ext cx="1170948" cy="1430834"/>
          </a:xfrm>
          <a:prstGeom prst="rect">
            <a:avLst/>
          </a:prstGeom>
        </p:spPr>
      </p:pic>
      <p:pic>
        <p:nvPicPr>
          <p:cNvPr id="9" name="Picture 8" descr="A close up of a sign&#10;&#10;Description automatically generated">
            <a:extLst>
              <a:ext uri="{FF2B5EF4-FFF2-40B4-BE49-F238E27FC236}">
                <a16:creationId xmlns:a16="http://schemas.microsoft.com/office/drawing/2014/main" id="{D4009FD8-A4C4-4D9C-916C-C9BB5800C427}"/>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931092" y="5547892"/>
            <a:ext cx="1281815" cy="1281815"/>
          </a:xfrm>
          <a:prstGeom prst="rect">
            <a:avLst/>
          </a:prstGeom>
        </p:spPr>
      </p:pic>
      <p:pic>
        <p:nvPicPr>
          <p:cNvPr id="10" name="Graphic 9">
            <a:extLst>
              <a:ext uri="{FF2B5EF4-FFF2-40B4-BE49-F238E27FC236}">
                <a16:creationId xmlns:a16="http://schemas.microsoft.com/office/drawing/2014/main" id="{7D386179-D699-476F-849D-5D64DD36D041}"/>
              </a:ext>
            </a:extLst>
          </p:cNvPr>
          <p:cNvPicPr>
            <a:picLocks noChangeAspect="1"/>
          </p:cNvPicPr>
          <p:nvPr/>
        </p:nvPicPr>
        <p:blipFill>
          <a:blip r:embed="rId9">
            <a:duotone>
              <a:schemeClr val="bg2">
                <a:shade val="45000"/>
                <a:satMod val="135000"/>
              </a:schemeClr>
              <a:prstClr val="white"/>
            </a:duotone>
            <a:extLst>
              <a:ext uri="{96DAC541-7B7A-43D3-8B79-37D633B846F1}">
                <asvg:svgBlip xmlns:asvg="http://schemas.microsoft.com/office/drawing/2016/SVG/main" r:embed="rId10"/>
              </a:ext>
            </a:extLst>
          </a:blip>
          <a:stretch>
            <a:fillRect/>
          </a:stretch>
        </p:blipFill>
        <p:spPr>
          <a:xfrm>
            <a:off x="3196131" y="2665773"/>
            <a:ext cx="2895671" cy="2273101"/>
          </a:xfrm>
          <a:prstGeom prst="rect">
            <a:avLst/>
          </a:prstGeom>
        </p:spPr>
      </p:pic>
      <p:sp>
        <p:nvSpPr>
          <p:cNvPr id="11" name="TextBox 10">
            <a:extLst>
              <a:ext uri="{FF2B5EF4-FFF2-40B4-BE49-F238E27FC236}">
                <a16:creationId xmlns:a16="http://schemas.microsoft.com/office/drawing/2014/main" id="{290C74B0-72FE-4045-B2C1-7354FF712238}"/>
              </a:ext>
            </a:extLst>
          </p:cNvPr>
          <p:cNvSpPr txBox="1"/>
          <p:nvPr/>
        </p:nvSpPr>
        <p:spPr>
          <a:xfrm>
            <a:off x="123777" y="2456999"/>
            <a:ext cx="2578270" cy="369332"/>
          </a:xfrm>
          <a:prstGeom prst="rect">
            <a:avLst/>
          </a:prstGeom>
          <a:noFill/>
        </p:spPr>
        <p:txBody>
          <a:bodyPr wrap="none" rtlCol="0">
            <a:spAutoFit/>
          </a:bodyPr>
          <a:lstStyle/>
          <a:p>
            <a:r>
              <a:rPr lang="en-ZA" dirty="0"/>
              <a:t>Drop in Employee Morale</a:t>
            </a:r>
          </a:p>
        </p:txBody>
      </p:sp>
      <p:sp>
        <p:nvSpPr>
          <p:cNvPr id="12" name="TextBox 11">
            <a:extLst>
              <a:ext uri="{FF2B5EF4-FFF2-40B4-BE49-F238E27FC236}">
                <a16:creationId xmlns:a16="http://schemas.microsoft.com/office/drawing/2014/main" id="{B14935CC-DAE7-4BE7-B0B5-C90FE3DB7AF3}"/>
              </a:ext>
            </a:extLst>
          </p:cNvPr>
          <p:cNvSpPr txBox="1"/>
          <p:nvPr/>
        </p:nvSpPr>
        <p:spPr>
          <a:xfrm>
            <a:off x="4053615" y="2195052"/>
            <a:ext cx="1517595" cy="369332"/>
          </a:xfrm>
          <a:prstGeom prst="rect">
            <a:avLst/>
          </a:prstGeom>
          <a:noFill/>
        </p:spPr>
        <p:txBody>
          <a:bodyPr wrap="none" rtlCol="0">
            <a:spAutoFit/>
          </a:bodyPr>
          <a:lstStyle/>
          <a:p>
            <a:r>
              <a:rPr lang="en-ZA" dirty="0"/>
              <a:t>Survival Ethics</a:t>
            </a:r>
          </a:p>
        </p:txBody>
      </p:sp>
      <p:sp>
        <p:nvSpPr>
          <p:cNvPr id="13" name="TextBox 12">
            <a:extLst>
              <a:ext uri="{FF2B5EF4-FFF2-40B4-BE49-F238E27FC236}">
                <a16:creationId xmlns:a16="http://schemas.microsoft.com/office/drawing/2014/main" id="{309B8BA5-39ED-4ED0-854D-F568EC6513B1}"/>
              </a:ext>
            </a:extLst>
          </p:cNvPr>
          <p:cNvSpPr txBox="1"/>
          <p:nvPr/>
        </p:nvSpPr>
        <p:spPr>
          <a:xfrm>
            <a:off x="7319271" y="2456999"/>
            <a:ext cx="1159292" cy="369332"/>
          </a:xfrm>
          <a:prstGeom prst="rect">
            <a:avLst/>
          </a:prstGeom>
          <a:noFill/>
        </p:spPr>
        <p:txBody>
          <a:bodyPr wrap="none" rtlCol="0">
            <a:spAutoFit/>
          </a:bodyPr>
          <a:lstStyle/>
          <a:p>
            <a:r>
              <a:rPr lang="en-ZA" dirty="0"/>
              <a:t>Job Losses</a:t>
            </a:r>
          </a:p>
        </p:txBody>
      </p:sp>
      <p:sp>
        <p:nvSpPr>
          <p:cNvPr id="14" name="TextBox 13">
            <a:extLst>
              <a:ext uri="{FF2B5EF4-FFF2-40B4-BE49-F238E27FC236}">
                <a16:creationId xmlns:a16="http://schemas.microsoft.com/office/drawing/2014/main" id="{3C91F957-B507-49F6-9891-6B24DF9DA2C0}"/>
              </a:ext>
            </a:extLst>
          </p:cNvPr>
          <p:cNvSpPr txBox="1"/>
          <p:nvPr/>
        </p:nvSpPr>
        <p:spPr>
          <a:xfrm>
            <a:off x="6568681" y="5641740"/>
            <a:ext cx="2660472" cy="369332"/>
          </a:xfrm>
          <a:prstGeom prst="rect">
            <a:avLst/>
          </a:prstGeom>
          <a:noFill/>
        </p:spPr>
        <p:txBody>
          <a:bodyPr wrap="none" rtlCol="0">
            <a:spAutoFit/>
          </a:bodyPr>
          <a:lstStyle/>
          <a:p>
            <a:r>
              <a:rPr lang="en-ZA" dirty="0"/>
              <a:t>Lack of Employer Empathy</a:t>
            </a:r>
          </a:p>
        </p:txBody>
      </p:sp>
      <p:sp>
        <p:nvSpPr>
          <p:cNvPr id="15" name="TextBox 14">
            <a:extLst>
              <a:ext uri="{FF2B5EF4-FFF2-40B4-BE49-F238E27FC236}">
                <a16:creationId xmlns:a16="http://schemas.microsoft.com/office/drawing/2014/main" id="{1627D4B4-549F-4C80-9A4B-5E34268630FD}"/>
              </a:ext>
            </a:extLst>
          </p:cNvPr>
          <p:cNvSpPr txBox="1"/>
          <p:nvPr/>
        </p:nvSpPr>
        <p:spPr>
          <a:xfrm>
            <a:off x="39674" y="5641740"/>
            <a:ext cx="2737609" cy="369332"/>
          </a:xfrm>
          <a:prstGeom prst="rect">
            <a:avLst/>
          </a:prstGeom>
          <a:noFill/>
        </p:spPr>
        <p:txBody>
          <a:bodyPr wrap="none" rtlCol="0">
            <a:spAutoFit/>
          </a:bodyPr>
          <a:lstStyle/>
          <a:p>
            <a:r>
              <a:rPr lang="en-ZA" dirty="0"/>
              <a:t>Concern over Sustainability</a:t>
            </a:r>
          </a:p>
        </p:txBody>
      </p:sp>
      <p:sp>
        <p:nvSpPr>
          <p:cNvPr id="16" name="TextBox 15">
            <a:extLst>
              <a:ext uri="{FF2B5EF4-FFF2-40B4-BE49-F238E27FC236}">
                <a16:creationId xmlns:a16="http://schemas.microsoft.com/office/drawing/2014/main" id="{D6223135-1575-426D-992C-DF605F7F179C}"/>
              </a:ext>
            </a:extLst>
          </p:cNvPr>
          <p:cNvSpPr txBox="1"/>
          <p:nvPr/>
        </p:nvSpPr>
        <p:spPr>
          <a:xfrm>
            <a:off x="3196131" y="5134492"/>
            <a:ext cx="2826671" cy="369332"/>
          </a:xfrm>
          <a:prstGeom prst="rect">
            <a:avLst/>
          </a:prstGeom>
          <a:noFill/>
        </p:spPr>
        <p:txBody>
          <a:bodyPr wrap="none" rtlCol="0">
            <a:spAutoFit/>
          </a:bodyPr>
          <a:lstStyle/>
          <a:p>
            <a:r>
              <a:rPr lang="en-ZA" dirty="0"/>
              <a:t>Reduced Employee Rewards</a:t>
            </a:r>
          </a:p>
        </p:txBody>
      </p:sp>
      <p:sp>
        <p:nvSpPr>
          <p:cNvPr id="17" name="Rectangle 16">
            <a:extLst>
              <a:ext uri="{FF2B5EF4-FFF2-40B4-BE49-F238E27FC236}">
                <a16:creationId xmlns:a16="http://schemas.microsoft.com/office/drawing/2014/main" id="{C459A146-9B32-40D8-B00A-81AF1703B4B4}"/>
              </a:ext>
            </a:extLst>
          </p:cNvPr>
          <p:cNvSpPr/>
          <p:nvPr/>
        </p:nvSpPr>
        <p:spPr>
          <a:xfrm>
            <a:off x="3302037" y="3163159"/>
            <a:ext cx="2720765" cy="500717"/>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2800" dirty="0"/>
              <a:t>Rationalisation</a:t>
            </a:r>
          </a:p>
        </p:txBody>
      </p:sp>
    </p:spTree>
    <p:extLst>
      <p:ext uri="{BB962C8B-B14F-4D97-AF65-F5344CB8AC3E}">
        <p14:creationId xmlns:p14="http://schemas.microsoft.com/office/powerpoint/2010/main" val="248166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C655-C3FA-426D-8B28-99562B58C166}"/>
              </a:ext>
            </a:extLst>
          </p:cNvPr>
          <p:cNvSpPr>
            <a:spLocks noGrp="1"/>
          </p:cNvSpPr>
          <p:nvPr>
            <p:ph type="title"/>
          </p:nvPr>
        </p:nvSpPr>
        <p:spPr/>
        <p:txBody>
          <a:bodyPr/>
          <a:lstStyle/>
          <a:p>
            <a:r>
              <a:rPr lang="en-ZA" dirty="0"/>
              <a:t>Motivation: Its Personal</a:t>
            </a:r>
          </a:p>
        </p:txBody>
      </p:sp>
      <p:pic>
        <p:nvPicPr>
          <p:cNvPr id="4" name="Picture 3" descr="A close up of a logo&#10;&#10;Description automatically generated">
            <a:extLst>
              <a:ext uri="{FF2B5EF4-FFF2-40B4-BE49-F238E27FC236}">
                <a16:creationId xmlns:a16="http://schemas.microsoft.com/office/drawing/2014/main" id="{D0605B30-EB5E-4A5C-991F-41D775AE0896}"/>
              </a:ext>
            </a:extLst>
          </p:cNvPr>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63847" y="980142"/>
            <a:ext cx="1016306" cy="1016306"/>
          </a:xfrm>
          <a:prstGeom prst="rect">
            <a:avLst/>
          </a:prstGeom>
        </p:spPr>
      </p:pic>
      <p:pic>
        <p:nvPicPr>
          <p:cNvPr id="5" name="Picture 4" descr="A close up of a logo&#10;&#10;Description automatically generated">
            <a:extLst>
              <a:ext uri="{FF2B5EF4-FFF2-40B4-BE49-F238E27FC236}">
                <a16:creationId xmlns:a16="http://schemas.microsoft.com/office/drawing/2014/main" id="{F4B08968-1552-41C9-A1AB-0AE0FE0D0B46}"/>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89143" y="4933946"/>
            <a:ext cx="891010" cy="891010"/>
          </a:xfrm>
          <a:prstGeom prst="rect">
            <a:avLst/>
          </a:prstGeom>
        </p:spPr>
      </p:pic>
      <p:pic>
        <p:nvPicPr>
          <p:cNvPr id="6" name="Picture 2" descr="Health care - Free medical icons">
            <a:extLst>
              <a:ext uri="{FF2B5EF4-FFF2-40B4-BE49-F238E27FC236}">
                <a16:creationId xmlns:a16="http://schemas.microsoft.com/office/drawing/2014/main" id="{50092C06-C8FA-43B9-BF3D-B4A64E3A6815}"/>
              </a:ext>
            </a:extLst>
          </p:cNvPr>
          <p:cNvPicPr>
            <a:picLocks noChangeAspect="1" noChangeArrowheads="1"/>
          </p:cNvPicPr>
          <p:nvPr/>
        </p:nvPicPr>
        <p:blipFill>
          <a:blip r:embed="rId4">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6201" y="4357887"/>
            <a:ext cx="1090799" cy="10907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sitting&#10;&#10;Description automatically generated">
            <a:extLst>
              <a:ext uri="{FF2B5EF4-FFF2-40B4-BE49-F238E27FC236}">
                <a16:creationId xmlns:a16="http://schemas.microsoft.com/office/drawing/2014/main" id="{48BC66EC-2D2B-46EE-8462-AF0995E50CE4}"/>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79434" y="1388800"/>
            <a:ext cx="1344335" cy="1028828"/>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BDB68F6E-928A-4A9F-A340-A3967A28D5B6}"/>
              </a:ext>
            </a:extLst>
          </p:cNvPr>
          <p:cNvPicPr>
            <a:picLocks noChangeAspect="1"/>
          </p:cNvPicPr>
          <p:nvPr/>
        </p:nvPicPr>
        <p:blipFill>
          <a:blip r:embed="rId6">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955569" y="4353639"/>
            <a:ext cx="2093894" cy="1099294"/>
          </a:xfrm>
          <a:prstGeom prst="rect">
            <a:avLst/>
          </a:prstGeom>
        </p:spPr>
      </p:pic>
      <p:pic>
        <p:nvPicPr>
          <p:cNvPr id="9" name="Picture 8" descr="A picture containing drawing, plate&#10;&#10;Description automatically generated">
            <a:extLst>
              <a:ext uri="{FF2B5EF4-FFF2-40B4-BE49-F238E27FC236}">
                <a16:creationId xmlns:a16="http://schemas.microsoft.com/office/drawing/2014/main" id="{33050615-26C5-47E8-B48D-A3CEFCB81E22}"/>
              </a:ext>
            </a:extLst>
          </p:cNvPr>
          <p:cNvPicPr>
            <a:picLocks noChangeAspect="1"/>
          </p:cNvPicPr>
          <p:nvPr/>
        </p:nvPicPr>
        <p:blipFill>
          <a:blip r:embed="rId7">
            <a:clrChange>
              <a:clrFrom>
                <a:srgbClr val="F7F7F7"/>
              </a:clrFrom>
              <a:clrTo>
                <a:srgbClr val="F7F7F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147000" y="1265556"/>
            <a:ext cx="1711032" cy="1275316"/>
          </a:xfrm>
          <a:prstGeom prst="rect">
            <a:avLst/>
          </a:prstGeom>
        </p:spPr>
      </p:pic>
      <p:pic>
        <p:nvPicPr>
          <p:cNvPr id="10" name="Picture 9" descr="A screenshot of text&#10;&#10;Description automatically generated">
            <a:extLst>
              <a:ext uri="{FF2B5EF4-FFF2-40B4-BE49-F238E27FC236}">
                <a16:creationId xmlns:a16="http://schemas.microsoft.com/office/drawing/2014/main" id="{7D745727-8B06-4162-A29B-72D839A8DE0D}"/>
              </a:ext>
            </a:extLst>
          </p:cNvPr>
          <p:cNvPicPr>
            <a:picLocks noChangeAspect="1"/>
          </p:cNvPicPr>
          <p:nvPr/>
        </p:nvPicPr>
        <p:blipFill>
          <a:blip r:embed="rId8">
            <a:duotone>
              <a:schemeClr val="accent3">
                <a:shade val="45000"/>
                <a:satMod val="135000"/>
              </a:schemeClr>
              <a:prstClr val="white"/>
            </a:duotone>
          </a:blip>
          <a:stretch>
            <a:fillRect/>
          </a:stretch>
        </p:blipFill>
        <p:spPr>
          <a:xfrm>
            <a:off x="2798064" y="2163086"/>
            <a:ext cx="3547872" cy="2660904"/>
          </a:xfrm>
          <a:prstGeom prst="rect">
            <a:avLst/>
          </a:prstGeom>
        </p:spPr>
      </p:pic>
      <p:sp>
        <p:nvSpPr>
          <p:cNvPr id="11" name="TextBox 10">
            <a:extLst>
              <a:ext uri="{FF2B5EF4-FFF2-40B4-BE49-F238E27FC236}">
                <a16:creationId xmlns:a16="http://schemas.microsoft.com/office/drawing/2014/main" id="{59782FC7-99D5-4CB5-A86B-232774866148}"/>
              </a:ext>
            </a:extLst>
          </p:cNvPr>
          <p:cNvSpPr txBox="1"/>
          <p:nvPr/>
        </p:nvSpPr>
        <p:spPr>
          <a:xfrm>
            <a:off x="496049" y="5408166"/>
            <a:ext cx="1911101" cy="646331"/>
          </a:xfrm>
          <a:prstGeom prst="rect">
            <a:avLst/>
          </a:prstGeom>
          <a:noFill/>
        </p:spPr>
        <p:txBody>
          <a:bodyPr wrap="none" rtlCol="0">
            <a:spAutoFit/>
          </a:bodyPr>
          <a:lstStyle/>
          <a:p>
            <a:r>
              <a:rPr lang="en-ZA" dirty="0"/>
              <a:t>Health Needs and </a:t>
            </a:r>
          </a:p>
          <a:p>
            <a:r>
              <a:rPr lang="en-ZA" dirty="0"/>
              <a:t>Medical Expenses</a:t>
            </a:r>
          </a:p>
        </p:txBody>
      </p:sp>
      <p:sp>
        <p:nvSpPr>
          <p:cNvPr id="12" name="TextBox 11">
            <a:extLst>
              <a:ext uri="{FF2B5EF4-FFF2-40B4-BE49-F238E27FC236}">
                <a16:creationId xmlns:a16="http://schemas.microsoft.com/office/drawing/2014/main" id="{BCFA3550-71BA-4151-81FF-E0E3BC82AACF}"/>
              </a:ext>
            </a:extLst>
          </p:cNvPr>
          <p:cNvSpPr txBox="1"/>
          <p:nvPr/>
        </p:nvSpPr>
        <p:spPr>
          <a:xfrm>
            <a:off x="316414" y="2595875"/>
            <a:ext cx="3559724" cy="369332"/>
          </a:xfrm>
          <a:prstGeom prst="rect">
            <a:avLst/>
          </a:prstGeom>
          <a:noFill/>
        </p:spPr>
        <p:txBody>
          <a:bodyPr wrap="square" rtlCol="0">
            <a:spAutoFit/>
          </a:bodyPr>
          <a:lstStyle/>
          <a:p>
            <a:r>
              <a:rPr lang="en-ZA" dirty="0"/>
              <a:t>Cash and Financial Needs</a:t>
            </a:r>
          </a:p>
        </p:txBody>
      </p:sp>
      <p:sp>
        <p:nvSpPr>
          <p:cNvPr id="13" name="TextBox 12">
            <a:extLst>
              <a:ext uri="{FF2B5EF4-FFF2-40B4-BE49-F238E27FC236}">
                <a16:creationId xmlns:a16="http://schemas.microsoft.com/office/drawing/2014/main" id="{92F1166B-617D-4381-869C-B5FDC9E7452E}"/>
              </a:ext>
            </a:extLst>
          </p:cNvPr>
          <p:cNvSpPr txBox="1"/>
          <p:nvPr/>
        </p:nvSpPr>
        <p:spPr>
          <a:xfrm>
            <a:off x="5098963" y="1073118"/>
            <a:ext cx="1280960" cy="923330"/>
          </a:xfrm>
          <a:prstGeom prst="rect">
            <a:avLst/>
          </a:prstGeom>
          <a:noFill/>
        </p:spPr>
        <p:txBody>
          <a:bodyPr wrap="square" rtlCol="0">
            <a:spAutoFit/>
          </a:bodyPr>
          <a:lstStyle/>
          <a:p>
            <a:r>
              <a:rPr lang="en-ZA" dirty="0"/>
              <a:t>Increase in Short Term Debt</a:t>
            </a:r>
          </a:p>
        </p:txBody>
      </p:sp>
      <p:sp>
        <p:nvSpPr>
          <p:cNvPr id="14" name="TextBox 13">
            <a:extLst>
              <a:ext uri="{FF2B5EF4-FFF2-40B4-BE49-F238E27FC236}">
                <a16:creationId xmlns:a16="http://schemas.microsoft.com/office/drawing/2014/main" id="{88386516-E905-4490-B0D2-BDDE0CA68E7C}"/>
              </a:ext>
            </a:extLst>
          </p:cNvPr>
          <p:cNvSpPr txBox="1"/>
          <p:nvPr/>
        </p:nvSpPr>
        <p:spPr>
          <a:xfrm>
            <a:off x="7035252" y="2457376"/>
            <a:ext cx="2218917" cy="646331"/>
          </a:xfrm>
          <a:prstGeom prst="rect">
            <a:avLst/>
          </a:prstGeom>
          <a:noFill/>
        </p:spPr>
        <p:txBody>
          <a:bodyPr wrap="square" rtlCol="0">
            <a:spAutoFit/>
          </a:bodyPr>
          <a:lstStyle/>
          <a:p>
            <a:r>
              <a:rPr lang="en-ZA" dirty="0"/>
              <a:t>Long term loan demands &amp; defaults</a:t>
            </a:r>
          </a:p>
        </p:txBody>
      </p:sp>
      <p:sp>
        <p:nvSpPr>
          <p:cNvPr id="15" name="TextBox 14">
            <a:extLst>
              <a:ext uri="{FF2B5EF4-FFF2-40B4-BE49-F238E27FC236}">
                <a16:creationId xmlns:a16="http://schemas.microsoft.com/office/drawing/2014/main" id="{3D094F3D-110A-44D7-9A04-2A5FA71C9556}"/>
              </a:ext>
            </a:extLst>
          </p:cNvPr>
          <p:cNvSpPr txBox="1"/>
          <p:nvPr/>
        </p:nvSpPr>
        <p:spPr>
          <a:xfrm>
            <a:off x="7261086" y="5408166"/>
            <a:ext cx="1596946" cy="646331"/>
          </a:xfrm>
          <a:prstGeom prst="rect">
            <a:avLst/>
          </a:prstGeom>
          <a:noFill/>
        </p:spPr>
        <p:txBody>
          <a:bodyPr wrap="square" rtlCol="0">
            <a:spAutoFit/>
          </a:bodyPr>
          <a:lstStyle/>
          <a:p>
            <a:r>
              <a:rPr lang="en-ZA" dirty="0"/>
              <a:t>Need to cater for Housing</a:t>
            </a:r>
          </a:p>
        </p:txBody>
      </p:sp>
      <p:sp>
        <p:nvSpPr>
          <p:cNvPr id="16" name="TextBox 15">
            <a:extLst>
              <a:ext uri="{FF2B5EF4-FFF2-40B4-BE49-F238E27FC236}">
                <a16:creationId xmlns:a16="http://schemas.microsoft.com/office/drawing/2014/main" id="{DDE9FD4C-6F77-4669-B37D-5DB90C7B8F9C}"/>
              </a:ext>
            </a:extLst>
          </p:cNvPr>
          <p:cNvSpPr txBox="1"/>
          <p:nvPr/>
        </p:nvSpPr>
        <p:spPr>
          <a:xfrm>
            <a:off x="3427979" y="5934912"/>
            <a:ext cx="2468879" cy="646331"/>
          </a:xfrm>
          <a:prstGeom prst="rect">
            <a:avLst/>
          </a:prstGeom>
          <a:noFill/>
        </p:spPr>
        <p:txBody>
          <a:bodyPr wrap="square" rtlCol="0">
            <a:spAutoFit/>
          </a:bodyPr>
          <a:lstStyle/>
          <a:p>
            <a:r>
              <a:rPr lang="en-ZA" dirty="0"/>
              <a:t>Increased family needs and protection</a:t>
            </a:r>
          </a:p>
        </p:txBody>
      </p:sp>
      <p:sp>
        <p:nvSpPr>
          <p:cNvPr id="17" name="Rectangle 16">
            <a:extLst>
              <a:ext uri="{FF2B5EF4-FFF2-40B4-BE49-F238E27FC236}">
                <a16:creationId xmlns:a16="http://schemas.microsoft.com/office/drawing/2014/main" id="{FF895B2A-64BE-43BF-B51F-E7BC8CC1B4DF}"/>
              </a:ext>
            </a:extLst>
          </p:cNvPr>
          <p:cNvSpPr/>
          <p:nvPr/>
        </p:nvSpPr>
        <p:spPr>
          <a:xfrm>
            <a:off x="3302037" y="3073695"/>
            <a:ext cx="2720765" cy="538185"/>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2800" dirty="0"/>
              <a:t>Motivation</a:t>
            </a:r>
          </a:p>
        </p:txBody>
      </p:sp>
    </p:spTree>
    <p:extLst>
      <p:ext uri="{BB962C8B-B14F-4D97-AF65-F5344CB8AC3E}">
        <p14:creationId xmlns:p14="http://schemas.microsoft.com/office/powerpoint/2010/main" val="2105017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27D8-524D-429A-9FF8-500D3222A535}"/>
              </a:ext>
            </a:extLst>
          </p:cNvPr>
          <p:cNvSpPr>
            <a:spLocks noGrp="1"/>
          </p:cNvSpPr>
          <p:nvPr>
            <p:ph type="title"/>
          </p:nvPr>
        </p:nvSpPr>
        <p:spPr/>
        <p:txBody>
          <a:bodyPr/>
          <a:lstStyle/>
          <a:p>
            <a:r>
              <a:rPr lang="en-ZA" dirty="0"/>
              <a:t>Opportunity: Never Miss a Good Crisis</a:t>
            </a:r>
          </a:p>
        </p:txBody>
      </p:sp>
      <p:pic>
        <p:nvPicPr>
          <p:cNvPr id="4" name="Picture 3" descr="A picture containing bird&#10;&#10;Description automatically generated">
            <a:extLst>
              <a:ext uri="{FF2B5EF4-FFF2-40B4-BE49-F238E27FC236}">
                <a16:creationId xmlns:a16="http://schemas.microsoft.com/office/drawing/2014/main" id="{C4EBF917-1CE5-4821-BE1B-362F0EA7E0B7}"/>
              </a:ext>
            </a:extLst>
          </p:cNvPr>
          <p:cNvPicPr>
            <a:picLocks noChangeAspect="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3462424" y="840394"/>
            <a:ext cx="1705685" cy="1550623"/>
          </a:xfrm>
          <a:prstGeom prst="rect">
            <a:avLst/>
          </a:prstGeom>
        </p:spPr>
      </p:pic>
      <p:pic>
        <p:nvPicPr>
          <p:cNvPr id="5" name="Picture 4" descr="A picture containing plate&#10;&#10;Description automatically generated">
            <a:extLst>
              <a:ext uri="{FF2B5EF4-FFF2-40B4-BE49-F238E27FC236}">
                <a16:creationId xmlns:a16="http://schemas.microsoft.com/office/drawing/2014/main" id="{71D701CA-521E-454C-B850-A1061EAB5F73}"/>
              </a:ext>
            </a:extLst>
          </p:cNvPr>
          <p:cNvPicPr>
            <a:picLocks noChangeAspect="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61091" y="760868"/>
            <a:ext cx="1550623" cy="1550623"/>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94FF543-2465-4851-8008-1852C119670C}"/>
              </a:ext>
            </a:extLst>
          </p:cNvPr>
          <p:cNvPicPr>
            <a:picLocks noChangeAspect="1"/>
          </p:cNvPicPr>
          <p:nvPr/>
        </p:nvPicPr>
        <p:blipFill rotWithShape="1">
          <a:blip r:embed="rId4">
            <a:duotone>
              <a:schemeClr val="accent6">
                <a:shade val="45000"/>
                <a:satMod val="135000"/>
              </a:schemeClr>
              <a:prstClr val="white"/>
            </a:duotone>
            <a:extLst>
              <a:ext uri="{28A0092B-C50C-407E-A947-70E740481C1C}">
                <a14:useLocalDpi xmlns:a14="http://schemas.microsoft.com/office/drawing/2010/main" val="0"/>
              </a:ext>
            </a:extLst>
          </a:blip>
          <a:srcRect b="8915"/>
          <a:stretch/>
        </p:blipFill>
        <p:spPr>
          <a:xfrm>
            <a:off x="6965272" y="848596"/>
            <a:ext cx="1324621" cy="1353110"/>
          </a:xfrm>
          <a:prstGeom prst="rect">
            <a:avLst/>
          </a:prstGeom>
        </p:spPr>
      </p:pic>
      <p:pic>
        <p:nvPicPr>
          <p:cNvPr id="7" name="Picture 6" descr="A picture containing black, photo, small, phone&#10;&#10;Description automatically generated">
            <a:extLst>
              <a:ext uri="{FF2B5EF4-FFF2-40B4-BE49-F238E27FC236}">
                <a16:creationId xmlns:a16="http://schemas.microsoft.com/office/drawing/2014/main" id="{5473B700-0D31-47FE-8374-5ADD474E015C}"/>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21240" y="4857484"/>
            <a:ext cx="1630325" cy="104806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F3F625F3-99CE-4778-BA83-18521EFB55A2}"/>
              </a:ext>
            </a:extLst>
          </p:cNvPr>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077657" y="4529224"/>
            <a:ext cx="1584598" cy="1584598"/>
          </a:xfrm>
          <a:prstGeom prst="rect">
            <a:avLst/>
          </a:prstGeom>
        </p:spPr>
      </p:pic>
      <p:pic>
        <p:nvPicPr>
          <p:cNvPr id="9" name="Picture 8" descr="A close up of a cage&#10;&#10;Description automatically generated">
            <a:extLst>
              <a:ext uri="{FF2B5EF4-FFF2-40B4-BE49-F238E27FC236}">
                <a16:creationId xmlns:a16="http://schemas.microsoft.com/office/drawing/2014/main" id="{6BBD0D0A-EBEC-4DAA-9250-64321566D58E}"/>
              </a:ext>
            </a:extLst>
          </p:cNvPr>
          <p:cNvPicPr>
            <a:picLocks noChangeAspect="1"/>
          </p:cNvPicPr>
          <p:nvPr/>
        </p:nvPicPr>
        <p:blipFill>
          <a:blip r:embed="rId7">
            <a:clrChange>
              <a:clrFrom>
                <a:srgbClr val="F6F6F6"/>
              </a:clrFrom>
              <a:clrTo>
                <a:srgbClr val="F6F6F6">
                  <a:alpha val="0"/>
                </a:srgbClr>
              </a:clrTo>
            </a:clrChange>
            <a:duotone>
              <a:schemeClr val="accent6">
                <a:shade val="45000"/>
                <a:satMod val="135000"/>
              </a:schemeClr>
              <a:prstClr val="white"/>
            </a:duotone>
          </a:blip>
          <a:stretch>
            <a:fillRect/>
          </a:stretch>
        </p:blipFill>
        <p:spPr>
          <a:xfrm>
            <a:off x="2920756" y="2357007"/>
            <a:ext cx="2789020" cy="2259106"/>
          </a:xfrm>
          <a:prstGeom prst="rect">
            <a:avLst/>
          </a:prstGeom>
        </p:spPr>
      </p:pic>
      <p:pic>
        <p:nvPicPr>
          <p:cNvPr id="10" name="Picture 9" descr="A close up of a logo&#10;&#10;Description automatically generated">
            <a:extLst>
              <a:ext uri="{FF2B5EF4-FFF2-40B4-BE49-F238E27FC236}">
                <a16:creationId xmlns:a16="http://schemas.microsoft.com/office/drawing/2014/main" id="{1F01ED76-3EFD-468A-8FFF-17988A66186C}"/>
              </a:ext>
            </a:extLst>
          </p:cNvPr>
          <p:cNvPicPr>
            <a:picLocks noChangeAspect="1"/>
          </p:cNvPicPr>
          <p:nvPr/>
        </p:nvPicPr>
        <p:blipFill>
          <a:blip r:embed="rId8">
            <a:duotone>
              <a:schemeClr val="accent6">
                <a:shade val="45000"/>
                <a:satMod val="135000"/>
              </a:schemeClr>
              <a:prstClr val="white"/>
            </a:duotone>
          </a:blip>
          <a:stretch>
            <a:fillRect/>
          </a:stretch>
        </p:blipFill>
        <p:spPr>
          <a:xfrm>
            <a:off x="3307685" y="4839668"/>
            <a:ext cx="1684653" cy="1684653"/>
          </a:xfrm>
          <a:prstGeom prst="rect">
            <a:avLst/>
          </a:prstGeom>
        </p:spPr>
      </p:pic>
      <p:sp>
        <p:nvSpPr>
          <p:cNvPr id="11" name="TextBox 10">
            <a:extLst>
              <a:ext uri="{FF2B5EF4-FFF2-40B4-BE49-F238E27FC236}">
                <a16:creationId xmlns:a16="http://schemas.microsoft.com/office/drawing/2014/main" id="{AFC41C45-52E5-44E3-A4B0-42D945813EEB}"/>
              </a:ext>
            </a:extLst>
          </p:cNvPr>
          <p:cNvSpPr txBox="1"/>
          <p:nvPr/>
        </p:nvSpPr>
        <p:spPr>
          <a:xfrm>
            <a:off x="215505" y="2206351"/>
            <a:ext cx="3041795" cy="369332"/>
          </a:xfrm>
          <a:prstGeom prst="rect">
            <a:avLst/>
          </a:prstGeom>
          <a:noFill/>
        </p:spPr>
        <p:txBody>
          <a:bodyPr wrap="none" rtlCol="0">
            <a:spAutoFit/>
          </a:bodyPr>
          <a:lstStyle/>
          <a:p>
            <a:r>
              <a:rPr lang="en-ZA" dirty="0"/>
              <a:t>Rapid Digitisation of Processes</a:t>
            </a:r>
          </a:p>
        </p:txBody>
      </p:sp>
      <p:sp>
        <p:nvSpPr>
          <p:cNvPr id="12" name="TextBox 11">
            <a:extLst>
              <a:ext uri="{FF2B5EF4-FFF2-40B4-BE49-F238E27FC236}">
                <a16:creationId xmlns:a16="http://schemas.microsoft.com/office/drawing/2014/main" id="{B5BCC7B8-0606-4BA2-A6CC-872F39FFAEEC}"/>
              </a:ext>
            </a:extLst>
          </p:cNvPr>
          <p:cNvSpPr txBox="1"/>
          <p:nvPr/>
        </p:nvSpPr>
        <p:spPr>
          <a:xfrm>
            <a:off x="561465" y="6041277"/>
            <a:ext cx="2349874" cy="369332"/>
          </a:xfrm>
          <a:prstGeom prst="rect">
            <a:avLst/>
          </a:prstGeom>
          <a:noFill/>
        </p:spPr>
        <p:txBody>
          <a:bodyPr wrap="none" rtlCol="0">
            <a:spAutoFit/>
          </a:bodyPr>
          <a:lstStyle/>
          <a:p>
            <a:r>
              <a:rPr lang="en-ZA" dirty="0"/>
              <a:t>Reduced Transparency</a:t>
            </a:r>
          </a:p>
        </p:txBody>
      </p:sp>
      <p:sp>
        <p:nvSpPr>
          <p:cNvPr id="13" name="TextBox 12">
            <a:extLst>
              <a:ext uri="{FF2B5EF4-FFF2-40B4-BE49-F238E27FC236}">
                <a16:creationId xmlns:a16="http://schemas.microsoft.com/office/drawing/2014/main" id="{581CD42D-8B70-4162-927A-67A7DFE63C17}"/>
              </a:ext>
            </a:extLst>
          </p:cNvPr>
          <p:cNvSpPr txBox="1"/>
          <p:nvPr/>
        </p:nvSpPr>
        <p:spPr>
          <a:xfrm>
            <a:off x="5071570" y="1543062"/>
            <a:ext cx="1422497" cy="923330"/>
          </a:xfrm>
          <a:prstGeom prst="rect">
            <a:avLst/>
          </a:prstGeom>
          <a:noFill/>
        </p:spPr>
        <p:txBody>
          <a:bodyPr wrap="square" rtlCol="0">
            <a:spAutoFit/>
          </a:bodyPr>
          <a:lstStyle/>
          <a:p>
            <a:r>
              <a:rPr lang="en-ZA" dirty="0"/>
              <a:t>Work from Home Practices</a:t>
            </a:r>
          </a:p>
        </p:txBody>
      </p:sp>
      <p:sp>
        <p:nvSpPr>
          <p:cNvPr id="14" name="TextBox 13">
            <a:extLst>
              <a:ext uri="{FF2B5EF4-FFF2-40B4-BE49-F238E27FC236}">
                <a16:creationId xmlns:a16="http://schemas.microsoft.com/office/drawing/2014/main" id="{90E79005-0322-4EA0-BAB1-86997EC6D2F5}"/>
              </a:ext>
            </a:extLst>
          </p:cNvPr>
          <p:cNvSpPr txBox="1"/>
          <p:nvPr/>
        </p:nvSpPr>
        <p:spPr>
          <a:xfrm>
            <a:off x="6475446" y="2281726"/>
            <a:ext cx="2789020" cy="369332"/>
          </a:xfrm>
          <a:prstGeom prst="rect">
            <a:avLst/>
          </a:prstGeom>
          <a:noFill/>
        </p:spPr>
        <p:txBody>
          <a:bodyPr wrap="square" rtlCol="0">
            <a:spAutoFit/>
          </a:bodyPr>
          <a:lstStyle/>
          <a:p>
            <a:r>
              <a:rPr lang="en-ZA" dirty="0"/>
              <a:t>Need for Control Overrides</a:t>
            </a:r>
          </a:p>
        </p:txBody>
      </p:sp>
      <p:sp>
        <p:nvSpPr>
          <p:cNvPr id="15" name="TextBox 14">
            <a:extLst>
              <a:ext uri="{FF2B5EF4-FFF2-40B4-BE49-F238E27FC236}">
                <a16:creationId xmlns:a16="http://schemas.microsoft.com/office/drawing/2014/main" id="{86B3ABDE-7EA6-49C8-96D1-E836B006669A}"/>
              </a:ext>
            </a:extLst>
          </p:cNvPr>
          <p:cNvSpPr txBox="1"/>
          <p:nvPr/>
        </p:nvSpPr>
        <p:spPr>
          <a:xfrm>
            <a:off x="6930852" y="5882213"/>
            <a:ext cx="1878208" cy="923330"/>
          </a:xfrm>
          <a:prstGeom prst="rect">
            <a:avLst/>
          </a:prstGeom>
          <a:noFill/>
        </p:spPr>
        <p:txBody>
          <a:bodyPr wrap="square" rtlCol="0">
            <a:spAutoFit/>
          </a:bodyPr>
          <a:lstStyle/>
          <a:p>
            <a:r>
              <a:rPr lang="en-ZA" dirty="0"/>
              <a:t>Information Security and Cloud Security</a:t>
            </a:r>
          </a:p>
        </p:txBody>
      </p:sp>
      <p:sp>
        <p:nvSpPr>
          <p:cNvPr id="16" name="TextBox 15">
            <a:extLst>
              <a:ext uri="{FF2B5EF4-FFF2-40B4-BE49-F238E27FC236}">
                <a16:creationId xmlns:a16="http://schemas.microsoft.com/office/drawing/2014/main" id="{58286DB0-9F68-41B3-ADA2-AE18E13FEEF1}"/>
              </a:ext>
            </a:extLst>
          </p:cNvPr>
          <p:cNvSpPr txBox="1"/>
          <p:nvPr/>
        </p:nvSpPr>
        <p:spPr>
          <a:xfrm>
            <a:off x="5071570" y="4943330"/>
            <a:ext cx="1878208" cy="1477328"/>
          </a:xfrm>
          <a:prstGeom prst="rect">
            <a:avLst/>
          </a:prstGeom>
          <a:noFill/>
        </p:spPr>
        <p:txBody>
          <a:bodyPr wrap="square" rtlCol="0">
            <a:spAutoFit/>
          </a:bodyPr>
          <a:lstStyle/>
          <a:p>
            <a:r>
              <a:rPr lang="en-ZA" dirty="0"/>
              <a:t>Reduced Governance, “Emergency Processes” and Shift in Resources</a:t>
            </a:r>
          </a:p>
        </p:txBody>
      </p:sp>
      <p:sp>
        <p:nvSpPr>
          <p:cNvPr id="17" name="Rectangle 16">
            <a:extLst>
              <a:ext uri="{FF2B5EF4-FFF2-40B4-BE49-F238E27FC236}">
                <a16:creationId xmlns:a16="http://schemas.microsoft.com/office/drawing/2014/main" id="{E660D22D-BB38-4953-A513-73BC7E65D1A2}"/>
              </a:ext>
            </a:extLst>
          </p:cNvPr>
          <p:cNvSpPr/>
          <p:nvPr/>
        </p:nvSpPr>
        <p:spPr>
          <a:xfrm>
            <a:off x="2954884" y="3067944"/>
            <a:ext cx="2720765" cy="466120"/>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2800" dirty="0"/>
              <a:t>Opportunity</a:t>
            </a:r>
          </a:p>
        </p:txBody>
      </p:sp>
      <p:pic>
        <p:nvPicPr>
          <p:cNvPr id="19" name="Picture 18" descr="A close up of a logo&#10;&#10;Description automatically generated">
            <a:extLst>
              <a:ext uri="{FF2B5EF4-FFF2-40B4-BE49-F238E27FC236}">
                <a16:creationId xmlns:a16="http://schemas.microsoft.com/office/drawing/2014/main" id="{A77DAF62-4932-471B-A93C-B07AC15532DD}"/>
              </a:ext>
            </a:extLst>
          </p:cNvPr>
          <p:cNvPicPr>
            <a:picLocks noChangeAspect="1"/>
          </p:cNvPicPr>
          <p:nvPr/>
        </p:nvPicPr>
        <p:blipFill>
          <a:blip r:embed="rId9">
            <a:duotone>
              <a:schemeClr val="accent6">
                <a:shade val="45000"/>
                <a:satMod val="135000"/>
              </a:schemeClr>
              <a:prstClr val="white"/>
            </a:duotone>
          </a:blip>
          <a:stretch>
            <a:fillRect/>
          </a:stretch>
        </p:blipFill>
        <p:spPr>
          <a:xfrm>
            <a:off x="1032953" y="2691465"/>
            <a:ext cx="1406898" cy="1406898"/>
          </a:xfrm>
          <a:prstGeom prst="rect">
            <a:avLst/>
          </a:prstGeom>
        </p:spPr>
      </p:pic>
      <p:sp>
        <p:nvSpPr>
          <p:cNvPr id="20" name="TextBox 19">
            <a:extLst>
              <a:ext uri="{FF2B5EF4-FFF2-40B4-BE49-F238E27FC236}">
                <a16:creationId xmlns:a16="http://schemas.microsoft.com/office/drawing/2014/main" id="{488F5C36-2723-4578-B606-B07790A2AC0E}"/>
              </a:ext>
            </a:extLst>
          </p:cNvPr>
          <p:cNvSpPr txBox="1"/>
          <p:nvPr/>
        </p:nvSpPr>
        <p:spPr>
          <a:xfrm>
            <a:off x="-33313" y="4242106"/>
            <a:ext cx="3539430" cy="369332"/>
          </a:xfrm>
          <a:prstGeom prst="rect">
            <a:avLst/>
          </a:prstGeom>
          <a:noFill/>
        </p:spPr>
        <p:txBody>
          <a:bodyPr wrap="none" rtlCol="0">
            <a:spAutoFit/>
          </a:bodyPr>
          <a:lstStyle/>
          <a:p>
            <a:r>
              <a:rPr lang="en-ZA" dirty="0"/>
              <a:t>Ineffective Fraud Detection Systems</a:t>
            </a:r>
          </a:p>
        </p:txBody>
      </p:sp>
      <p:pic>
        <p:nvPicPr>
          <p:cNvPr id="22" name="Picture 21" descr="A close up of a sign&#10;&#10;Description automatically generated">
            <a:extLst>
              <a:ext uri="{FF2B5EF4-FFF2-40B4-BE49-F238E27FC236}">
                <a16:creationId xmlns:a16="http://schemas.microsoft.com/office/drawing/2014/main" id="{489BF970-16D2-4F9A-904C-2DEB09736EAD}"/>
              </a:ext>
            </a:extLst>
          </p:cNvPr>
          <p:cNvPicPr>
            <a:picLocks noChangeAspect="1"/>
          </p:cNvPicPr>
          <p:nvPr/>
        </p:nvPicPr>
        <p:blipFill>
          <a:blip r:embed="rId10">
            <a:duotone>
              <a:prstClr val="black"/>
              <a:schemeClr val="accent6">
                <a:tint val="45000"/>
                <a:satMod val="400000"/>
              </a:schemeClr>
            </a:duotone>
          </a:blip>
          <a:stretch>
            <a:fillRect/>
          </a:stretch>
        </p:blipFill>
        <p:spPr>
          <a:xfrm>
            <a:off x="7026807" y="2829431"/>
            <a:ext cx="1686298" cy="1177102"/>
          </a:xfrm>
          <a:prstGeom prst="rect">
            <a:avLst/>
          </a:prstGeom>
        </p:spPr>
      </p:pic>
      <p:sp>
        <p:nvSpPr>
          <p:cNvPr id="23" name="TextBox 22">
            <a:extLst>
              <a:ext uri="{FF2B5EF4-FFF2-40B4-BE49-F238E27FC236}">
                <a16:creationId xmlns:a16="http://schemas.microsoft.com/office/drawing/2014/main" id="{328B2E43-968B-4740-A47D-794B7AE92E83}"/>
              </a:ext>
            </a:extLst>
          </p:cNvPr>
          <p:cNvSpPr txBox="1"/>
          <p:nvPr/>
        </p:nvSpPr>
        <p:spPr>
          <a:xfrm>
            <a:off x="6294553" y="4242106"/>
            <a:ext cx="3150807" cy="369332"/>
          </a:xfrm>
          <a:prstGeom prst="rect">
            <a:avLst/>
          </a:prstGeom>
          <a:noFill/>
        </p:spPr>
        <p:txBody>
          <a:bodyPr wrap="square" rtlCol="0">
            <a:spAutoFit/>
          </a:bodyPr>
          <a:lstStyle/>
          <a:p>
            <a:r>
              <a:rPr lang="en-ZA" dirty="0"/>
              <a:t>Reduced Segregation of Duties</a:t>
            </a:r>
          </a:p>
        </p:txBody>
      </p:sp>
    </p:spTree>
    <p:extLst>
      <p:ext uri="{BB962C8B-B14F-4D97-AF65-F5344CB8AC3E}">
        <p14:creationId xmlns:p14="http://schemas.microsoft.com/office/powerpoint/2010/main" val="43012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506083"/>
            <a:ext cx="5425945" cy="179101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 name="Title 12"/>
          <p:cNvSpPr txBox="1">
            <a:spLocks/>
          </p:cNvSpPr>
          <p:nvPr/>
        </p:nvSpPr>
        <p:spPr>
          <a:xfrm>
            <a:off x="924712" y="4139100"/>
            <a:ext cx="4244293" cy="523584"/>
          </a:xfrm>
          <a:prstGeom prst="rect">
            <a:avLst/>
          </a:prstGeom>
        </p:spPr>
        <p:txBody>
          <a:bodyPr anchor="t">
            <a:noAutofit/>
          </a:bodyPr>
          <a:lstStyle>
            <a:lvl1pPr algn="l" defTabSz="457200" rtl="0" eaLnBrk="1" latinLnBrk="0" hangingPunct="1">
              <a:lnSpc>
                <a:spcPct val="90000"/>
              </a:lnSpc>
              <a:spcBef>
                <a:spcPct val="0"/>
              </a:spcBef>
              <a:buNone/>
              <a:defRPr sz="6000" b="1" i="0" kern="1200">
                <a:ln>
                  <a:noFill/>
                </a:ln>
                <a:solidFill>
                  <a:schemeClr val="accent1"/>
                </a:solidFill>
                <a:latin typeface="+mn-lt"/>
                <a:ea typeface="+mj-ea"/>
                <a:cs typeface="Arial" panose="020B0604020202020204" pitchFamily="34" charset="0"/>
              </a:defRPr>
            </a:lvl1pPr>
          </a:lstStyle>
          <a:p>
            <a:r>
              <a:rPr lang="en-US" sz="3200" dirty="0">
                <a:solidFill>
                  <a:schemeClr val="bg1"/>
                </a:solidFill>
              </a:rPr>
              <a:t>Key Potential Fraud Risks</a:t>
            </a:r>
          </a:p>
        </p:txBody>
      </p:sp>
    </p:spTree>
    <p:extLst>
      <p:ext uri="{BB962C8B-B14F-4D97-AF65-F5344CB8AC3E}">
        <p14:creationId xmlns:p14="http://schemas.microsoft.com/office/powerpoint/2010/main" val="1486686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B36C-A97B-4CB3-9C1F-E43A07251CBC}"/>
              </a:ext>
            </a:extLst>
          </p:cNvPr>
          <p:cNvSpPr>
            <a:spLocks noGrp="1"/>
          </p:cNvSpPr>
          <p:nvPr>
            <p:ph type="title"/>
          </p:nvPr>
        </p:nvSpPr>
        <p:spPr/>
        <p:txBody>
          <a:bodyPr/>
          <a:lstStyle/>
          <a:p>
            <a:r>
              <a:rPr lang="en-ZA" dirty="0"/>
              <a:t>So what’s Potentially Coming?</a:t>
            </a:r>
          </a:p>
        </p:txBody>
      </p:sp>
      <p:pic>
        <p:nvPicPr>
          <p:cNvPr id="4098" name="Picture 2" descr="Coronavirus disease (COVID-19) FAQs | United Nations">
            <a:extLst>
              <a:ext uri="{FF2B5EF4-FFF2-40B4-BE49-F238E27FC236}">
                <a16:creationId xmlns:a16="http://schemas.microsoft.com/office/drawing/2014/main" id="{D739E2C9-CFC1-4F6F-BB3E-459D94075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764" y="2216815"/>
            <a:ext cx="3160398" cy="311844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49AABFE-4A8F-4A6B-A2C5-0F34236EE31D}"/>
              </a:ext>
            </a:extLst>
          </p:cNvPr>
          <p:cNvSpPr/>
          <p:nvPr/>
        </p:nvSpPr>
        <p:spPr>
          <a:xfrm>
            <a:off x="112089" y="822960"/>
            <a:ext cx="2631111" cy="224942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ysClr val="windowText" lastClr="000000"/>
                </a:solidFill>
              </a:rPr>
              <a:t>Increased Cybercrime</a:t>
            </a:r>
          </a:p>
          <a:p>
            <a:pPr marL="285750" indent="-285750">
              <a:buFont typeface="Arial" panose="020B0604020202020204" pitchFamily="34" charset="0"/>
              <a:buChar char="•"/>
            </a:pPr>
            <a:r>
              <a:rPr lang="en-ZA" sz="1600" dirty="0">
                <a:solidFill>
                  <a:sysClr val="windowText" lastClr="000000"/>
                </a:solidFill>
              </a:rPr>
              <a:t>Increased Malware</a:t>
            </a:r>
          </a:p>
          <a:p>
            <a:pPr marL="285750" indent="-285750">
              <a:buFont typeface="Arial" panose="020B0604020202020204" pitchFamily="34" charset="0"/>
              <a:buChar char="•"/>
            </a:pPr>
            <a:r>
              <a:rPr lang="en-ZA" sz="1600" dirty="0">
                <a:solidFill>
                  <a:sysClr val="windowText" lastClr="000000"/>
                </a:solidFill>
              </a:rPr>
              <a:t>WFH IS Security Risks</a:t>
            </a:r>
          </a:p>
          <a:p>
            <a:pPr marL="285750" indent="-285750">
              <a:buFont typeface="Arial" panose="020B0604020202020204" pitchFamily="34" charset="0"/>
              <a:buChar char="•"/>
            </a:pPr>
            <a:r>
              <a:rPr lang="en-ZA" sz="1600" dirty="0">
                <a:solidFill>
                  <a:sysClr val="windowText" lastClr="000000"/>
                </a:solidFill>
              </a:rPr>
              <a:t>Lack of Patching and Security</a:t>
            </a:r>
          </a:p>
          <a:p>
            <a:pPr marL="285750" indent="-285750">
              <a:buFont typeface="Arial" panose="020B0604020202020204" pitchFamily="34" charset="0"/>
              <a:buChar char="•"/>
            </a:pPr>
            <a:r>
              <a:rPr lang="en-ZA" sz="1600" dirty="0">
                <a:solidFill>
                  <a:sysClr val="windowText" lastClr="000000"/>
                </a:solidFill>
              </a:rPr>
              <a:t>Increased text and email phishing schemes</a:t>
            </a:r>
          </a:p>
          <a:p>
            <a:pPr marL="285750" indent="-285750">
              <a:buFont typeface="Arial" panose="020B0604020202020204" pitchFamily="34" charset="0"/>
              <a:buChar char="•"/>
            </a:pPr>
            <a:r>
              <a:rPr lang="en-ZA" sz="1600" dirty="0">
                <a:solidFill>
                  <a:sysClr val="windowText" lastClr="000000"/>
                </a:solidFill>
              </a:rPr>
              <a:t>Opening of Secure Networks</a:t>
            </a:r>
          </a:p>
        </p:txBody>
      </p:sp>
      <p:sp>
        <p:nvSpPr>
          <p:cNvPr id="6" name="Rectangle 5">
            <a:extLst>
              <a:ext uri="{FF2B5EF4-FFF2-40B4-BE49-F238E27FC236}">
                <a16:creationId xmlns:a16="http://schemas.microsoft.com/office/drawing/2014/main" id="{7B0F920B-80C3-4649-ACB5-200809A37BCD}"/>
              </a:ext>
            </a:extLst>
          </p:cNvPr>
          <p:cNvSpPr/>
          <p:nvPr/>
        </p:nvSpPr>
        <p:spPr>
          <a:xfrm>
            <a:off x="6400800" y="800706"/>
            <a:ext cx="2631111" cy="4142232"/>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chemeClr val="tx1"/>
                </a:solidFill>
              </a:rPr>
              <a:t>Physical Security Risks</a:t>
            </a:r>
          </a:p>
          <a:p>
            <a:pPr marL="171450" indent="-171450">
              <a:buFont typeface="Arial" panose="020B0604020202020204" pitchFamily="34" charset="0"/>
              <a:buChar char="•"/>
            </a:pPr>
            <a:r>
              <a:rPr lang="en-ZA" sz="1600" dirty="0">
                <a:solidFill>
                  <a:schemeClr val="tx1"/>
                </a:solidFill>
              </a:rPr>
              <a:t>Deactivation of Biometrics and reactivation of “Legacy” access systems</a:t>
            </a:r>
          </a:p>
          <a:p>
            <a:pPr marL="171450" indent="-171450">
              <a:buFont typeface="Arial" panose="020B0604020202020204" pitchFamily="34" charset="0"/>
              <a:buChar char="•"/>
            </a:pPr>
            <a:r>
              <a:rPr lang="en-ZA" sz="1600" dirty="0">
                <a:solidFill>
                  <a:schemeClr val="tx1"/>
                </a:solidFill>
              </a:rPr>
              <a:t>Reduced office foot traffic increases the risk of theft of high value office assets</a:t>
            </a:r>
          </a:p>
          <a:p>
            <a:pPr marL="171450" indent="-171450">
              <a:buFont typeface="Arial" panose="020B0604020202020204" pitchFamily="34" charset="0"/>
              <a:buChar char="•"/>
            </a:pPr>
            <a:r>
              <a:rPr lang="en-ZA" sz="1600" dirty="0">
                <a:solidFill>
                  <a:schemeClr val="tx1"/>
                </a:solidFill>
              </a:rPr>
              <a:t>Reduced oversight at remote sensitive locations and warehouses (High Risk Items)</a:t>
            </a:r>
          </a:p>
          <a:p>
            <a:pPr marL="171450" indent="-171450">
              <a:buFont typeface="Arial" panose="020B0604020202020204" pitchFamily="34" charset="0"/>
              <a:buChar char="•"/>
            </a:pPr>
            <a:r>
              <a:rPr lang="en-ZA" sz="1600" dirty="0">
                <a:solidFill>
                  <a:schemeClr val="tx1"/>
                </a:solidFill>
              </a:rPr>
              <a:t>Increased emphasis needed on clean desk policies and ensuring that confidential documents are not accessible</a:t>
            </a:r>
          </a:p>
        </p:txBody>
      </p:sp>
      <p:sp>
        <p:nvSpPr>
          <p:cNvPr id="8" name="Rectangle 7">
            <a:extLst>
              <a:ext uri="{FF2B5EF4-FFF2-40B4-BE49-F238E27FC236}">
                <a16:creationId xmlns:a16="http://schemas.microsoft.com/office/drawing/2014/main" id="{B2C54BB8-2E97-4B61-9ACA-515D406D3533}"/>
              </a:ext>
            </a:extLst>
          </p:cNvPr>
          <p:cNvSpPr/>
          <p:nvPr/>
        </p:nvSpPr>
        <p:spPr>
          <a:xfrm>
            <a:off x="112088" y="4590288"/>
            <a:ext cx="2631111" cy="1783079"/>
          </a:xfrm>
          <a:prstGeom prst="rect">
            <a:avLst/>
          </a:prstGeom>
          <a:noFill/>
          <a:ln w="28575">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ZA" sz="1600" b="1" dirty="0">
                <a:solidFill>
                  <a:sysClr val="windowText" lastClr="000000"/>
                </a:solidFill>
              </a:rPr>
              <a:t>Time and Productivity Risks</a:t>
            </a:r>
          </a:p>
          <a:p>
            <a:pPr marL="285750" indent="-285750">
              <a:buFont typeface="Arial" panose="020B0604020202020204" pitchFamily="34" charset="0"/>
              <a:buChar char="•"/>
            </a:pPr>
            <a:r>
              <a:rPr lang="en-ZA" sz="1600" dirty="0">
                <a:solidFill>
                  <a:sysClr val="windowText" lastClr="000000"/>
                </a:solidFill>
              </a:rPr>
              <a:t>Decreased direct supervision</a:t>
            </a:r>
          </a:p>
          <a:p>
            <a:pPr marL="285750" indent="-285750">
              <a:buFont typeface="Arial" panose="020B0604020202020204" pitchFamily="34" charset="0"/>
              <a:buChar char="•"/>
            </a:pPr>
            <a:r>
              <a:rPr lang="en-ZA" sz="1600" dirty="0">
                <a:solidFill>
                  <a:sysClr val="windowText" lastClr="000000"/>
                </a:solidFill>
              </a:rPr>
              <a:t>Time theft and overtime verification</a:t>
            </a:r>
          </a:p>
          <a:p>
            <a:pPr marL="285750" indent="-285750">
              <a:buFont typeface="Arial" panose="020B0604020202020204" pitchFamily="34" charset="0"/>
              <a:buChar char="•"/>
            </a:pPr>
            <a:r>
              <a:rPr lang="en-ZA" sz="1600" dirty="0">
                <a:solidFill>
                  <a:sysClr val="windowText" lastClr="000000"/>
                </a:solidFill>
              </a:rPr>
              <a:t>General Deliverable Tracking</a:t>
            </a:r>
          </a:p>
        </p:txBody>
      </p:sp>
      <p:cxnSp>
        <p:nvCxnSpPr>
          <p:cNvPr id="9" name="Straight Connector 8">
            <a:extLst>
              <a:ext uri="{FF2B5EF4-FFF2-40B4-BE49-F238E27FC236}">
                <a16:creationId xmlns:a16="http://schemas.microsoft.com/office/drawing/2014/main" id="{1DD0E38A-8C09-4CBB-BF11-1FB82F511779}"/>
              </a:ext>
            </a:extLst>
          </p:cNvPr>
          <p:cNvCxnSpPr/>
          <p:nvPr/>
        </p:nvCxnSpPr>
        <p:spPr>
          <a:xfrm flipH="1">
            <a:off x="1088136" y="3593592"/>
            <a:ext cx="1822322"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00A45EC6-6D98-4E13-A7D7-B0D6E5D647A9}"/>
              </a:ext>
            </a:extLst>
          </p:cNvPr>
          <p:cNvCxnSpPr>
            <a:cxnSpLocks/>
          </p:cNvCxnSpPr>
          <p:nvPr/>
        </p:nvCxnSpPr>
        <p:spPr>
          <a:xfrm flipH="1" flipV="1">
            <a:off x="612648" y="3072384"/>
            <a:ext cx="475488" cy="521208"/>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ACE43F26-B45E-4969-AB62-BE3339FE557E}"/>
              </a:ext>
            </a:extLst>
          </p:cNvPr>
          <p:cNvCxnSpPr>
            <a:cxnSpLocks/>
          </p:cNvCxnSpPr>
          <p:nvPr/>
        </p:nvCxnSpPr>
        <p:spPr>
          <a:xfrm flipH="1">
            <a:off x="3111261" y="5248655"/>
            <a:ext cx="978026" cy="466344"/>
          </a:xfrm>
          <a:prstGeom prst="line">
            <a:avLst/>
          </a:prstGeom>
          <a:ln w="38100">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285A0F4E-CD72-4436-88A7-0485B3CE6014}"/>
              </a:ext>
            </a:extLst>
          </p:cNvPr>
          <p:cNvCxnSpPr>
            <a:cxnSpLocks/>
          </p:cNvCxnSpPr>
          <p:nvPr/>
        </p:nvCxnSpPr>
        <p:spPr>
          <a:xfrm flipH="1">
            <a:off x="2743199" y="5703982"/>
            <a:ext cx="368062" cy="15864"/>
          </a:xfrm>
          <a:prstGeom prst="line">
            <a:avLst/>
          </a:prstGeom>
          <a:ln w="38100">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20" name="Straight Connector 19">
            <a:extLst>
              <a:ext uri="{FF2B5EF4-FFF2-40B4-BE49-F238E27FC236}">
                <a16:creationId xmlns:a16="http://schemas.microsoft.com/office/drawing/2014/main" id="{A0E22F3E-03EB-4ED4-91E3-D92E36600FEF}"/>
              </a:ext>
            </a:extLst>
          </p:cNvPr>
          <p:cNvCxnSpPr>
            <a:cxnSpLocks/>
          </p:cNvCxnSpPr>
          <p:nvPr/>
        </p:nvCxnSpPr>
        <p:spPr>
          <a:xfrm flipV="1">
            <a:off x="5627655" y="2298230"/>
            <a:ext cx="376538" cy="354597"/>
          </a:xfrm>
          <a:prstGeom prst="line">
            <a:avLst/>
          </a:prstGeom>
          <a:ln w="38100">
            <a:solidFill>
              <a:srgbClr val="FFC000"/>
            </a:solidFill>
          </a:ln>
        </p:spPr>
        <p:style>
          <a:lnRef idx="3">
            <a:schemeClr val="accent1"/>
          </a:lnRef>
          <a:fillRef idx="0">
            <a:schemeClr val="accent1"/>
          </a:fillRef>
          <a:effectRef idx="2">
            <a:schemeClr val="accent1"/>
          </a:effectRef>
          <a:fontRef idx="minor">
            <a:schemeClr val="tx1"/>
          </a:fontRef>
        </p:style>
      </p:cxnSp>
      <p:cxnSp>
        <p:nvCxnSpPr>
          <p:cNvPr id="23" name="Straight Connector 22">
            <a:extLst>
              <a:ext uri="{FF2B5EF4-FFF2-40B4-BE49-F238E27FC236}">
                <a16:creationId xmlns:a16="http://schemas.microsoft.com/office/drawing/2014/main" id="{38494E54-21B8-4702-B1DC-C9877A6EB9FD}"/>
              </a:ext>
            </a:extLst>
          </p:cNvPr>
          <p:cNvCxnSpPr>
            <a:cxnSpLocks/>
          </p:cNvCxnSpPr>
          <p:nvPr/>
        </p:nvCxnSpPr>
        <p:spPr>
          <a:xfrm flipH="1">
            <a:off x="6004193" y="2298230"/>
            <a:ext cx="456246" cy="15312"/>
          </a:xfrm>
          <a:prstGeom prst="line">
            <a:avLst/>
          </a:prstGeom>
          <a:ln w="38100">
            <a:solidFill>
              <a:srgbClr val="FFC000"/>
            </a:solidFill>
          </a:ln>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830BFEC7-811F-492A-987B-F60F924BD527}"/>
              </a:ext>
            </a:extLst>
          </p:cNvPr>
          <p:cNvSpPr/>
          <p:nvPr/>
        </p:nvSpPr>
        <p:spPr>
          <a:xfrm>
            <a:off x="2909125" y="827262"/>
            <a:ext cx="3325750" cy="1186628"/>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1600" b="1" dirty="0"/>
              <a:t>Important to note that all relevant areas within your organisations will experience a heightened state of increased exposure  inherent risk of fraud</a:t>
            </a:r>
          </a:p>
        </p:txBody>
      </p:sp>
      <p:sp>
        <p:nvSpPr>
          <p:cNvPr id="15" name="Rectangle 14">
            <a:extLst>
              <a:ext uri="{FF2B5EF4-FFF2-40B4-BE49-F238E27FC236}">
                <a16:creationId xmlns:a16="http://schemas.microsoft.com/office/drawing/2014/main" id="{4521320D-E326-4AAD-A046-8DFFFF69062E}"/>
              </a:ext>
            </a:extLst>
          </p:cNvPr>
          <p:cNvSpPr/>
          <p:nvPr/>
        </p:nvSpPr>
        <p:spPr>
          <a:xfrm>
            <a:off x="5212746" y="5013610"/>
            <a:ext cx="3325750" cy="1774374"/>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ysClr val="windowText" lastClr="000000"/>
                </a:solidFill>
              </a:rPr>
              <a:t>Bribery and Facilitation Payments</a:t>
            </a:r>
          </a:p>
          <a:p>
            <a:pPr marL="285750" indent="-285750">
              <a:buFont typeface="Arial" panose="020B0604020202020204" pitchFamily="34" charset="0"/>
              <a:buChar char="•"/>
            </a:pPr>
            <a:r>
              <a:rPr lang="en-ZA" sz="1600" dirty="0">
                <a:solidFill>
                  <a:sysClr val="windowText" lastClr="000000"/>
                </a:solidFill>
              </a:rPr>
              <a:t>Increased bribery risk in Sales to win or retain business</a:t>
            </a:r>
          </a:p>
          <a:p>
            <a:pPr marL="285750" indent="-285750">
              <a:buFont typeface="Arial" panose="020B0604020202020204" pitchFamily="34" charset="0"/>
              <a:buChar char="•"/>
            </a:pPr>
            <a:r>
              <a:rPr lang="en-ZA" sz="1600" dirty="0">
                <a:solidFill>
                  <a:sysClr val="windowText" lastClr="000000"/>
                </a:solidFill>
              </a:rPr>
              <a:t>Increased corruption risk in procurement</a:t>
            </a:r>
          </a:p>
          <a:p>
            <a:pPr marL="285750" indent="-285750">
              <a:buFont typeface="Arial" panose="020B0604020202020204" pitchFamily="34" charset="0"/>
              <a:buChar char="•"/>
            </a:pPr>
            <a:r>
              <a:rPr lang="en-ZA" sz="1600" dirty="0">
                <a:solidFill>
                  <a:sysClr val="windowText" lastClr="000000"/>
                </a:solidFill>
              </a:rPr>
              <a:t>Increase facilitation / Corruption in Government Transactions </a:t>
            </a:r>
          </a:p>
        </p:txBody>
      </p:sp>
      <p:cxnSp>
        <p:nvCxnSpPr>
          <p:cNvPr id="16" name="Straight Connector 15">
            <a:extLst>
              <a:ext uri="{FF2B5EF4-FFF2-40B4-BE49-F238E27FC236}">
                <a16:creationId xmlns:a16="http://schemas.microsoft.com/office/drawing/2014/main" id="{302B23F0-B0D3-4B40-B92E-2C3A79480ECE}"/>
              </a:ext>
            </a:extLst>
          </p:cNvPr>
          <p:cNvCxnSpPr>
            <a:cxnSpLocks/>
          </p:cNvCxnSpPr>
          <p:nvPr/>
        </p:nvCxnSpPr>
        <p:spPr>
          <a:xfrm>
            <a:off x="4623827" y="5481827"/>
            <a:ext cx="300713" cy="412197"/>
          </a:xfrm>
          <a:prstGeom prst="line">
            <a:avLst/>
          </a:prstGeom>
          <a:ln w="38100">
            <a:solidFill>
              <a:schemeClr val="accent6">
                <a:lumMod val="75000"/>
              </a:schemeClr>
            </a:solidFill>
          </a:ln>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BA7279C6-B834-4AA0-8532-4F9E090967F5}"/>
              </a:ext>
            </a:extLst>
          </p:cNvPr>
          <p:cNvCxnSpPr>
            <a:cxnSpLocks/>
            <a:stCxn id="15" idx="1"/>
          </p:cNvCxnSpPr>
          <p:nvPr/>
        </p:nvCxnSpPr>
        <p:spPr>
          <a:xfrm flipH="1" flipV="1">
            <a:off x="4924540" y="5894024"/>
            <a:ext cx="288206" cy="6773"/>
          </a:xfrm>
          <a:prstGeom prst="line">
            <a:avLst/>
          </a:prstGeom>
          <a:ln w="38100">
            <a:solidFill>
              <a:schemeClr val="accent6">
                <a:lumMod val="75000"/>
              </a:schemeClr>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5282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AB36C-A97B-4CB3-9C1F-E43A07251CBC}"/>
              </a:ext>
            </a:extLst>
          </p:cNvPr>
          <p:cNvSpPr>
            <a:spLocks noGrp="1"/>
          </p:cNvSpPr>
          <p:nvPr>
            <p:ph type="title"/>
          </p:nvPr>
        </p:nvSpPr>
        <p:spPr/>
        <p:txBody>
          <a:bodyPr/>
          <a:lstStyle/>
          <a:p>
            <a:r>
              <a:rPr lang="en-ZA" dirty="0"/>
              <a:t>So what’s Potentially Coming?</a:t>
            </a:r>
          </a:p>
        </p:txBody>
      </p:sp>
      <p:pic>
        <p:nvPicPr>
          <p:cNvPr id="4098" name="Picture 2" descr="Coronavirus disease (COVID-19) FAQs | United Nations">
            <a:extLst>
              <a:ext uri="{FF2B5EF4-FFF2-40B4-BE49-F238E27FC236}">
                <a16:creationId xmlns:a16="http://schemas.microsoft.com/office/drawing/2014/main" id="{D739E2C9-CFC1-4F6F-BB3E-459D94075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2754" y="2237910"/>
            <a:ext cx="3325750" cy="32816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49AABFE-4A8F-4A6B-A2C5-0F34236EE31D}"/>
              </a:ext>
            </a:extLst>
          </p:cNvPr>
          <p:cNvSpPr/>
          <p:nvPr/>
        </p:nvSpPr>
        <p:spPr>
          <a:xfrm>
            <a:off x="112089" y="822960"/>
            <a:ext cx="3124887" cy="224942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ysClr val="windowText" lastClr="000000"/>
                </a:solidFill>
              </a:rPr>
              <a:t>Emergency Procurement and Governance Decisions</a:t>
            </a:r>
          </a:p>
          <a:p>
            <a:pPr marL="285750" indent="-285750">
              <a:buFont typeface="Arial" panose="020B0604020202020204" pitchFamily="34" charset="0"/>
              <a:buChar char="•"/>
            </a:pPr>
            <a:r>
              <a:rPr lang="en-ZA" sz="1600" dirty="0">
                <a:solidFill>
                  <a:sysClr val="windowText" lastClr="000000"/>
                </a:solidFill>
              </a:rPr>
              <a:t>Potential for abuse of emergency processes to push through irregular spend or conflicted decisions</a:t>
            </a:r>
          </a:p>
          <a:p>
            <a:pPr marL="285750" indent="-285750">
              <a:buFont typeface="Arial" panose="020B0604020202020204" pitchFamily="34" charset="0"/>
              <a:buChar char="•"/>
            </a:pPr>
            <a:r>
              <a:rPr lang="en-ZA" sz="1600" dirty="0">
                <a:solidFill>
                  <a:sysClr val="windowText" lastClr="000000"/>
                </a:solidFill>
              </a:rPr>
              <a:t>Reduced transparency and increased delegation limits may further increased exposure</a:t>
            </a:r>
          </a:p>
        </p:txBody>
      </p:sp>
      <p:sp>
        <p:nvSpPr>
          <p:cNvPr id="6" name="Rectangle 5">
            <a:extLst>
              <a:ext uri="{FF2B5EF4-FFF2-40B4-BE49-F238E27FC236}">
                <a16:creationId xmlns:a16="http://schemas.microsoft.com/office/drawing/2014/main" id="{7B0F920B-80C3-4649-ACB5-200809A37BCD}"/>
              </a:ext>
            </a:extLst>
          </p:cNvPr>
          <p:cNvSpPr/>
          <p:nvPr/>
        </p:nvSpPr>
        <p:spPr>
          <a:xfrm>
            <a:off x="6400800" y="877824"/>
            <a:ext cx="2631111" cy="3666744"/>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chemeClr val="tx1"/>
                </a:solidFill>
              </a:rPr>
              <a:t>Rapid Digitalisation of Processes</a:t>
            </a:r>
          </a:p>
          <a:p>
            <a:pPr marL="171450" indent="-171450">
              <a:buFont typeface="Arial" panose="020B0604020202020204" pitchFamily="34" charset="0"/>
              <a:buChar char="•"/>
            </a:pPr>
            <a:r>
              <a:rPr lang="en-ZA" sz="1600" dirty="0">
                <a:solidFill>
                  <a:schemeClr val="tx1"/>
                </a:solidFill>
              </a:rPr>
              <a:t>Critical organisational processes may be rapidly digitised</a:t>
            </a:r>
          </a:p>
          <a:p>
            <a:pPr marL="171450" indent="-171450">
              <a:buFont typeface="Arial" panose="020B0604020202020204" pitchFamily="34" charset="0"/>
              <a:buChar char="•"/>
            </a:pPr>
            <a:r>
              <a:rPr lang="en-ZA" sz="1600" dirty="0">
                <a:solidFill>
                  <a:schemeClr val="tx1"/>
                </a:solidFill>
              </a:rPr>
              <a:t>Potential impact on traditional fraud risk areas such as Payment Fraud</a:t>
            </a:r>
          </a:p>
          <a:p>
            <a:pPr marL="171450" indent="-171450">
              <a:buFont typeface="Arial" panose="020B0604020202020204" pitchFamily="34" charset="0"/>
              <a:buChar char="•"/>
            </a:pPr>
            <a:r>
              <a:rPr lang="en-ZA" sz="1600" dirty="0">
                <a:solidFill>
                  <a:schemeClr val="tx1"/>
                </a:solidFill>
              </a:rPr>
              <a:t>Issues around change management and correct control process flows</a:t>
            </a:r>
          </a:p>
          <a:p>
            <a:pPr marL="171450" indent="-171450">
              <a:buFont typeface="Arial" panose="020B0604020202020204" pitchFamily="34" charset="0"/>
              <a:buChar char="•"/>
            </a:pPr>
            <a:r>
              <a:rPr lang="en-ZA" sz="1600" dirty="0">
                <a:solidFill>
                  <a:schemeClr val="tx1"/>
                </a:solidFill>
              </a:rPr>
              <a:t>Delegated limits of approvals maybe incorrect</a:t>
            </a:r>
          </a:p>
          <a:p>
            <a:pPr marL="171450" indent="-171450">
              <a:buFont typeface="Arial" panose="020B0604020202020204" pitchFamily="34" charset="0"/>
              <a:buChar char="•"/>
            </a:pPr>
            <a:r>
              <a:rPr lang="en-ZA" sz="1600" dirty="0">
                <a:solidFill>
                  <a:schemeClr val="tx1"/>
                </a:solidFill>
              </a:rPr>
              <a:t>Increased risk of Digital Forgery</a:t>
            </a:r>
          </a:p>
        </p:txBody>
      </p:sp>
      <p:sp>
        <p:nvSpPr>
          <p:cNvPr id="8" name="Rectangle 7">
            <a:extLst>
              <a:ext uri="{FF2B5EF4-FFF2-40B4-BE49-F238E27FC236}">
                <a16:creationId xmlns:a16="http://schemas.microsoft.com/office/drawing/2014/main" id="{B2C54BB8-2E97-4B61-9ACA-515D406D3533}"/>
              </a:ext>
            </a:extLst>
          </p:cNvPr>
          <p:cNvSpPr/>
          <p:nvPr/>
        </p:nvSpPr>
        <p:spPr>
          <a:xfrm>
            <a:off x="112088" y="4123944"/>
            <a:ext cx="2631111" cy="2249424"/>
          </a:xfrm>
          <a:prstGeom prst="rect">
            <a:avLst/>
          </a:prstGeom>
          <a:noFill/>
          <a:ln w="28575">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ysClr val="windowText" lastClr="000000"/>
                </a:solidFill>
              </a:rPr>
              <a:t>CSI Fraud</a:t>
            </a:r>
          </a:p>
          <a:p>
            <a:pPr marL="285750" indent="-285750">
              <a:buFont typeface="Arial" panose="020B0604020202020204" pitchFamily="34" charset="0"/>
              <a:buChar char="•"/>
            </a:pPr>
            <a:r>
              <a:rPr lang="en-ZA" sz="1600" dirty="0">
                <a:solidFill>
                  <a:sysClr val="windowText" lastClr="000000"/>
                </a:solidFill>
              </a:rPr>
              <a:t>Rapid increase in CSI related fraud particularly associated with COVID-19 relief efforts</a:t>
            </a:r>
          </a:p>
          <a:p>
            <a:pPr marL="285750" indent="-285750">
              <a:buFont typeface="Arial" panose="020B0604020202020204" pitchFamily="34" charset="0"/>
              <a:buChar char="•"/>
            </a:pPr>
            <a:r>
              <a:rPr lang="en-ZA" sz="1600" dirty="0">
                <a:solidFill>
                  <a:sysClr val="windowText" lastClr="000000"/>
                </a:solidFill>
              </a:rPr>
              <a:t>Fake charities, crowdfunding etc has sprung up over night</a:t>
            </a:r>
          </a:p>
        </p:txBody>
      </p:sp>
      <p:cxnSp>
        <p:nvCxnSpPr>
          <p:cNvPr id="9" name="Straight Connector 8">
            <a:extLst>
              <a:ext uri="{FF2B5EF4-FFF2-40B4-BE49-F238E27FC236}">
                <a16:creationId xmlns:a16="http://schemas.microsoft.com/office/drawing/2014/main" id="{1DD0E38A-8C09-4CBB-BF11-1FB82F511779}"/>
              </a:ext>
            </a:extLst>
          </p:cNvPr>
          <p:cNvCxnSpPr/>
          <p:nvPr/>
        </p:nvCxnSpPr>
        <p:spPr>
          <a:xfrm flipH="1">
            <a:off x="1088136" y="3593592"/>
            <a:ext cx="1822322"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00A45EC6-6D98-4E13-A7D7-B0D6E5D647A9}"/>
              </a:ext>
            </a:extLst>
          </p:cNvPr>
          <p:cNvCxnSpPr>
            <a:cxnSpLocks/>
          </p:cNvCxnSpPr>
          <p:nvPr/>
        </p:nvCxnSpPr>
        <p:spPr>
          <a:xfrm flipH="1" flipV="1">
            <a:off x="612648" y="3072384"/>
            <a:ext cx="475488" cy="521208"/>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ACE43F26-B45E-4969-AB62-BE3339FE557E}"/>
              </a:ext>
            </a:extLst>
          </p:cNvPr>
          <p:cNvCxnSpPr>
            <a:cxnSpLocks/>
          </p:cNvCxnSpPr>
          <p:nvPr/>
        </p:nvCxnSpPr>
        <p:spPr>
          <a:xfrm flipH="1">
            <a:off x="3677603" y="5641848"/>
            <a:ext cx="978026" cy="466344"/>
          </a:xfrm>
          <a:prstGeom prst="line">
            <a:avLst/>
          </a:prstGeom>
          <a:ln w="38100">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285A0F4E-CD72-4436-88A7-0485B3CE6014}"/>
              </a:ext>
            </a:extLst>
          </p:cNvPr>
          <p:cNvCxnSpPr>
            <a:cxnSpLocks/>
          </p:cNvCxnSpPr>
          <p:nvPr/>
        </p:nvCxnSpPr>
        <p:spPr>
          <a:xfrm flipH="1">
            <a:off x="2743200" y="6108192"/>
            <a:ext cx="934404" cy="0"/>
          </a:xfrm>
          <a:prstGeom prst="line">
            <a:avLst/>
          </a:prstGeom>
          <a:ln w="38100">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cxnSp>
        <p:nvCxnSpPr>
          <p:cNvPr id="20" name="Straight Connector 19">
            <a:extLst>
              <a:ext uri="{FF2B5EF4-FFF2-40B4-BE49-F238E27FC236}">
                <a16:creationId xmlns:a16="http://schemas.microsoft.com/office/drawing/2014/main" id="{A0E22F3E-03EB-4ED4-91E3-D92E36600FEF}"/>
              </a:ext>
            </a:extLst>
          </p:cNvPr>
          <p:cNvCxnSpPr>
            <a:cxnSpLocks/>
          </p:cNvCxnSpPr>
          <p:nvPr/>
        </p:nvCxnSpPr>
        <p:spPr>
          <a:xfrm flipV="1">
            <a:off x="4655629" y="1508760"/>
            <a:ext cx="1114235" cy="606814"/>
          </a:xfrm>
          <a:prstGeom prst="line">
            <a:avLst/>
          </a:prstGeom>
          <a:ln w="38100">
            <a:solidFill>
              <a:srgbClr val="FFC000"/>
            </a:solidFill>
          </a:ln>
        </p:spPr>
        <p:style>
          <a:lnRef idx="3">
            <a:schemeClr val="accent1"/>
          </a:lnRef>
          <a:fillRef idx="0">
            <a:schemeClr val="accent1"/>
          </a:fillRef>
          <a:effectRef idx="2">
            <a:schemeClr val="accent1"/>
          </a:effectRef>
          <a:fontRef idx="minor">
            <a:schemeClr val="tx1"/>
          </a:fontRef>
        </p:style>
      </p:cxnSp>
      <p:cxnSp>
        <p:nvCxnSpPr>
          <p:cNvPr id="23" name="Straight Connector 22">
            <a:extLst>
              <a:ext uri="{FF2B5EF4-FFF2-40B4-BE49-F238E27FC236}">
                <a16:creationId xmlns:a16="http://schemas.microsoft.com/office/drawing/2014/main" id="{38494E54-21B8-4702-B1DC-C9877A6EB9FD}"/>
              </a:ext>
            </a:extLst>
          </p:cNvPr>
          <p:cNvCxnSpPr>
            <a:cxnSpLocks/>
          </p:cNvCxnSpPr>
          <p:nvPr/>
        </p:nvCxnSpPr>
        <p:spPr>
          <a:xfrm flipH="1">
            <a:off x="5769865" y="1508760"/>
            <a:ext cx="630936" cy="0"/>
          </a:xfrm>
          <a:prstGeom prst="line">
            <a:avLst/>
          </a:prstGeom>
          <a:ln w="38100">
            <a:solidFill>
              <a:srgbClr val="FFC000"/>
            </a:solidFill>
          </a:ln>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B864656E-D416-4518-8E0B-BAA50543CA22}"/>
              </a:ext>
            </a:extLst>
          </p:cNvPr>
          <p:cNvSpPr/>
          <p:nvPr/>
        </p:nvSpPr>
        <p:spPr>
          <a:xfrm>
            <a:off x="5086960" y="5379741"/>
            <a:ext cx="3453536" cy="1392489"/>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ysClr val="windowText" lastClr="000000"/>
                </a:solidFill>
              </a:rPr>
              <a:t>Dealing with New Partners / Entities</a:t>
            </a:r>
          </a:p>
          <a:p>
            <a:pPr marL="285750" indent="-285750">
              <a:buFont typeface="Arial" panose="020B0604020202020204" pitchFamily="34" charset="0"/>
              <a:buChar char="•"/>
            </a:pPr>
            <a:r>
              <a:rPr lang="en-ZA" sz="1600" dirty="0">
                <a:solidFill>
                  <a:sysClr val="windowText" lastClr="000000"/>
                </a:solidFill>
              </a:rPr>
              <a:t>Potential fast tracking of new Suppliers, Intermediaries and Agents without proper vetting</a:t>
            </a:r>
          </a:p>
          <a:p>
            <a:pPr marL="285750" indent="-285750">
              <a:buFont typeface="Arial" panose="020B0604020202020204" pitchFamily="34" charset="0"/>
              <a:buChar char="•"/>
            </a:pPr>
            <a:r>
              <a:rPr lang="en-ZA" sz="1600" dirty="0">
                <a:solidFill>
                  <a:sysClr val="windowText" lastClr="000000"/>
                </a:solidFill>
              </a:rPr>
              <a:t>Increase interaction with Government</a:t>
            </a:r>
          </a:p>
        </p:txBody>
      </p:sp>
      <p:cxnSp>
        <p:nvCxnSpPr>
          <p:cNvPr id="15" name="Straight Connector 14">
            <a:extLst>
              <a:ext uri="{FF2B5EF4-FFF2-40B4-BE49-F238E27FC236}">
                <a16:creationId xmlns:a16="http://schemas.microsoft.com/office/drawing/2014/main" id="{A50F5628-6A4A-409B-B908-F3F0992CBDD3}"/>
              </a:ext>
            </a:extLst>
          </p:cNvPr>
          <p:cNvCxnSpPr>
            <a:cxnSpLocks/>
          </p:cNvCxnSpPr>
          <p:nvPr/>
        </p:nvCxnSpPr>
        <p:spPr>
          <a:xfrm flipH="1">
            <a:off x="6021365" y="4962154"/>
            <a:ext cx="1243886" cy="0"/>
          </a:xfrm>
          <a:prstGeom prst="line">
            <a:avLst/>
          </a:prstGeom>
          <a:ln w="38100">
            <a:solidFill>
              <a:schemeClr val="accent6">
                <a:lumMod val="75000"/>
              </a:schemeClr>
            </a:solidFill>
          </a:ln>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295F3609-27E6-4C31-AB20-60D6B67E3B5A}"/>
              </a:ext>
            </a:extLst>
          </p:cNvPr>
          <p:cNvCxnSpPr>
            <a:cxnSpLocks/>
          </p:cNvCxnSpPr>
          <p:nvPr/>
        </p:nvCxnSpPr>
        <p:spPr>
          <a:xfrm flipH="1" flipV="1">
            <a:off x="7265251" y="4962154"/>
            <a:ext cx="589445" cy="417587"/>
          </a:xfrm>
          <a:prstGeom prst="line">
            <a:avLst/>
          </a:prstGeom>
          <a:ln w="38100">
            <a:solidFill>
              <a:schemeClr val="accent6">
                <a:lumMod val="75000"/>
              </a:schemeClr>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679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3506083"/>
            <a:ext cx="5425945" cy="179101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 name="Title 12"/>
          <p:cNvSpPr txBox="1">
            <a:spLocks/>
          </p:cNvSpPr>
          <p:nvPr/>
        </p:nvSpPr>
        <p:spPr>
          <a:xfrm>
            <a:off x="924712" y="4139100"/>
            <a:ext cx="4244293" cy="523584"/>
          </a:xfrm>
          <a:prstGeom prst="rect">
            <a:avLst/>
          </a:prstGeom>
        </p:spPr>
        <p:txBody>
          <a:bodyPr anchor="t">
            <a:noAutofit/>
          </a:bodyPr>
          <a:lstStyle>
            <a:lvl1pPr algn="l" defTabSz="457200" rtl="0" eaLnBrk="1" latinLnBrk="0" hangingPunct="1">
              <a:lnSpc>
                <a:spcPct val="90000"/>
              </a:lnSpc>
              <a:spcBef>
                <a:spcPct val="0"/>
              </a:spcBef>
              <a:buNone/>
              <a:defRPr sz="6000" b="1" i="0" kern="1200">
                <a:ln>
                  <a:noFill/>
                </a:ln>
                <a:solidFill>
                  <a:schemeClr val="accent1"/>
                </a:solidFill>
                <a:latin typeface="+mn-lt"/>
                <a:ea typeface="+mj-ea"/>
                <a:cs typeface="Arial" panose="020B0604020202020204" pitchFamily="34" charset="0"/>
              </a:defRPr>
            </a:lvl1pPr>
          </a:lstStyle>
          <a:p>
            <a:r>
              <a:rPr lang="en-US" sz="3200" dirty="0">
                <a:solidFill>
                  <a:schemeClr val="bg1"/>
                </a:solidFill>
              </a:rPr>
              <a:t>Possible Interventions</a:t>
            </a:r>
          </a:p>
        </p:txBody>
      </p:sp>
    </p:spTree>
    <p:extLst>
      <p:ext uri="{BB962C8B-B14F-4D97-AF65-F5344CB8AC3E}">
        <p14:creationId xmlns:p14="http://schemas.microsoft.com/office/powerpoint/2010/main" val="835057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9D3B3-D110-4C1F-AEA2-3C4DB131C8E9}"/>
              </a:ext>
            </a:extLst>
          </p:cNvPr>
          <p:cNvSpPr>
            <a:spLocks noGrp="1"/>
          </p:cNvSpPr>
          <p:nvPr>
            <p:ph type="title"/>
          </p:nvPr>
        </p:nvSpPr>
        <p:spPr/>
        <p:txBody>
          <a:bodyPr/>
          <a:lstStyle/>
          <a:p>
            <a:r>
              <a:rPr lang="en-ZA" dirty="0"/>
              <a:t>How do we respond?</a:t>
            </a:r>
          </a:p>
        </p:txBody>
      </p:sp>
      <p:sp>
        <p:nvSpPr>
          <p:cNvPr id="4" name="Rectangle 3">
            <a:extLst>
              <a:ext uri="{FF2B5EF4-FFF2-40B4-BE49-F238E27FC236}">
                <a16:creationId xmlns:a16="http://schemas.microsoft.com/office/drawing/2014/main" id="{6BB26842-682D-4544-BFF3-0B7A4CDA64DA}"/>
              </a:ext>
            </a:extLst>
          </p:cNvPr>
          <p:cNvSpPr/>
          <p:nvPr/>
        </p:nvSpPr>
        <p:spPr>
          <a:xfrm>
            <a:off x="112089" y="1225297"/>
            <a:ext cx="2695119" cy="5266943"/>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Arial" panose="020B0604020202020204" pitchFamily="34" charset="0"/>
              <a:buChar char="•"/>
            </a:pPr>
            <a:r>
              <a:rPr lang="en-ZA" sz="1600" dirty="0">
                <a:solidFill>
                  <a:sysClr val="windowText" lastClr="000000"/>
                </a:solidFill>
              </a:rPr>
              <a:t>Increase employee support programs where practically possible</a:t>
            </a:r>
          </a:p>
          <a:p>
            <a:pPr marL="285750" indent="-285750">
              <a:buFont typeface="Arial" panose="020B0604020202020204" pitchFamily="34" charset="0"/>
              <a:buChar char="•"/>
            </a:pPr>
            <a:r>
              <a:rPr lang="en-ZA" sz="1600" dirty="0">
                <a:solidFill>
                  <a:sysClr val="windowText" lastClr="000000"/>
                </a:solidFill>
              </a:rPr>
              <a:t>Increase visibility of employer empathy and tone from the top</a:t>
            </a:r>
          </a:p>
          <a:p>
            <a:pPr marL="285750" indent="-285750">
              <a:buFont typeface="Arial" panose="020B0604020202020204" pitchFamily="34" charset="0"/>
              <a:buChar char="•"/>
            </a:pPr>
            <a:r>
              <a:rPr lang="en-ZA" sz="1600" dirty="0">
                <a:solidFill>
                  <a:sysClr val="windowText" lastClr="000000"/>
                </a:solidFill>
              </a:rPr>
              <a:t>Team touch points and remote productivity management</a:t>
            </a:r>
          </a:p>
          <a:p>
            <a:pPr marL="285750" indent="-285750">
              <a:buFont typeface="Arial" panose="020B0604020202020204" pitchFamily="34" charset="0"/>
              <a:buChar char="•"/>
            </a:pPr>
            <a:r>
              <a:rPr lang="en-ZA" sz="1600" dirty="0">
                <a:solidFill>
                  <a:sysClr val="windowText" lastClr="000000"/>
                </a:solidFill>
              </a:rPr>
              <a:t>Evaluate segregation of duties particularly on critical high-risk processes (ERP Systems in Particular)</a:t>
            </a:r>
          </a:p>
          <a:p>
            <a:pPr marL="285750" indent="-285750">
              <a:buFont typeface="Arial" panose="020B0604020202020204" pitchFamily="34" charset="0"/>
              <a:buChar char="•"/>
            </a:pPr>
            <a:r>
              <a:rPr lang="en-ZA" sz="1600" dirty="0">
                <a:solidFill>
                  <a:sysClr val="windowText" lastClr="000000"/>
                </a:solidFill>
              </a:rPr>
              <a:t>End-user awareness relating to cybercrime, Secure Network Connections and Phishing Schemes</a:t>
            </a:r>
          </a:p>
          <a:p>
            <a:pPr marL="285750" indent="-285750">
              <a:buFont typeface="Arial" panose="020B0604020202020204" pitchFamily="34" charset="0"/>
              <a:buChar char="•"/>
            </a:pPr>
            <a:r>
              <a:rPr lang="en-ZA" sz="1600" dirty="0">
                <a:solidFill>
                  <a:sysClr val="windowText" lastClr="000000"/>
                </a:solidFill>
              </a:rPr>
              <a:t>Remote fraud awareness campaigns and other deterrence initiatives</a:t>
            </a:r>
          </a:p>
        </p:txBody>
      </p:sp>
      <p:sp>
        <p:nvSpPr>
          <p:cNvPr id="5" name="Rectangle 4">
            <a:extLst>
              <a:ext uri="{FF2B5EF4-FFF2-40B4-BE49-F238E27FC236}">
                <a16:creationId xmlns:a16="http://schemas.microsoft.com/office/drawing/2014/main" id="{E7AA42A7-7BD3-432D-A111-04543FCFAF07}"/>
              </a:ext>
            </a:extLst>
          </p:cNvPr>
          <p:cNvSpPr/>
          <p:nvPr/>
        </p:nvSpPr>
        <p:spPr>
          <a:xfrm>
            <a:off x="112089" y="792480"/>
            <a:ext cx="2695119" cy="323088"/>
          </a:xfrm>
          <a:prstGeom prst="rect">
            <a:avLst/>
          </a:prstGeom>
          <a:solidFill>
            <a:schemeClr val="accent1"/>
          </a:solidFill>
          <a:ln w="28575"/>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chemeClr val="bg1"/>
                </a:solidFill>
              </a:rPr>
              <a:t>People</a:t>
            </a:r>
            <a:endParaRPr lang="en-ZA" sz="1600" dirty="0">
              <a:solidFill>
                <a:schemeClr val="bg1"/>
              </a:solidFill>
            </a:endParaRPr>
          </a:p>
        </p:txBody>
      </p:sp>
      <p:sp>
        <p:nvSpPr>
          <p:cNvPr id="6" name="Rectangle 5">
            <a:extLst>
              <a:ext uri="{FF2B5EF4-FFF2-40B4-BE49-F238E27FC236}">
                <a16:creationId xmlns:a16="http://schemas.microsoft.com/office/drawing/2014/main" id="{4655781D-2B0E-450B-9EEF-35D67D78F501}"/>
              </a:ext>
            </a:extLst>
          </p:cNvPr>
          <p:cNvSpPr/>
          <p:nvPr/>
        </p:nvSpPr>
        <p:spPr>
          <a:xfrm>
            <a:off x="2891868" y="1225296"/>
            <a:ext cx="3079166" cy="5266944"/>
          </a:xfrm>
          <a:prstGeom prst="rect">
            <a:avLst/>
          </a:prstGeom>
          <a:noFill/>
          <a:ln w="28575">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Arial" panose="020B0604020202020204" pitchFamily="34" charset="0"/>
              <a:buChar char="•"/>
            </a:pPr>
            <a:r>
              <a:rPr lang="en-ZA" sz="1600" dirty="0">
                <a:solidFill>
                  <a:sysClr val="windowText" lastClr="000000"/>
                </a:solidFill>
              </a:rPr>
              <a:t>Ensure emergency processes and decisions requiring management override &amp; appropriately document for later audit and record purposes</a:t>
            </a:r>
          </a:p>
          <a:p>
            <a:pPr marL="285750" indent="-285750">
              <a:buFont typeface="Arial" panose="020B0604020202020204" pitchFamily="34" charset="0"/>
              <a:buChar char="•"/>
            </a:pPr>
            <a:r>
              <a:rPr lang="en-ZA" sz="1600" dirty="0">
                <a:solidFill>
                  <a:sysClr val="windowText" lastClr="000000"/>
                </a:solidFill>
              </a:rPr>
              <a:t>Revaluate Delegation’s of Authority &amp; ensure if appropriate</a:t>
            </a:r>
          </a:p>
          <a:p>
            <a:pPr marL="285750" indent="-285750">
              <a:buFont typeface="Arial" panose="020B0604020202020204" pitchFamily="34" charset="0"/>
              <a:buChar char="•"/>
            </a:pPr>
            <a:r>
              <a:rPr lang="en-ZA" sz="1600" dirty="0">
                <a:solidFill>
                  <a:sysClr val="windowText" lastClr="000000"/>
                </a:solidFill>
              </a:rPr>
              <a:t>Ensure remote supervision and inspection of critical sites and warehouses</a:t>
            </a:r>
          </a:p>
          <a:p>
            <a:pPr marL="285750" indent="-285750">
              <a:buFont typeface="Arial" panose="020B0604020202020204" pitchFamily="34" charset="0"/>
              <a:buChar char="•"/>
            </a:pPr>
            <a:r>
              <a:rPr lang="en-ZA" sz="1600" dirty="0">
                <a:solidFill>
                  <a:sysClr val="windowText" lastClr="000000"/>
                </a:solidFill>
              </a:rPr>
              <a:t>Increased transparency on round-robin approvals and other distributed governance</a:t>
            </a:r>
          </a:p>
          <a:p>
            <a:pPr marL="285750" indent="-285750">
              <a:buFont typeface="Arial" panose="020B0604020202020204" pitchFamily="34" charset="0"/>
              <a:buChar char="•"/>
            </a:pPr>
            <a:r>
              <a:rPr lang="en-ZA" sz="1600" dirty="0">
                <a:solidFill>
                  <a:sysClr val="windowText" lastClr="000000"/>
                </a:solidFill>
              </a:rPr>
              <a:t>Increased and efficient due-diligence &amp; vetting of new business partners, suppliers, agents and third parties</a:t>
            </a:r>
          </a:p>
          <a:p>
            <a:pPr marL="285750" indent="-285750">
              <a:buFont typeface="Arial" panose="020B0604020202020204" pitchFamily="34" charset="0"/>
              <a:buChar char="•"/>
            </a:pPr>
            <a:r>
              <a:rPr lang="en-ZA" sz="1600" dirty="0">
                <a:solidFill>
                  <a:sysClr val="windowText" lastClr="000000"/>
                </a:solidFill>
              </a:rPr>
              <a:t>Increase vigilance when dealing with Government Agencies and new CSI Proposals</a:t>
            </a:r>
          </a:p>
          <a:p>
            <a:pPr marL="285750" indent="-285750">
              <a:buFont typeface="Arial" panose="020B0604020202020204" pitchFamily="34" charset="0"/>
              <a:buChar char="•"/>
            </a:pPr>
            <a:endParaRPr lang="en-ZA" sz="1600" dirty="0">
              <a:solidFill>
                <a:sysClr val="windowText" lastClr="000000"/>
              </a:solidFill>
            </a:endParaRPr>
          </a:p>
          <a:p>
            <a:pPr marL="285750" indent="-285750">
              <a:buFont typeface="Arial" panose="020B0604020202020204" pitchFamily="34" charset="0"/>
              <a:buChar char="•"/>
            </a:pPr>
            <a:endParaRPr lang="en-ZA" sz="1600" dirty="0">
              <a:solidFill>
                <a:sysClr val="windowText" lastClr="000000"/>
              </a:solidFill>
            </a:endParaRPr>
          </a:p>
        </p:txBody>
      </p:sp>
      <p:sp>
        <p:nvSpPr>
          <p:cNvPr id="7" name="Rectangle 6">
            <a:extLst>
              <a:ext uri="{FF2B5EF4-FFF2-40B4-BE49-F238E27FC236}">
                <a16:creationId xmlns:a16="http://schemas.microsoft.com/office/drawing/2014/main" id="{34FE6454-3F4E-4A79-81B4-41A57ABC001D}"/>
              </a:ext>
            </a:extLst>
          </p:cNvPr>
          <p:cNvSpPr/>
          <p:nvPr/>
        </p:nvSpPr>
        <p:spPr>
          <a:xfrm>
            <a:off x="2891867" y="792480"/>
            <a:ext cx="3079166" cy="323088"/>
          </a:xfrm>
          <a:prstGeom prst="rect">
            <a:avLst/>
          </a:prstGeom>
          <a:solidFill>
            <a:schemeClr val="accent3">
              <a:lumMod val="60000"/>
              <a:lumOff val="40000"/>
            </a:schemeClr>
          </a:solidFill>
          <a:ln w="28575">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chemeClr val="bg1"/>
                </a:solidFill>
              </a:rPr>
              <a:t>Process</a:t>
            </a:r>
            <a:endParaRPr lang="en-ZA" sz="1600" dirty="0">
              <a:solidFill>
                <a:schemeClr val="bg1"/>
              </a:solidFill>
            </a:endParaRPr>
          </a:p>
        </p:txBody>
      </p:sp>
      <p:sp>
        <p:nvSpPr>
          <p:cNvPr id="8" name="Rectangle 7">
            <a:extLst>
              <a:ext uri="{FF2B5EF4-FFF2-40B4-BE49-F238E27FC236}">
                <a16:creationId xmlns:a16="http://schemas.microsoft.com/office/drawing/2014/main" id="{54486046-C237-4846-8A8D-A0926B587CB5}"/>
              </a:ext>
            </a:extLst>
          </p:cNvPr>
          <p:cNvSpPr/>
          <p:nvPr/>
        </p:nvSpPr>
        <p:spPr>
          <a:xfrm>
            <a:off x="6065096" y="792480"/>
            <a:ext cx="2966815" cy="323088"/>
          </a:xfrm>
          <a:prstGeom prst="rect">
            <a:avLst/>
          </a:prstGeom>
          <a:solidFill>
            <a:schemeClr val="bg1">
              <a:lumMod val="65000"/>
            </a:schemeClr>
          </a:solidFill>
          <a:ln w="28575">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600" b="1" dirty="0">
                <a:solidFill>
                  <a:schemeClr val="bg1"/>
                </a:solidFill>
              </a:rPr>
              <a:t>Technology</a:t>
            </a:r>
            <a:endParaRPr lang="en-ZA" sz="1600" dirty="0">
              <a:solidFill>
                <a:schemeClr val="bg1"/>
              </a:solidFill>
            </a:endParaRPr>
          </a:p>
        </p:txBody>
      </p:sp>
      <p:sp>
        <p:nvSpPr>
          <p:cNvPr id="9" name="Rectangle 8">
            <a:extLst>
              <a:ext uri="{FF2B5EF4-FFF2-40B4-BE49-F238E27FC236}">
                <a16:creationId xmlns:a16="http://schemas.microsoft.com/office/drawing/2014/main" id="{50D38417-EB6D-4174-B48A-25AC9DC88FA0}"/>
              </a:ext>
            </a:extLst>
          </p:cNvPr>
          <p:cNvSpPr/>
          <p:nvPr/>
        </p:nvSpPr>
        <p:spPr>
          <a:xfrm>
            <a:off x="6065096" y="1216152"/>
            <a:ext cx="2966815" cy="5266943"/>
          </a:xfrm>
          <a:prstGeom prst="rect">
            <a:avLst/>
          </a:prstGeom>
          <a:noFill/>
          <a:ln w="28575">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t" anchorCtr="0"/>
          <a:lstStyle/>
          <a:p>
            <a:pPr marL="285750" indent="-285750">
              <a:buFont typeface="Arial" panose="020B0604020202020204" pitchFamily="34" charset="0"/>
              <a:buChar char="•"/>
            </a:pPr>
            <a:r>
              <a:rPr lang="en-ZA" sz="1600" dirty="0">
                <a:solidFill>
                  <a:sysClr val="windowText" lastClr="000000"/>
                </a:solidFill>
              </a:rPr>
              <a:t>Increase monitoring of VPN connections &amp; other forms of remote connection to critical IS Systems</a:t>
            </a:r>
          </a:p>
          <a:p>
            <a:pPr marL="285750" indent="-285750">
              <a:buFont typeface="Arial" panose="020B0604020202020204" pitchFamily="34" charset="0"/>
              <a:buChar char="•"/>
            </a:pPr>
            <a:r>
              <a:rPr lang="en-ZA" sz="1600" dirty="0">
                <a:solidFill>
                  <a:sysClr val="windowText" lastClr="000000"/>
                </a:solidFill>
              </a:rPr>
              <a:t>Increase malware monitoring &amp; rollout of enhanced end-point security</a:t>
            </a:r>
          </a:p>
          <a:p>
            <a:pPr marL="285750" indent="-285750">
              <a:buFont typeface="Arial" panose="020B0604020202020204" pitchFamily="34" charset="0"/>
              <a:buChar char="•"/>
            </a:pPr>
            <a:r>
              <a:rPr lang="en-ZA" sz="1600" dirty="0">
                <a:solidFill>
                  <a:sysClr val="windowText" lastClr="000000"/>
                </a:solidFill>
              </a:rPr>
              <a:t>Remote Productivity Monitoring particularly on collaboration platforms</a:t>
            </a:r>
          </a:p>
          <a:p>
            <a:pPr marL="285750" indent="-285750">
              <a:buFont typeface="Arial" panose="020B0604020202020204" pitchFamily="34" charset="0"/>
              <a:buChar char="•"/>
            </a:pPr>
            <a:r>
              <a:rPr lang="en-ZA" sz="1600" dirty="0">
                <a:solidFill>
                  <a:sysClr val="windowText" lastClr="000000"/>
                </a:solidFill>
              </a:rPr>
              <a:t>Remote CCTV Monitoring &amp; remoted &amp; Physical Security Supervision</a:t>
            </a:r>
          </a:p>
          <a:p>
            <a:pPr marL="285750" indent="-285750">
              <a:buFont typeface="Arial" panose="020B0604020202020204" pitchFamily="34" charset="0"/>
              <a:buChar char="•"/>
            </a:pPr>
            <a:r>
              <a:rPr lang="en-ZA" sz="1600" dirty="0">
                <a:solidFill>
                  <a:sysClr val="windowText" lastClr="000000"/>
                </a:solidFill>
              </a:rPr>
              <a:t>Enhanced change management on key system changes particularly P2P</a:t>
            </a:r>
          </a:p>
          <a:p>
            <a:pPr marL="285750" indent="-285750">
              <a:buFont typeface="Arial" panose="020B0604020202020204" pitchFamily="34" charset="0"/>
              <a:buChar char="•"/>
            </a:pPr>
            <a:r>
              <a:rPr lang="en-ZA" sz="1600" dirty="0">
                <a:solidFill>
                  <a:sysClr val="windowText" lastClr="000000"/>
                </a:solidFill>
              </a:rPr>
              <a:t>Implementation of auditing and logging on all sensitive / critical systems</a:t>
            </a:r>
          </a:p>
          <a:p>
            <a:pPr marL="285750" indent="-285750">
              <a:buFont typeface="Arial" panose="020B0604020202020204" pitchFamily="34" charset="0"/>
              <a:buChar char="•"/>
            </a:pPr>
            <a:r>
              <a:rPr lang="en-ZA" sz="1600" dirty="0">
                <a:solidFill>
                  <a:sysClr val="windowText" lastClr="000000"/>
                </a:solidFill>
              </a:rPr>
              <a:t>Increased system auditing of access controls &amp; SOD</a:t>
            </a:r>
          </a:p>
        </p:txBody>
      </p:sp>
      <p:pic>
        <p:nvPicPr>
          <p:cNvPr id="13" name="Picture 12" descr="A picture containing drawing&#10;&#10;Description automatically generated">
            <a:extLst>
              <a:ext uri="{FF2B5EF4-FFF2-40B4-BE49-F238E27FC236}">
                <a16:creationId xmlns:a16="http://schemas.microsoft.com/office/drawing/2014/main" id="{066E3756-49FE-4522-8ECC-ADB5664763C5}"/>
              </a:ext>
            </a:extLst>
          </p:cNvPr>
          <p:cNvPicPr>
            <a:picLocks noChangeAspect="1"/>
          </p:cNvPicPr>
          <p:nvPr/>
        </p:nvPicPr>
        <p:blipFill>
          <a:blip r:embed="rId2">
            <a:duotone>
              <a:schemeClr val="accent1">
                <a:shade val="45000"/>
                <a:satMod val="135000"/>
              </a:schemeClr>
              <a:prstClr val="white"/>
            </a:duotone>
            <a:alphaModFix amt="20000"/>
          </a:blip>
          <a:stretch>
            <a:fillRect/>
          </a:stretch>
        </p:blipFill>
        <p:spPr>
          <a:xfrm>
            <a:off x="518862" y="3057668"/>
            <a:ext cx="1881571" cy="1881571"/>
          </a:xfrm>
          <a:prstGeom prst="rect">
            <a:avLst/>
          </a:prstGeom>
        </p:spPr>
      </p:pic>
      <p:pic>
        <p:nvPicPr>
          <p:cNvPr id="15" name="Picture 14" descr="A picture containing street&#10;&#10;Description automatically generated">
            <a:extLst>
              <a:ext uri="{FF2B5EF4-FFF2-40B4-BE49-F238E27FC236}">
                <a16:creationId xmlns:a16="http://schemas.microsoft.com/office/drawing/2014/main" id="{733E9ACB-BF32-44CD-B163-3BAE26BD4DCE}"/>
              </a:ext>
            </a:extLst>
          </p:cNvPr>
          <p:cNvPicPr>
            <a:picLocks noChangeAspect="1"/>
          </p:cNvPicPr>
          <p:nvPr/>
        </p:nvPicPr>
        <p:blipFill>
          <a:blip r:embed="rId3">
            <a:duotone>
              <a:schemeClr val="accent3">
                <a:shade val="45000"/>
                <a:satMod val="135000"/>
              </a:schemeClr>
              <a:prstClr val="white"/>
            </a:duotone>
            <a:alphaModFix amt="20000"/>
          </a:blip>
          <a:stretch>
            <a:fillRect/>
          </a:stretch>
        </p:blipFill>
        <p:spPr>
          <a:xfrm>
            <a:off x="3490664" y="3057668"/>
            <a:ext cx="1881571" cy="1881571"/>
          </a:xfrm>
          <a:prstGeom prst="rect">
            <a:avLst/>
          </a:prstGeom>
        </p:spPr>
      </p:pic>
      <p:pic>
        <p:nvPicPr>
          <p:cNvPr id="17" name="Picture 16" descr="A close up of a logo&#10;&#10;Description automatically generated">
            <a:extLst>
              <a:ext uri="{FF2B5EF4-FFF2-40B4-BE49-F238E27FC236}">
                <a16:creationId xmlns:a16="http://schemas.microsoft.com/office/drawing/2014/main" id="{A458440B-9BDB-46F0-9B48-C51B86A1CCEF}"/>
              </a:ext>
            </a:extLst>
          </p:cNvPr>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alphaModFix amt="35000"/>
          </a:blip>
          <a:stretch>
            <a:fillRect/>
          </a:stretch>
        </p:blipFill>
        <p:spPr>
          <a:xfrm>
            <a:off x="6516736" y="3057668"/>
            <a:ext cx="2115463" cy="1988535"/>
          </a:xfrm>
          <a:prstGeom prst="rect">
            <a:avLst/>
          </a:prstGeom>
        </p:spPr>
      </p:pic>
    </p:spTree>
    <p:extLst>
      <p:ext uri="{BB962C8B-B14F-4D97-AF65-F5344CB8AC3E}">
        <p14:creationId xmlns:p14="http://schemas.microsoft.com/office/powerpoint/2010/main" val="1426070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67B5C-AECA-4431-94C4-D84389FE0874}"/>
              </a:ext>
            </a:extLst>
          </p:cNvPr>
          <p:cNvSpPr>
            <a:spLocks noGrp="1"/>
          </p:cNvSpPr>
          <p:nvPr>
            <p:ph type="title"/>
          </p:nvPr>
        </p:nvSpPr>
        <p:spPr/>
        <p:txBody>
          <a:bodyPr/>
          <a:lstStyle/>
          <a:p>
            <a:r>
              <a:rPr lang="en-ZA" dirty="0"/>
              <a:t>But there is a Silver Lining</a:t>
            </a:r>
          </a:p>
        </p:txBody>
      </p:sp>
      <p:pic>
        <p:nvPicPr>
          <p:cNvPr id="5" name="Picture 4" descr="A view of a road&#10;&#10;Description automatically generated">
            <a:extLst>
              <a:ext uri="{FF2B5EF4-FFF2-40B4-BE49-F238E27FC236}">
                <a16:creationId xmlns:a16="http://schemas.microsoft.com/office/drawing/2014/main" id="{BE1B800F-B2E1-490B-B194-8CCEDC72E825}"/>
              </a:ext>
            </a:extLst>
          </p:cNvPr>
          <p:cNvPicPr>
            <a:picLocks noChangeAspect="1"/>
          </p:cNvPicPr>
          <p:nvPr/>
        </p:nvPicPr>
        <p:blipFill>
          <a:blip r:embed="rId2"/>
          <a:stretch>
            <a:fillRect/>
          </a:stretch>
        </p:blipFill>
        <p:spPr>
          <a:xfrm>
            <a:off x="173736" y="893064"/>
            <a:ext cx="5443728" cy="4048154"/>
          </a:xfrm>
          <a:prstGeom prst="rect">
            <a:avLst/>
          </a:prstGeom>
        </p:spPr>
      </p:pic>
      <p:pic>
        <p:nvPicPr>
          <p:cNvPr id="6" name="Picture 5">
            <a:extLst>
              <a:ext uri="{FF2B5EF4-FFF2-40B4-BE49-F238E27FC236}">
                <a16:creationId xmlns:a16="http://schemas.microsoft.com/office/drawing/2014/main" id="{15BCA662-5C16-4D84-ABED-E4C919C3A3D4}"/>
              </a:ext>
            </a:extLst>
          </p:cNvPr>
          <p:cNvPicPr>
            <a:picLocks noChangeAspect="1"/>
          </p:cNvPicPr>
          <p:nvPr/>
        </p:nvPicPr>
        <p:blipFill>
          <a:blip r:embed="rId3"/>
          <a:stretch>
            <a:fillRect/>
          </a:stretch>
        </p:blipFill>
        <p:spPr>
          <a:xfrm>
            <a:off x="173736" y="4941218"/>
            <a:ext cx="933260" cy="639219"/>
          </a:xfrm>
          <a:prstGeom prst="rect">
            <a:avLst/>
          </a:prstGeom>
        </p:spPr>
      </p:pic>
      <p:sp>
        <p:nvSpPr>
          <p:cNvPr id="7" name="TextBox 6">
            <a:extLst>
              <a:ext uri="{FF2B5EF4-FFF2-40B4-BE49-F238E27FC236}">
                <a16:creationId xmlns:a16="http://schemas.microsoft.com/office/drawing/2014/main" id="{B0770699-2C3D-4708-AA85-BBF003937395}"/>
              </a:ext>
            </a:extLst>
          </p:cNvPr>
          <p:cNvSpPr txBox="1"/>
          <p:nvPr/>
        </p:nvSpPr>
        <p:spPr>
          <a:xfrm>
            <a:off x="5715000" y="893064"/>
            <a:ext cx="3255264" cy="5355312"/>
          </a:xfrm>
          <a:prstGeom prst="rect">
            <a:avLst/>
          </a:prstGeom>
          <a:noFill/>
        </p:spPr>
        <p:txBody>
          <a:bodyPr wrap="square" rtlCol="0">
            <a:spAutoFit/>
          </a:bodyPr>
          <a:lstStyle/>
          <a:p>
            <a:pPr marL="285750" indent="-285750">
              <a:buClr>
                <a:schemeClr val="accent1"/>
              </a:buClr>
              <a:buSzPct val="120000"/>
              <a:buFont typeface="Arial" panose="020B0604020202020204" pitchFamily="34" charset="0"/>
              <a:buChar char="•"/>
            </a:pPr>
            <a:r>
              <a:rPr lang="en-ZA" dirty="0"/>
              <a:t>Clean-up of legacy systems</a:t>
            </a:r>
          </a:p>
          <a:p>
            <a:pPr marL="285750" indent="-285750">
              <a:buClr>
                <a:schemeClr val="accent1"/>
              </a:buClr>
              <a:buSzPct val="120000"/>
              <a:buFont typeface="Arial" panose="020B0604020202020204" pitchFamily="34" charset="0"/>
              <a:buChar char="•"/>
            </a:pPr>
            <a:r>
              <a:rPr lang="en-ZA" dirty="0"/>
              <a:t>Embracing the 4IR and rapid Digitisation (Elimination of Manual Processes)</a:t>
            </a:r>
          </a:p>
          <a:p>
            <a:pPr marL="285750" indent="-285750">
              <a:buClr>
                <a:schemeClr val="accent1"/>
              </a:buClr>
              <a:buSzPct val="120000"/>
              <a:buFont typeface="Arial" panose="020B0604020202020204" pitchFamily="34" charset="0"/>
              <a:buChar char="•"/>
            </a:pPr>
            <a:r>
              <a:rPr lang="en-ZA" dirty="0"/>
              <a:t>Enhancing the control environment through hard coded systems controls</a:t>
            </a:r>
          </a:p>
          <a:p>
            <a:pPr marL="285750" indent="-285750">
              <a:buClr>
                <a:schemeClr val="accent1"/>
              </a:buClr>
              <a:buSzPct val="120000"/>
              <a:buFont typeface="Arial" panose="020B0604020202020204" pitchFamily="34" charset="0"/>
              <a:buChar char="•"/>
            </a:pPr>
            <a:r>
              <a:rPr lang="en-ZA" dirty="0"/>
              <a:t>Opportunity for improving remote monitoring systems</a:t>
            </a:r>
          </a:p>
          <a:p>
            <a:pPr marL="285750" indent="-285750">
              <a:buClr>
                <a:schemeClr val="accent1"/>
              </a:buClr>
              <a:buSzPct val="120000"/>
              <a:buFont typeface="Arial" panose="020B0604020202020204" pitchFamily="34" charset="0"/>
              <a:buChar char="•"/>
            </a:pPr>
            <a:r>
              <a:rPr lang="en-ZA" dirty="0"/>
              <a:t>Increased use Digital Forensics including remote Forensic tools</a:t>
            </a:r>
          </a:p>
          <a:p>
            <a:pPr marL="285750" indent="-285750">
              <a:buClr>
                <a:schemeClr val="accent1"/>
              </a:buClr>
              <a:buSzPct val="120000"/>
              <a:buFont typeface="Arial" panose="020B0604020202020204" pitchFamily="34" charset="0"/>
              <a:buChar char="•"/>
            </a:pPr>
            <a:r>
              <a:rPr lang="en-ZA" dirty="0"/>
              <a:t>Improved corporate visibility though auditability of “Teams” and other collaboration platforms</a:t>
            </a:r>
          </a:p>
          <a:p>
            <a:pPr marL="285750" indent="-285750">
              <a:buClr>
                <a:schemeClr val="accent1"/>
              </a:buClr>
              <a:buSzPct val="120000"/>
              <a:buFont typeface="Arial" panose="020B0604020202020204" pitchFamily="34" charset="0"/>
              <a:buChar char="•"/>
            </a:pPr>
            <a:r>
              <a:rPr lang="en-ZA" dirty="0"/>
              <a:t>Opportunity to reinforce employee trust and loyalty</a:t>
            </a:r>
          </a:p>
          <a:p>
            <a:pPr marL="285750" indent="-285750">
              <a:buFont typeface="Arial" panose="020B0604020202020204" pitchFamily="34" charset="0"/>
              <a:buChar char="•"/>
            </a:pPr>
            <a:endParaRPr lang="en-ZA" dirty="0"/>
          </a:p>
        </p:txBody>
      </p:sp>
      <p:sp>
        <p:nvSpPr>
          <p:cNvPr id="8" name="Rectangle 7">
            <a:extLst>
              <a:ext uri="{FF2B5EF4-FFF2-40B4-BE49-F238E27FC236}">
                <a16:creationId xmlns:a16="http://schemas.microsoft.com/office/drawing/2014/main" id="{AF3643F1-299D-4691-B2F9-82D692DC214A}"/>
              </a:ext>
            </a:extLst>
          </p:cNvPr>
          <p:cNvSpPr/>
          <p:nvPr/>
        </p:nvSpPr>
        <p:spPr>
          <a:xfrm>
            <a:off x="1439228" y="5077691"/>
            <a:ext cx="4178236" cy="966493"/>
          </a:xfrm>
          <a:prstGeom prst="rect">
            <a:avLst/>
          </a:prstGeom>
          <a:solidFill>
            <a:schemeClr val="accent1">
              <a:alpha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ZA" dirty="0"/>
              <a:t>The current crisis should be used by organisations to critically evaluate their ways of working and legacy systems.</a:t>
            </a:r>
          </a:p>
        </p:txBody>
      </p:sp>
    </p:spTree>
    <p:extLst>
      <p:ext uri="{BB962C8B-B14F-4D97-AF65-F5344CB8AC3E}">
        <p14:creationId xmlns:p14="http://schemas.microsoft.com/office/powerpoint/2010/main" val="688660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2119" y="0"/>
            <a:ext cx="3053038" cy="628744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3" name="Title 12"/>
          <p:cNvSpPr txBox="1">
            <a:spLocks/>
          </p:cNvSpPr>
          <p:nvPr/>
        </p:nvSpPr>
        <p:spPr>
          <a:xfrm>
            <a:off x="924712" y="4244898"/>
            <a:ext cx="5045338" cy="1122362"/>
          </a:xfrm>
          <a:prstGeom prst="rect">
            <a:avLst/>
          </a:prstGeom>
        </p:spPr>
        <p:txBody>
          <a:bodyPr anchor="t">
            <a:noAutofit/>
          </a:bodyPr>
          <a:lstStyle>
            <a:lvl1pPr algn="l" defTabSz="457200" rtl="0" eaLnBrk="1" latinLnBrk="0" hangingPunct="1">
              <a:lnSpc>
                <a:spcPct val="90000"/>
              </a:lnSpc>
              <a:spcBef>
                <a:spcPct val="0"/>
              </a:spcBef>
              <a:buNone/>
              <a:defRPr sz="6000" b="1" i="0" kern="1200">
                <a:ln>
                  <a:noFill/>
                </a:ln>
                <a:solidFill>
                  <a:schemeClr val="accent1"/>
                </a:solidFill>
                <a:latin typeface="+mn-lt"/>
                <a:ea typeface="+mj-ea"/>
                <a:cs typeface="Arial" panose="020B0604020202020204" pitchFamily="34" charset="0"/>
              </a:defRPr>
            </a:lvl1pPr>
          </a:lstStyle>
          <a:p>
            <a:r>
              <a:rPr lang="en-US" dirty="0">
                <a:solidFill>
                  <a:schemeClr val="bg1"/>
                </a:solidFill>
              </a:rPr>
              <a:t>THANK</a:t>
            </a:r>
            <a:br>
              <a:rPr lang="en-US" dirty="0">
                <a:solidFill>
                  <a:schemeClr val="bg1"/>
                </a:solidFill>
              </a:rPr>
            </a:br>
            <a:r>
              <a:rPr lang="en-US" dirty="0">
                <a:solidFill>
                  <a:schemeClr val="bg1"/>
                </a:solidFill>
              </a:rPr>
              <a:t>YOU</a:t>
            </a:r>
          </a:p>
        </p:txBody>
      </p:sp>
    </p:spTree>
  </p:cSld>
  <p:clrMapOvr>
    <a:masterClrMapping/>
  </p:clrMapOvr>
</p:sld>
</file>

<file path=ppt/theme/theme1.xml><?xml version="1.0" encoding="utf-8"?>
<a:theme xmlns:a="http://schemas.openxmlformats.org/drawingml/2006/main" name="Office Theme">
  <a:themeElements>
    <a:clrScheme name="ICFP">
      <a:dk1>
        <a:srgbClr val="58595B"/>
      </a:dk1>
      <a:lt1>
        <a:sysClr val="window" lastClr="FFFFFF"/>
      </a:lt1>
      <a:dk2>
        <a:srgbClr val="58595B"/>
      </a:dk2>
      <a:lt2>
        <a:srgbClr val="F2F2F2"/>
      </a:lt2>
      <a:accent1>
        <a:srgbClr val="4EC1EA"/>
      </a:accent1>
      <a:accent2>
        <a:srgbClr val="87D4EE"/>
      </a:accent2>
      <a:accent3>
        <a:srgbClr val="FBAA27"/>
      </a:accent3>
      <a:accent4>
        <a:srgbClr val="81CDEE"/>
      </a:accent4>
      <a:accent5>
        <a:srgbClr val="A7DEF1"/>
      </a:accent5>
      <a:accent6>
        <a:srgbClr val="6494A4"/>
      </a:accent6>
      <a:hlink>
        <a:srgbClr val="FBAA27"/>
      </a:hlink>
      <a:folHlink>
        <a:srgbClr val="FBAA2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CFP PPT Template" id="{7B393C78-A2BB-4D2C-903C-DE904BB91D26}" vid="{59252D0F-02FB-4180-AEE9-AF4A2256E4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1113</TotalTime>
  <Words>819</Words>
  <Application>Microsoft Office PowerPoint</Application>
  <PresentationFormat>On-screen Show (4:3)</PresentationFormat>
  <Paragraphs>110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COVID-19 and Fraud</vt:lpstr>
      <vt:lpstr>PowerPoint Presentation</vt:lpstr>
      <vt:lpstr>PowerPoint Presentation</vt:lpstr>
      <vt:lpstr>Back to Basics – The Always relevant Fraud Triangle</vt:lpstr>
      <vt:lpstr>Rationalisation: People are our Strongest and Weakest links</vt:lpstr>
      <vt:lpstr>Motivation: Its Personal</vt:lpstr>
      <vt:lpstr>Opportunity: Never Miss a Good Crisis</vt:lpstr>
      <vt:lpstr>PowerPoint Presentation</vt:lpstr>
      <vt:lpstr>So what’s Potentially Coming?</vt:lpstr>
      <vt:lpstr>So what’s Potentially Coming?</vt:lpstr>
      <vt:lpstr>PowerPoint Presentation</vt:lpstr>
      <vt:lpstr>How do we respond?</vt:lpstr>
      <vt:lpstr>But there is a Silver Lining</vt:lpstr>
      <vt:lpstr>PowerPoint Presentation</vt:lpstr>
    </vt:vector>
  </TitlesOfParts>
  <Company>NATIVE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and Fraud</dc:title>
  <dc:creator>Nicholas Harris [ MTN Group - South Africa ]</dc:creator>
  <dc:description>Version 0.9 / 23 October 2012</dc:description>
  <cp:lastModifiedBy>Institute of Commercial Forensic Practitioners</cp:lastModifiedBy>
  <cp:revision>28</cp:revision>
  <dcterms:created xsi:type="dcterms:W3CDTF">2020-04-14T12:07:53Z</dcterms:created>
  <dcterms:modified xsi:type="dcterms:W3CDTF">2020-04-15T07:48:43Z</dcterms:modified>
</cp:coreProperties>
</file>