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9" r:id="rId2"/>
    <p:sldId id="276" r:id="rId3"/>
    <p:sldId id="324" r:id="rId4"/>
    <p:sldId id="283" r:id="rId5"/>
    <p:sldId id="285" r:id="rId6"/>
    <p:sldId id="311" r:id="rId7"/>
    <p:sldId id="323" r:id="rId8"/>
    <p:sldId id="281" r:id="rId9"/>
    <p:sldId id="286" r:id="rId10"/>
    <p:sldId id="287" r:id="rId11"/>
    <p:sldId id="289" r:id="rId12"/>
    <p:sldId id="290" r:id="rId13"/>
    <p:sldId id="291" r:id="rId14"/>
    <p:sldId id="320" r:id="rId15"/>
    <p:sldId id="294" r:id="rId16"/>
    <p:sldId id="303" r:id="rId17"/>
    <p:sldId id="304" r:id="rId18"/>
    <p:sldId id="307" r:id="rId19"/>
    <p:sldId id="308" r:id="rId20"/>
    <p:sldId id="318" r:id="rId21"/>
    <p:sldId id="309" r:id="rId22"/>
    <p:sldId id="322" r:id="rId23"/>
    <p:sldId id="293" r:id="rId24"/>
    <p:sldId id="321" r:id="rId25"/>
    <p:sldId id="315" r:id="rId26"/>
    <p:sldId id="314" r:id="rId27"/>
    <p:sldId id="327" r:id="rId28"/>
    <p:sldId id="325" r:id="rId29"/>
    <p:sldId id="292" r:id="rId30"/>
    <p:sldId id="310" r:id="rId31"/>
    <p:sldId id="312" r:id="rId32"/>
    <p:sldId id="313" r:id="rId33"/>
    <p:sldId id="295" r:id="rId34"/>
    <p:sldId id="305" r:id="rId35"/>
    <p:sldId id="298" r:id="rId36"/>
    <p:sldId id="297" r:id="rId37"/>
    <p:sldId id="296" r:id="rId38"/>
    <p:sldId id="299" r:id="rId39"/>
    <p:sldId id="326" r:id="rId40"/>
    <p:sldId id="329" r:id="rId41"/>
    <p:sldId id="328" r:id="rId42"/>
    <p:sldId id="302" r:id="rId43"/>
    <p:sldId id="319" r:id="rId44"/>
    <p:sldId id="301" r:id="rId45"/>
    <p:sldId id="316" r:id="rId46"/>
    <p:sldId id="317" r:id="rId47"/>
    <p:sldId id="279" r:id="rId48"/>
  </p:sldIdLst>
  <p:sldSz cx="9144000" cy="6858000" type="screen4x3"/>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22" autoAdjust="0"/>
    <p:restoredTop sz="98452" autoAdjust="0"/>
  </p:normalViewPr>
  <p:slideViewPr>
    <p:cSldViewPr snapToGrid="0" snapToObjects="1">
      <p:cViewPr varScale="1">
        <p:scale>
          <a:sx n="69" d="100"/>
          <a:sy n="69" d="100"/>
        </p:scale>
        <p:origin x="-1698"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315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450BA-3463-42F0-A0B7-0CCFE1584CB6}" type="doc">
      <dgm:prSet loTypeId="urn:microsoft.com/office/officeart/2005/8/layout/pyramid2" loCatId="pyramid" qsTypeId="urn:microsoft.com/office/officeart/2005/8/quickstyle/3d2" qsCatId="3D" csTypeId="urn:microsoft.com/office/officeart/2005/8/colors/colorful2" csCatId="colorful" phldr="1"/>
      <dgm:spPr/>
    </dgm:pt>
    <dgm:pt modelId="{CCC473CF-BDA1-4297-8011-EFA0CB574BB1}">
      <dgm:prSet phldrT="[Text]"/>
      <dgm:spPr/>
      <dgm:t>
        <a:bodyPr/>
        <a:lstStyle/>
        <a:p>
          <a:r>
            <a:rPr lang="en-US" dirty="0" smtClean="0"/>
            <a:t>First Line</a:t>
          </a:r>
          <a:endParaRPr lang="en-US" dirty="0"/>
        </a:p>
      </dgm:t>
    </dgm:pt>
    <dgm:pt modelId="{B46CD8DC-710F-484E-946B-8F8B8B384FE1}" type="parTrans" cxnId="{8E637802-9431-4529-AB28-8DE76EADD01E}">
      <dgm:prSet/>
      <dgm:spPr/>
      <dgm:t>
        <a:bodyPr/>
        <a:lstStyle/>
        <a:p>
          <a:endParaRPr lang="en-US"/>
        </a:p>
      </dgm:t>
    </dgm:pt>
    <dgm:pt modelId="{CD4A9F42-8676-4588-8830-100A62D5AD68}" type="sibTrans" cxnId="{8E637802-9431-4529-AB28-8DE76EADD01E}">
      <dgm:prSet/>
      <dgm:spPr/>
      <dgm:t>
        <a:bodyPr/>
        <a:lstStyle/>
        <a:p>
          <a:endParaRPr lang="en-US"/>
        </a:p>
      </dgm:t>
    </dgm:pt>
    <dgm:pt modelId="{B47B9E73-6A83-4C0D-9EAE-659FC44D44A2}">
      <dgm:prSet phldrT="[Text]"/>
      <dgm:spPr/>
      <dgm:t>
        <a:bodyPr/>
        <a:lstStyle/>
        <a:p>
          <a:r>
            <a:rPr lang="en-US" dirty="0" smtClean="0"/>
            <a:t>Third Line</a:t>
          </a:r>
          <a:endParaRPr lang="en-US" dirty="0"/>
        </a:p>
      </dgm:t>
    </dgm:pt>
    <dgm:pt modelId="{1D7B05F2-8722-43BA-856F-F0936A7A4CCA}" type="parTrans" cxnId="{E63DD2DB-30E3-45DD-B458-A11A0033C7B9}">
      <dgm:prSet/>
      <dgm:spPr/>
      <dgm:t>
        <a:bodyPr/>
        <a:lstStyle/>
        <a:p>
          <a:endParaRPr lang="en-US"/>
        </a:p>
      </dgm:t>
    </dgm:pt>
    <dgm:pt modelId="{5008969B-C96C-4F8A-89E1-4FED21CDE010}" type="sibTrans" cxnId="{E63DD2DB-30E3-45DD-B458-A11A0033C7B9}">
      <dgm:prSet/>
      <dgm:spPr/>
      <dgm:t>
        <a:bodyPr/>
        <a:lstStyle/>
        <a:p>
          <a:endParaRPr lang="en-US"/>
        </a:p>
      </dgm:t>
    </dgm:pt>
    <dgm:pt modelId="{2BABD689-3202-4064-B7A4-047C2E0376E7}">
      <dgm:prSet phldrT="[Text]"/>
      <dgm:spPr/>
      <dgm:t>
        <a:bodyPr/>
        <a:lstStyle/>
        <a:p>
          <a:r>
            <a:rPr lang="en-US" dirty="0" smtClean="0"/>
            <a:t>Second Line</a:t>
          </a:r>
          <a:endParaRPr lang="en-US" dirty="0"/>
        </a:p>
      </dgm:t>
    </dgm:pt>
    <dgm:pt modelId="{FCAC61D2-35D3-4BFA-93FF-E100D5602F2C}" type="parTrans" cxnId="{6BC421A0-3A07-4243-BF7F-D6AA0450D336}">
      <dgm:prSet/>
      <dgm:spPr/>
      <dgm:t>
        <a:bodyPr/>
        <a:lstStyle/>
        <a:p>
          <a:endParaRPr lang="en-US"/>
        </a:p>
      </dgm:t>
    </dgm:pt>
    <dgm:pt modelId="{6E1C29D2-1345-42C6-B338-2CBC87E08983}" type="sibTrans" cxnId="{6BC421A0-3A07-4243-BF7F-D6AA0450D336}">
      <dgm:prSet/>
      <dgm:spPr/>
      <dgm:t>
        <a:bodyPr/>
        <a:lstStyle/>
        <a:p>
          <a:endParaRPr lang="en-US"/>
        </a:p>
      </dgm:t>
    </dgm:pt>
    <dgm:pt modelId="{49C51F0B-4219-4687-8A11-55695D434E69}">
      <dgm:prSet phldrT="[Text]"/>
      <dgm:spPr/>
      <dgm:t>
        <a:bodyPr/>
        <a:lstStyle/>
        <a:p>
          <a:r>
            <a:rPr lang="en-US" dirty="0" smtClean="0"/>
            <a:t>Management Attestations</a:t>
          </a:r>
          <a:endParaRPr lang="en-US" dirty="0"/>
        </a:p>
      </dgm:t>
    </dgm:pt>
    <dgm:pt modelId="{9C6C8BE4-8B2D-43DE-AD16-15C32C2138F4}" type="parTrans" cxnId="{085E0F52-8E18-4A2B-A97D-748E0FECECC7}">
      <dgm:prSet/>
      <dgm:spPr/>
      <dgm:t>
        <a:bodyPr/>
        <a:lstStyle/>
        <a:p>
          <a:endParaRPr lang="en-US"/>
        </a:p>
      </dgm:t>
    </dgm:pt>
    <dgm:pt modelId="{865BCEFA-8980-430C-BAFD-D2982E10F61A}" type="sibTrans" cxnId="{085E0F52-8E18-4A2B-A97D-748E0FECECC7}">
      <dgm:prSet/>
      <dgm:spPr/>
      <dgm:t>
        <a:bodyPr/>
        <a:lstStyle/>
        <a:p>
          <a:endParaRPr lang="en-US"/>
        </a:p>
      </dgm:t>
    </dgm:pt>
    <dgm:pt modelId="{093D43F8-CD70-45BE-B84B-96ADBE515424}">
      <dgm:prSet phldrT="[Text]"/>
      <dgm:spPr/>
      <dgm:t>
        <a:bodyPr/>
        <a:lstStyle/>
        <a:p>
          <a:r>
            <a:rPr lang="en-US" dirty="0" smtClean="0"/>
            <a:t>Ethics Management</a:t>
          </a:r>
          <a:endParaRPr lang="en-US" dirty="0"/>
        </a:p>
      </dgm:t>
    </dgm:pt>
    <dgm:pt modelId="{05E71D8A-5F65-45E2-9EA8-9C92B457EB6E}" type="parTrans" cxnId="{F6D94D0F-39B5-474F-8501-E869E5E872F5}">
      <dgm:prSet/>
      <dgm:spPr/>
      <dgm:t>
        <a:bodyPr/>
        <a:lstStyle/>
        <a:p>
          <a:endParaRPr lang="en-US"/>
        </a:p>
      </dgm:t>
    </dgm:pt>
    <dgm:pt modelId="{1B0790B2-C681-4182-899B-1F644F957DB1}" type="sibTrans" cxnId="{F6D94D0F-39B5-474F-8501-E869E5E872F5}">
      <dgm:prSet/>
      <dgm:spPr/>
      <dgm:t>
        <a:bodyPr/>
        <a:lstStyle/>
        <a:p>
          <a:endParaRPr lang="en-US"/>
        </a:p>
      </dgm:t>
    </dgm:pt>
    <dgm:pt modelId="{4839047E-38D8-4C93-B20A-908AF28B45BA}">
      <dgm:prSet phldrT="[Text]"/>
      <dgm:spPr/>
      <dgm:t>
        <a:bodyPr/>
        <a:lstStyle/>
        <a:p>
          <a:r>
            <a:rPr lang="en-US" dirty="0" smtClean="0"/>
            <a:t>Risk Management</a:t>
          </a:r>
          <a:endParaRPr lang="en-US" dirty="0"/>
        </a:p>
      </dgm:t>
    </dgm:pt>
    <dgm:pt modelId="{A246A7BC-5BBD-4F84-8DDA-49732673213A}" type="parTrans" cxnId="{6D249578-F534-499E-B80C-A52ABE52E960}">
      <dgm:prSet/>
      <dgm:spPr/>
      <dgm:t>
        <a:bodyPr/>
        <a:lstStyle/>
        <a:p>
          <a:endParaRPr lang="en-US"/>
        </a:p>
      </dgm:t>
    </dgm:pt>
    <dgm:pt modelId="{D0ADAE3C-D8B6-43EB-8019-C762BB205BAD}" type="sibTrans" cxnId="{6D249578-F534-499E-B80C-A52ABE52E960}">
      <dgm:prSet/>
      <dgm:spPr/>
      <dgm:t>
        <a:bodyPr/>
        <a:lstStyle/>
        <a:p>
          <a:endParaRPr lang="en-US"/>
        </a:p>
      </dgm:t>
    </dgm:pt>
    <dgm:pt modelId="{283DEA8B-0F45-431E-A4DA-560DE4DBFCA7}">
      <dgm:prSet phldrT="[Text]"/>
      <dgm:spPr/>
      <dgm:t>
        <a:bodyPr/>
        <a:lstStyle/>
        <a:p>
          <a:r>
            <a:rPr lang="en-US" dirty="0" smtClean="0"/>
            <a:t>Compliance and Monitoring</a:t>
          </a:r>
          <a:endParaRPr lang="en-US" dirty="0"/>
        </a:p>
      </dgm:t>
    </dgm:pt>
    <dgm:pt modelId="{A1956354-8FEB-4112-8EF1-EE36AC120E56}" type="parTrans" cxnId="{8762BEF9-9F70-4F38-A5BD-7D2337F0BC44}">
      <dgm:prSet/>
      <dgm:spPr/>
      <dgm:t>
        <a:bodyPr/>
        <a:lstStyle/>
        <a:p>
          <a:endParaRPr lang="en-US"/>
        </a:p>
      </dgm:t>
    </dgm:pt>
    <dgm:pt modelId="{2D6E0290-1A54-4203-A2C1-CE795E84DDA1}" type="sibTrans" cxnId="{8762BEF9-9F70-4F38-A5BD-7D2337F0BC44}">
      <dgm:prSet/>
      <dgm:spPr/>
      <dgm:t>
        <a:bodyPr/>
        <a:lstStyle/>
        <a:p>
          <a:endParaRPr lang="en-US"/>
        </a:p>
      </dgm:t>
    </dgm:pt>
    <dgm:pt modelId="{6A6A6D30-849A-486D-B3C9-6462933AB638}">
      <dgm:prSet phldrT="[Text]"/>
      <dgm:spPr/>
      <dgm:t>
        <a:bodyPr/>
        <a:lstStyle/>
        <a:p>
          <a:r>
            <a:rPr lang="en-US" dirty="0" smtClean="0"/>
            <a:t>Internal Audit</a:t>
          </a:r>
          <a:endParaRPr lang="en-US" dirty="0"/>
        </a:p>
      </dgm:t>
    </dgm:pt>
    <dgm:pt modelId="{6A355435-ED28-44BD-B843-A51C2A2B1EA5}" type="parTrans" cxnId="{D96F20FC-9A5F-4B1D-84C2-54B994908B9D}">
      <dgm:prSet/>
      <dgm:spPr/>
      <dgm:t>
        <a:bodyPr/>
        <a:lstStyle/>
        <a:p>
          <a:endParaRPr lang="en-US"/>
        </a:p>
      </dgm:t>
    </dgm:pt>
    <dgm:pt modelId="{D10D2DAB-E116-4F03-B697-3706E736FB5F}" type="sibTrans" cxnId="{D96F20FC-9A5F-4B1D-84C2-54B994908B9D}">
      <dgm:prSet/>
      <dgm:spPr/>
      <dgm:t>
        <a:bodyPr/>
        <a:lstStyle/>
        <a:p>
          <a:endParaRPr lang="en-US"/>
        </a:p>
      </dgm:t>
    </dgm:pt>
    <dgm:pt modelId="{AB6BB075-D5C2-4C6A-95D4-2B28BE49FC9D}">
      <dgm:prSet phldrT="[Text]"/>
      <dgm:spPr/>
      <dgm:t>
        <a:bodyPr/>
        <a:lstStyle/>
        <a:p>
          <a:r>
            <a:rPr lang="en-US" dirty="0" smtClean="0"/>
            <a:t>Forensics</a:t>
          </a:r>
          <a:endParaRPr lang="en-US" dirty="0"/>
        </a:p>
      </dgm:t>
    </dgm:pt>
    <dgm:pt modelId="{22C18CE2-FA6A-418C-AF1F-ED765FF9C8B9}" type="parTrans" cxnId="{4CED4F67-18AB-4D23-9DEE-215A149AFA44}">
      <dgm:prSet/>
      <dgm:spPr/>
      <dgm:t>
        <a:bodyPr/>
        <a:lstStyle/>
        <a:p>
          <a:endParaRPr lang="en-US"/>
        </a:p>
      </dgm:t>
    </dgm:pt>
    <dgm:pt modelId="{A8EABFF8-A4C5-4489-A447-36712015463A}" type="sibTrans" cxnId="{4CED4F67-18AB-4D23-9DEE-215A149AFA44}">
      <dgm:prSet/>
      <dgm:spPr/>
      <dgm:t>
        <a:bodyPr/>
        <a:lstStyle/>
        <a:p>
          <a:endParaRPr lang="en-US"/>
        </a:p>
      </dgm:t>
    </dgm:pt>
    <dgm:pt modelId="{CECD4DEF-5DAE-4DA9-AB26-EF60CAD94968}">
      <dgm:prSet phldrT="[Text]"/>
      <dgm:spPr/>
      <dgm:t>
        <a:bodyPr/>
        <a:lstStyle/>
        <a:p>
          <a:r>
            <a:rPr lang="en-US" dirty="0" smtClean="0"/>
            <a:t>External</a:t>
          </a:r>
          <a:endParaRPr lang="en-US" dirty="0"/>
        </a:p>
      </dgm:t>
    </dgm:pt>
    <dgm:pt modelId="{BB12EAE1-7013-4E1D-9633-0B36E86C19F9}" type="parTrans" cxnId="{A4E96AA4-FFDB-4234-8325-27FD496E45E1}">
      <dgm:prSet/>
      <dgm:spPr/>
      <dgm:t>
        <a:bodyPr/>
        <a:lstStyle/>
        <a:p>
          <a:endParaRPr lang="en-US"/>
        </a:p>
      </dgm:t>
    </dgm:pt>
    <dgm:pt modelId="{087A8158-8DD4-4BFC-BC38-4DBCE9C0F6EF}" type="sibTrans" cxnId="{A4E96AA4-FFDB-4234-8325-27FD496E45E1}">
      <dgm:prSet/>
      <dgm:spPr/>
      <dgm:t>
        <a:bodyPr/>
        <a:lstStyle/>
        <a:p>
          <a:endParaRPr lang="en-US"/>
        </a:p>
      </dgm:t>
    </dgm:pt>
    <dgm:pt modelId="{A01806CC-19CE-48DC-80AE-83A540FC4CC3}">
      <dgm:prSet phldrT="[Text]"/>
      <dgm:spPr/>
      <dgm:t>
        <a:bodyPr/>
        <a:lstStyle/>
        <a:p>
          <a:r>
            <a:rPr lang="en-US" dirty="0" smtClean="0"/>
            <a:t>Controls Self Assessments</a:t>
          </a:r>
          <a:endParaRPr lang="en-US" dirty="0"/>
        </a:p>
      </dgm:t>
    </dgm:pt>
    <dgm:pt modelId="{D1BEB449-A34D-4194-A0D6-A2D3DB2F35CC}" type="parTrans" cxnId="{4D2F9711-646F-43DF-9A71-11E4FFFBABF9}">
      <dgm:prSet/>
      <dgm:spPr/>
      <dgm:t>
        <a:bodyPr/>
        <a:lstStyle/>
        <a:p>
          <a:endParaRPr lang="en-US"/>
        </a:p>
      </dgm:t>
    </dgm:pt>
    <dgm:pt modelId="{B1EE1BE3-695F-4153-A1BB-8D65307F966B}" type="sibTrans" cxnId="{4D2F9711-646F-43DF-9A71-11E4FFFBABF9}">
      <dgm:prSet/>
      <dgm:spPr/>
      <dgm:t>
        <a:bodyPr/>
        <a:lstStyle/>
        <a:p>
          <a:endParaRPr lang="en-US"/>
        </a:p>
      </dgm:t>
    </dgm:pt>
    <dgm:pt modelId="{59F2F72B-09ED-43CD-BAB8-5B39724C3B16}">
      <dgm:prSet phldrT="[Text]"/>
      <dgm:spPr/>
      <dgm:t>
        <a:bodyPr/>
        <a:lstStyle/>
        <a:p>
          <a:r>
            <a:rPr lang="en-US" dirty="0" smtClean="0"/>
            <a:t>Primary Anti-Fraud Controls</a:t>
          </a:r>
          <a:endParaRPr lang="en-US" dirty="0"/>
        </a:p>
      </dgm:t>
    </dgm:pt>
    <dgm:pt modelId="{D8F6BE81-E171-4DB5-9321-E40505FF7A49}" type="parTrans" cxnId="{DEC7FE3B-E221-4599-AEFF-1F89BF0AF9FB}">
      <dgm:prSet/>
      <dgm:spPr/>
      <dgm:t>
        <a:bodyPr/>
        <a:lstStyle/>
        <a:p>
          <a:endParaRPr lang="en-US"/>
        </a:p>
      </dgm:t>
    </dgm:pt>
    <dgm:pt modelId="{13B96F6D-357C-463B-9B53-2E6AB08172C7}" type="sibTrans" cxnId="{DEC7FE3B-E221-4599-AEFF-1F89BF0AF9FB}">
      <dgm:prSet/>
      <dgm:spPr/>
      <dgm:t>
        <a:bodyPr/>
        <a:lstStyle/>
        <a:p>
          <a:endParaRPr lang="en-US"/>
        </a:p>
      </dgm:t>
    </dgm:pt>
    <dgm:pt modelId="{42DE4FBA-39AB-4C14-8B35-380131C98D92}">
      <dgm:prSet phldrT="[Text]"/>
      <dgm:spPr/>
      <dgm:t>
        <a:bodyPr/>
        <a:lstStyle/>
        <a:p>
          <a:r>
            <a:rPr lang="en-US" dirty="0" smtClean="0"/>
            <a:t>Front Line Employees</a:t>
          </a:r>
          <a:endParaRPr lang="en-US" dirty="0"/>
        </a:p>
      </dgm:t>
    </dgm:pt>
    <dgm:pt modelId="{7BCE8BB5-9594-439E-AA63-E949C284744E}" type="parTrans" cxnId="{FF4A0A2D-E894-4E8C-9CA1-6E584923F739}">
      <dgm:prSet/>
      <dgm:spPr/>
      <dgm:t>
        <a:bodyPr/>
        <a:lstStyle/>
        <a:p>
          <a:endParaRPr lang="en-US"/>
        </a:p>
      </dgm:t>
    </dgm:pt>
    <dgm:pt modelId="{757281E2-F128-4F2E-B7D4-CAB25B2B8941}" type="sibTrans" cxnId="{FF4A0A2D-E894-4E8C-9CA1-6E584923F739}">
      <dgm:prSet/>
      <dgm:spPr/>
      <dgm:t>
        <a:bodyPr/>
        <a:lstStyle/>
        <a:p>
          <a:endParaRPr lang="en-US"/>
        </a:p>
      </dgm:t>
    </dgm:pt>
    <dgm:pt modelId="{E8FDFFE9-7398-4D41-8066-CF572F28221F}" type="pres">
      <dgm:prSet presAssocID="{15B450BA-3463-42F0-A0B7-0CCFE1584CB6}" presName="compositeShape" presStyleCnt="0">
        <dgm:presLayoutVars>
          <dgm:dir/>
          <dgm:resizeHandles/>
        </dgm:presLayoutVars>
      </dgm:prSet>
      <dgm:spPr/>
    </dgm:pt>
    <dgm:pt modelId="{A78FF563-EDAC-410C-96DF-27BB1D2EB833}" type="pres">
      <dgm:prSet presAssocID="{15B450BA-3463-42F0-A0B7-0CCFE1584CB6}" presName="pyramid" presStyleLbl="node1" presStyleIdx="0" presStyleCnt="1"/>
      <dgm:spPr/>
    </dgm:pt>
    <dgm:pt modelId="{53811B7A-AA11-4EA2-A8F9-8F1E5CF10B6E}" type="pres">
      <dgm:prSet presAssocID="{15B450BA-3463-42F0-A0B7-0CCFE1584CB6}" presName="theList" presStyleCnt="0"/>
      <dgm:spPr/>
    </dgm:pt>
    <dgm:pt modelId="{FE721961-1CDD-4587-872D-3C932C617493}" type="pres">
      <dgm:prSet presAssocID="{CCC473CF-BDA1-4297-8011-EFA0CB574BB1}" presName="aNode" presStyleLbl="fgAcc1" presStyleIdx="0" presStyleCnt="3">
        <dgm:presLayoutVars>
          <dgm:bulletEnabled val="1"/>
        </dgm:presLayoutVars>
      </dgm:prSet>
      <dgm:spPr/>
      <dgm:t>
        <a:bodyPr/>
        <a:lstStyle/>
        <a:p>
          <a:endParaRPr lang="en-US"/>
        </a:p>
      </dgm:t>
    </dgm:pt>
    <dgm:pt modelId="{D9ABBB27-6924-45CE-B048-7D14B57E98D8}" type="pres">
      <dgm:prSet presAssocID="{CCC473CF-BDA1-4297-8011-EFA0CB574BB1}" presName="aSpace" presStyleCnt="0"/>
      <dgm:spPr/>
    </dgm:pt>
    <dgm:pt modelId="{09DEF376-5B65-4A75-8E04-54B984607D46}" type="pres">
      <dgm:prSet presAssocID="{2BABD689-3202-4064-B7A4-047C2E0376E7}" presName="aNode" presStyleLbl="fgAcc1" presStyleIdx="1" presStyleCnt="3">
        <dgm:presLayoutVars>
          <dgm:bulletEnabled val="1"/>
        </dgm:presLayoutVars>
      </dgm:prSet>
      <dgm:spPr/>
      <dgm:t>
        <a:bodyPr/>
        <a:lstStyle/>
        <a:p>
          <a:endParaRPr lang="en-US"/>
        </a:p>
      </dgm:t>
    </dgm:pt>
    <dgm:pt modelId="{FDBA1308-A2E1-4D2B-BED2-87F25AE6BA0F}" type="pres">
      <dgm:prSet presAssocID="{2BABD689-3202-4064-B7A4-047C2E0376E7}" presName="aSpace" presStyleCnt="0"/>
      <dgm:spPr/>
    </dgm:pt>
    <dgm:pt modelId="{1A987FB9-92CE-4E6B-B46A-9DFAA48B9AA1}" type="pres">
      <dgm:prSet presAssocID="{B47B9E73-6A83-4C0D-9EAE-659FC44D44A2}" presName="aNode" presStyleLbl="fgAcc1" presStyleIdx="2" presStyleCnt="3">
        <dgm:presLayoutVars>
          <dgm:bulletEnabled val="1"/>
        </dgm:presLayoutVars>
      </dgm:prSet>
      <dgm:spPr/>
      <dgm:t>
        <a:bodyPr/>
        <a:lstStyle/>
        <a:p>
          <a:endParaRPr lang="en-US"/>
        </a:p>
      </dgm:t>
    </dgm:pt>
    <dgm:pt modelId="{BF73B814-07EF-4CDF-94F6-13995DE7901E}" type="pres">
      <dgm:prSet presAssocID="{B47B9E73-6A83-4C0D-9EAE-659FC44D44A2}" presName="aSpace" presStyleCnt="0"/>
      <dgm:spPr/>
    </dgm:pt>
  </dgm:ptLst>
  <dgm:cxnLst>
    <dgm:cxn modelId="{C836A881-BBE0-4861-998E-BC42CC38DF38}" type="presOf" srcId="{59F2F72B-09ED-43CD-BAB8-5B39724C3B16}" destId="{FE721961-1CDD-4587-872D-3C932C617493}" srcOrd="0" destOrd="3" presId="urn:microsoft.com/office/officeart/2005/8/layout/pyramid2"/>
    <dgm:cxn modelId="{FF4A0A2D-E894-4E8C-9CA1-6E584923F739}" srcId="{CCC473CF-BDA1-4297-8011-EFA0CB574BB1}" destId="{42DE4FBA-39AB-4C14-8B35-380131C98D92}" srcOrd="3" destOrd="0" parTransId="{7BCE8BB5-9594-439E-AA63-E949C284744E}" sibTransId="{757281E2-F128-4F2E-B7D4-CAB25B2B8941}"/>
    <dgm:cxn modelId="{A4E96AA4-FFDB-4234-8325-27FD496E45E1}" srcId="{B47B9E73-6A83-4C0D-9EAE-659FC44D44A2}" destId="{CECD4DEF-5DAE-4DA9-AB26-EF60CAD94968}" srcOrd="2" destOrd="0" parTransId="{BB12EAE1-7013-4E1D-9633-0B36E86C19F9}" sibTransId="{087A8158-8DD4-4BFC-BC38-4DBCE9C0F6EF}"/>
    <dgm:cxn modelId="{EAD6228C-1AD5-45A1-87FE-855B1B7BCD26}" type="presOf" srcId="{B47B9E73-6A83-4C0D-9EAE-659FC44D44A2}" destId="{1A987FB9-92CE-4E6B-B46A-9DFAA48B9AA1}" srcOrd="0" destOrd="0" presId="urn:microsoft.com/office/officeart/2005/8/layout/pyramid2"/>
    <dgm:cxn modelId="{B5C1B45E-F4A4-419E-9BEB-206039D1978D}" type="presOf" srcId="{CECD4DEF-5DAE-4DA9-AB26-EF60CAD94968}" destId="{1A987FB9-92CE-4E6B-B46A-9DFAA48B9AA1}" srcOrd="0" destOrd="3" presId="urn:microsoft.com/office/officeart/2005/8/layout/pyramid2"/>
    <dgm:cxn modelId="{8A274796-D719-40C1-898F-2DF75B8FDD8A}" type="presOf" srcId="{CCC473CF-BDA1-4297-8011-EFA0CB574BB1}" destId="{FE721961-1CDD-4587-872D-3C932C617493}" srcOrd="0" destOrd="0" presId="urn:microsoft.com/office/officeart/2005/8/layout/pyramid2"/>
    <dgm:cxn modelId="{2283DF1C-BD64-4EBC-BFA8-FD8A46353C2F}" type="presOf" srcId="{093D43F8-CD70-45BE-B84B-96ADBE515424}" destId="{09DEF376-5B65-4A75-8E04-54B984607D46}" srcOrd="0" destOrd="1" presId="urn:microsoft.com/office/officeart/2005/8/layout/pyramid2"/>
    <dgm:cxn modelId="{5F135AB8-B134-47A3-8A33-3AEDCAB1BBF8}" type="presOf" srcId="{6A6A6D30-849A-486D-B3C9-6462933AB638}" destId="{1A987FB9-92CE-4E6B-B46A-9DFAA48B9AA1}" srcOrd="0" destOrd="1" presId="urn:microsoft.com/office/officeart/2005/8/layout/pyramid2"/>
    <dgm:cxn modelId="{F6D94D0F-39B5-474F-8501-E869E5E872F5}" srcId="{2BABD689-3202-4064-B7A4-047C2E0376E7}" destId="{093D43F8-CD70-45BE-B84B-96ADBE515424}" srcOrd="0" destOrd="0" parTransId="{05E71D8A-5F65-45E2-9EA8-9C92B457EB6E}" sibTransId="{1B0790B2-C681-4182-899B-1F644F957DB1}"/>
    <dgm:cxn modelId="{E8D505CE-1E5F-4724-B153-53C81A932812}" type="presOf" srcId="{49C51F0B-4219-4687-8A11-55695D434E69}" destId="{FE721961-1CDD-4587-872D-3C932C617493}" srcOrd="0" destOrd="1" presId="urn:microsoft.com/office/officeart/2005/8/layout/pyramid2"/>
    <dgm:cxn modelId="{B096F715-8F3A-40EC-87EA-FC5A7888A48C}" type="presOf" srcId="{42DE4FBA-39AB-4C14-8B35-380131C98D92}" destId="{FE721961-1CDD-4587-872D-3C932C617493}" srcOrd="0" destOrd="4" presId="urn:microsoft.com/office/officeart/2005/8/layout/pyramid2"/>
    <dgm:cxn modelId="{E63DD2DB-30E3-45DD-B458-A11A0033C7B9}" srcId="{15B450BA-3463-42F0-A0B7-0CCFE1584CB6}" destId="{B47B9E73-6A83-4C0D-9EAE-659FC44D44A2}" srcOrd="2" destOrd="0" parTransId="{1D7B05F2-8722-43BA-856F-F0936A7A4CCA}" sibTransId="{5008969B-C96C-4F8A-89E1-4FED21CDE010}"/>
    <dgm:cxn modelId="{61530272-3AAA-4CA2-BDBD-623A8953CFD0}" type="presOf" srcId="{2BABD689-3202-4064-B7A4-047C2E0376E7}" destId="{09DEF376-5B65-4A75-8E04-54B984607D46}" srcOrd="0" destOrd="0" presId="urn:microsoft.com/office/officeart/2005/8/layout/pyramid2"/>
    <dgm:cxn modelId="{8E637802-9431-4529-AB28-8DE76EADD01E}" srcId="{15B450BA-3463-42F0-A0B7-0CCFE1584CB6}" destId="{CCC473CF-BDA1-4297-8011-EFA0CB574BB1}" srcOrd="0" destOrd="0" parTransId="{B46CD8DC-710F-484E-946B-8F8B8B384FE1}" sibTransId="{CD4A9F42-8676-4588-8830-100A62D5AD68}"/>
    <dgm:cxn modelId="{20631582-3CCE-4796-8707-079720826FB2}" type="presOf" srcId="{15B450BA-3463-42F0-A0B7-0CCFE1584CB6}" destId="{E8FDFFE9-7398-4D41-8066-CF572F28221F}" srcOrd="0" destOrd="0" presId="urn:microsoft.com/office/officeart/2005/8/layout/pyramid2"/>
    <dgm:cxn modelId="{82E8EC7D-B159-4A5B-994C-CBA34BECF200}" type="presOf" srcId="{A01806CC-19CE-48DC-80AE-83A540FC4CC3}" destId="{FE721961-1CDD-4587-872D-3C932C617493}" srcOrd="0" destOrd="2" presId="urn:microsoft.com/office/officeart/2005/8/layout/pyramid2"/>
    <dgm:cxn modelId="{D96F20FC-9A5F-4B1D-84C2-54B994908B9D}" srcId="{B47B9E73-6A83-4C0D-9EAE-659FC44D44A2}" destId="{6A6A6D30-849A-486D-B3C9-6462933AB638}" srcOrd="0" destOrd="0" parTransId="{6A355435-ED28-44BD-B843-A51C2A2B1EA5}" sibTransId="{D10D2DAB-E116-4F03-B697-3706E736FB5F}"/>
    <dgm:cxn modelId="{E3443B00-5C90-45B8-A599-A0F9B6EEEC06}" type="presOf" srcId="{283DEA8B-0F45-431E-A4DA-560DE4DBFCA7}" destId="{09DEF376-5B65-4A75-8E04-54B984607D46}" srcOrd="0" destOrd="3" presId="urn:microsoft.com/office/officeart/2005/8/layout/pyramid2"/>
    <dgm:cxn modelId="{4D2F9711-646F-43DF-9A71-11E4FFFBABF9}" srcId="{CCC473CF-BDA1-4297-8011-EFA0CB574BB1}" destId="{A01806CC-19CE-48DC-80AE-83A540FC4CC3}" srcOrd="1" destOrd="0" parTransId="{D1BEB449-A34D-4194-A0D6-A2D3DB2F35CC}" sibTransId="{B1EE1BE3-695F-4153-A1BB-8D65307F966B}"/>
    <dgm:cxn modelId="{0A204CFB-892D-4BB5-948E-5D9F5970976C}" type="presOf" srcId="{4839047E-38D8-4C93-B20A-908AF28B45BA}" destId="{09DEF376-5B65-4A75-8E04-54B984607D46}" srcOrd="0" destOrd="2" presId="urn:microsoft.com/office/officeart/2005/8/layout/pyramid2"/>
    <dgm:cxn modelId="{ECA3CA44-4996-4217-98E4-717135D97C0F}" type="presOf" srcId="{AB6BB075-D5C2-4C6A-95D4-2B28BE49FC9D}" destId="{1A987FB9-92CE-4E6B-B46A-9DFAA48B9AA1}" srcOrd="0" destOrd="2" presId="urn:microsoft.com/office/officeart/2005/8/layout/pyramid2"/>
    <dgm:cxn modelId="{085E0F52-8E18-4A2B-A97D-748E0FECECC7}" srcId="{CCC473CF-BDA1-4297-8011-EFA0CB574BB1}" destId="{49C51F0B-4219-4687-8A11-55695D434E69}" srcOrd="0" destOrd="0" parTransId="{9C6C8BE4-8B2D-43DE-AD16-15C32C2138F4}" sibTransId="{865BCEFA-8980-430C-BAFD-D2982E10F61A}"/>
    <dgm:cxn modelId="{6BC421A0-3A07-4243-BF7F-D6AA0450D336}" srcId="{15B450BA-3463-42F0-A0B7-0CCFE1584CB6}" destId="{2BABD689-3202-4064-B7A4-047C2E0376E7}" srcOrd="1" destOrd="0" parTransId="{FCAC61D2-35D3-4BFA-93FF-E100D5602F2C}" sibTransId="{6E1C29D2-1345-42C6-B338-2CBC87E08983}"/>
    <dgm:cxn modelId="{4CED4F67-18AB-4D23-9DEE-215A149AFA44}" srcId="{B47B9E73-6A83-4C0D-9EAE-659FC44D44A2}" destId="{AB6BB075-D5C2-4C6A-95D4-2B28BE49FC9D}" srcOrd="1" destOrd="0" parTransId="{22C18CE2-FA6A-418C-AF1F-ED765FF9C8B9}" sibTransId="{A8EABFF8-A4C5-4489-A447-36712015463A}"/>
    <dgm:cxn modelId="{DEC7FE3B-E221-4599-AEFF-1F89BF0AF9FB}" srcId="{CCC473CF-BDA1-4297-8011-EFA0CB574BB1}" destId="{59F2F72B-09ED-43CD-BAB8-5B39724C3B16}" srcOrd="2" destOrd="0" parTransId="{D8F6BE81-E171-4DB5-9321-E40505FF7A49}" sibTransId="{13B96F6D-357C-463B-9B53-2E6AB08172C7}"/>
    <dgm:cxn modelId="{6D249578-F534-499E-B80C-A52ABE52E960}" srcId="{2BABD689-3202-4064-B7A4-047C2E0376E7}" destId="{4839047E-38D8-4C93-B20A-908AF28B45BA}" srcOrd="1" destOrd="0" parTransId="{A246A7BC-5BBD-4F84-8DDA-49732673213A}" sibTransId="{D0ADAE3C-D8B6-43EB-8019-C762BB205BAD}"/>
    <dgm:cxn modelId="{8762BEF9-9F70-4F38-A5BD-7D2337F0BC44}" srcId="{2BABD689-3202-4064-B7A4-047C2E0376E7}" destId="{283DEA8B-0F45-431E-A4DA-560DE4DBFCA7}" srcOrd="2" destOrd="0" parTransId="{A1956354-8FEB-4112-8EF1-EE36AC120E56}" sibTransId="{2D6E0290-1A54-4203-A2C1-CE795E84DDA1}"/>
    <dgm:cxn modelId="{5D637F5C-2C40-4006-9C36-AD76CE7E8194}" type="presParOf" srcId="{E8FDFFE9-7398-4D41-8066-CF572F28221F}" destId="{A78FF563-EDAC-410C-96DF-27BB1D2EB833}" srcOrd="0" destOrd="0" presId="urn:microsoft.com/office/officeart/2005/8/layout/pyramid2"/>
    <dgm:cxn modelId="{1C063387-3BFA-4E2B-92F9-BFAAD7B37227}" type="presParOf" srcId="{E8FDFFE9-7398-4D41-8066-CF572F28221F}" destId="{53811B7A-AA11-4EA2-A8F9-8F1E5CF10B6E}" srcOrd="1" destOrd="0" presId="urn:microsoft.com/office/officeart/2005/8/layout/pyramid2"/>
    <dgm:cxn modelId="{1FCF52B0-C212-4967-8283-CE8657E29081}" type="presParOf" srcId="{53811B7A-AA11-4EA2-A8F9-8F1E5CF10B6E}" destId="{FE721961-1CDD-4587-872D-3C932C617493}" srcOrd="0" destOrd="0" presId="urn:microsoft.com/office/officeart/2005/8/layout/pyramid2"/>
    <dgm:cxn modelId="{F857953A-319F-44F8-9F66-DB0964E723F7}" type="presParOf" srcId="{53811B7A-AA11-4EA2-A8F9-8F1E5CF10B6E}" destId="{D9ABBB27-6924-45CE-B048-7D14B57E98D8}" srcOrd="1" destOrd="0" presId="urn:microsoft.com/office/officeart/2005/8/layout/pyramid2"/>
    <dgm:cxn modelId="{C76AA129-7094-4D5D-9743-6DF3528F76E4}" type="presParOf" srcId="{53811B7A-AA11-4EA2-A8F9-8F1E5CF10B6E}" destId="{09DEF376-5B65-4A75-8E04-54B984607D46}" srcOrd="2" destOrd="0" presId="urn:microsoft.com/office/officeart/2005/8/layout/pyramid2"/>
    <dgm:cxn modelId="{77DC894E-341F-456A-AF10-2D4361B0FFE5}" type="presParOf" srcId="{53811B7A-AA11-4EA2-A8F9-8F1E5CF10B6E}" destId="{FDBA1308-A2E1-4D2B-BED2-87F25AE6BA0F}" srcOrd="3" destOrd="0" presId="urn:microsoft.com/office/officeart/2005/8/layout/pyramid2"/>
    <dgm:cxn modelId="{EA21A554-12EA-4265-B526-F98796BDF5B2}" type="presParOf" srcId="{53811B7A-AA11-4EA2-A8F9-8F1E5CF10B6E}" destId="{1A987FB9-92CE-4E6B-B46A-9DFAA48B9AA1}" srcOrd="4" destOrd="0" presId="urn:microsoft.com/office/officeart/2005/8/layout/pyramid2"/>
    <dgm:cxn modelId="{E8007956-E480-436E-8621-AD15B540D938}" type="presParOf" srcId="{53811B7A-AA11-4EA2-A8F9-8F1E5CF10B6E}" destId="{BF73B814-07EF-4CDF-94F6-13995DE7901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F93C12-69CD-FF4B-B0E2-A8542DCD38BD}" type="datetimeFigureOut">
              <a:rPr lang="en-US" smtClean="0"/>
              <a:pPr/>
              <a:t>5/23/2016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AD1822-DAB5-8C44-AEBF-115606FADC80}" type="slidenum">
              <a:rPr lang="en-US" smtClean="0"/>
              <a:pPr/>
              <a:t>‹#›</a:t>
            </a:fld>
            <a:endParaRPr lang="en-US"/>
          </a:p>
        </p:txBody>
      </p:sp>
    </p:spTree>
    <p:extLst>
      <p:ext uri="{BB962C8B-B14F-4D97-AF65-F5344CB8AC3E}">
        <p14:creationId xmlns:p14="http://schemas.microsoft.com/office/powerpoint/2010/main" val="3431707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7827C8-C267-AD48-AFC7-73DD041A835D}" type="datetimeFigureOut">
              <a:rPr lang="en-US" smtClean="0"/>
              <a:pPr/>
              <a:t>5/23/2016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9C22E7-7868-A142-B078-D3896FC6D642}" type="slidenum">
              <a:rPr lang="en-US" smtClean="0"/>
              <a:pPr/>
              <a:t>‹#›</a:t>
            </a:fld>
            <a:endParaRPr lang="en-US"/>
          </a:p>
        </p:txBody>
      </p:sp>
    </p:spTree>
    <p:extLst>
      <p:ext uri="{BB962C8B-B14F-4D97-AF65-F5344CB8AC3E}">
        <p14:creationId xmlns:p14="http://schemas.microsoft.com/office/powerpoint/2010/main" val="6823219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Template 1">
    <p:spTree>
      <p:nvGrpSpPr>
        <p:cNvPr id="1" name=""/>
        <p:cNvGrpSpPr/>
        <p:nvPr/>
      </p:nvGrpSpPr>
      <p:grpSpPr>
        <a:xfrm>
          <a:off x="0" y="0"/>
          <a:ext cx="0" cy="0"/>
          <a:chOff x="0" y="0"/>
          <a:chExt cx="0" cy="0"/>
        </a:xfrm>
      </p:grpSpPr>
      <p:sp>
        <p:nvSpPr>
          <p:cNvPr id="17" name="Rectangle 16"/>
          <p:cNvSpPr/>
          <p:nvPr userDrawn="1"/>
        </p:nvSpPr>
        <p:spPr>
          <a:xfrm>
            <a:off x="767742" y="1465310"/>
            <a:ext cx="3799496" cy="37994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hasCustomPrompt="1"/>
          </p:nvPr>
        </p:nvSpPr>
        <p:spPr>
          <a:xfrm>
            <a:off x="949038" y="1685845"/>
            <a:ext cx="3486162" cy="1976497"/>
          </a:xfrm>
          <a:prstGeom prst="rect">
            <a:avLst/>
          </a:prstGeom>
        </p:spPr>
        <p:txBody>
          <a:bodyPr anchor="t">
            <a:normAutofit/>
          </a:bodyPr>
          <a:lstStyle>
            <a:lvl1pPr>
              <a:lnSpc>
                <a:spcPct val="90000"/>
              </a:lnSpc>
              <a:defRPr sz="3200" b="1">
                <a:solidFill>
                  <a:srgbClr val="004C36"/>
                </a:solidFill>
              </a:defRPr>
            </a:lvl1pPr>
          </a:lstStyle>
          <a:p>
            <a:r>
              <a:rPr lang="en-US" dirty="0" smtClean="0"/>
              <a:t>CLICK TO EDIT </a:t>
            </a:r>
            <a:br>
              <a:rPr lang="en-US" dirty="0" smtClean="0"/>
            </a:br>
            <a:r>
              <a:rPr lang="en-US" dirty="0" smtClean="0"/>
              <a:t>MASTER TITLE </a:t>
            </a:r>
            <a:br>
              <a:rPr lang="en-US" dirty="0" smtClean="0"/>
            </a:br>
            <a:r>
              <a:rPr lang="en-US" dirty="0" smtClean="0"/>
              <a:t>STYLE</a:t>
            </a:r>
            <a:endParaRPr lang="en-US" dirty="0"/>
          </a:p>
        </p:txBody>
      </p:sp>
      <p:sp>
        <p:nvSpPr>
          <p:cNvPr id="14" name="Subtitle 2"/>
          <p:cNvSpPr>
            <a:spLocks noGrp="1"/>
          </p:cNvSpPr>
          <p:nvPr>
            <p:ph type="subTitle" idx="1"/>
          </p:nvPr>
        </p:nvSpPr>
        <p:spPr>
          <a:xfrm>
            <a:off x="949038" y="3794085"/>
            <a:ext cx="3486162" cy="1016000"/>
          </a:xfrm>
          <a:prstGeom prst="rect">
            <a:avLst/>
          </a:prstGeom>
        </p:spPr>
        <p:txBody>
          <a:bodyPr>
            <a:normAutofit/>
          </a:bodyPr>
          <a:lstStyle>
            <a:lvl1pPr marL="0" indent="0" algn="l">
              <a:buNone/>
              <a:defRPr sz="2200">
                <a:solidFill>
                  <a:srgbClr val="004C3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p>
          <a:p>
            <a:r>
              <a:rPr lang="en-US" dirty="0" smtClean="0"/>
              <a:t>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6" name="Group 95"/>
          <p:cNvGrpSpPr/>
          <p:nvPr userDrawn="1"/>
        </p:nvGrpSpPr>
        <p:grpSpPr>
          <a:xfrm>
            <a:off x="4864607" y="452645"/>
            <a:ext cx="3869742" cy="1179152"/>
            <a:chOff x="2124075" y="787400"/>
            <a:chExt cx="5324476" cy="1622425"/>
          </a:xfrm>
        </p:grpSpPr>
        <p:grpSp>
          <p:nvGrpSpPr>
            <p:cNvPr id="97" name="Group 96"/>
            <p:cNvGrpSpPr/>
            <p:nvPr userDrawn="1"/>
          </p:nvGrpSpPr>
          <p:grpSpPr>
            <a:xfrm>
              <a:off x="4037013" y="2171700"/>
              <a:ext cx="3411538" cy="185738"/>
              <a:chOff x="3821113" y="4000500"/>
              <a:chExt cx="3411538" cy="185738"/>
            </a:xfrm>
          </p:grpSpPr>
          <p:sp>
            <p:nvSpPr>
              <p:cNvPr id="149" name="Freeform 5"/>
              <p:cNvSpPr>
                <a:spLocks noEditPoints="1"/>
              </p:cNvSpPr>
              <p:nvPr userDrawn="1"/>
            </p:nvSpPr>
            <p:spPr bwMode="auto">
              <a:xfrm>
                <a:off x="3821113" y="4008438"/>
                <a:ext cx="104775" cy="131763"/>
              </a:xfrm>
              <a:custGeom>
                <a:avLst/>
                <a:gdLst>
                  <a:gd name="T0" fmla="*/ 7 w 28"/>
                  <a:gd name="T1" fmla="*/ 16 h 35"/>
                  <a:gd name="T2" fmla="*/ 10 w 28"/>
                  <a:gd name="T3" fmla="*/ 16 h 35"/>
                  <a:gd name="T4" fmla="*/ 15 w 28"/>
                  <a:gd name="T5" fmla="*/ 15 h 35"/>
                  <a:gd name="T6" fmla="*/ 17 w 28"/>
                  <a:gd name="T7" fmla="*/ 11 h 35"/>
                  <a:gd name="T8" fmla="*/ 15 w 28"/>
                  <a:gd name="T9" fmla="*/ 8 h 35"/>
                  <a:gd name="T10" fmla="*/ 10 w 28"/>
                  <a:gd name="T11" fmla="*/ 6 h 35"/>
                  <a:gd name="T12" fmla="*/ 7 w 28"/>
                  <a:gd name="T13" fmla="*/ 6 h 35"/>
                  <a:gd name="T14" fmla="*/ 7 w 28"/>
                  <a:gd name="T15" fmla="*/ 16 h 35"/>
                  <a:gd name="T16" fmla="*/ 7 w 28"/>
                  <a:gd name="T17" fmla="*/ 22 h 35"/>
                  <a:gd name="T18" fmla="*/ 7 w 28"/>
                  <a:gd name="T19" fmla="*/ 35 h 35"/>
                  <a:gd name="T20" fmla="*/ 0 w 28"/>
                  <a:gd name="T21" fmla="*/ 35 h 35"/>
                  <a:gd name="T22" fmla="*/ 0 w 28"/>
                  <a:gd name="T23" fmla="*/ 0 h 35"/>
                  <a:gd name="T24" fmla="*/ 10 w 28"/>
                  <a:gd name="T25" fmla="*/ 0 h 35"/>
                  <a:gd name="T26" fmla="*/ 21 w 28"/>
                  <a:gd name="T27" fmla="*/ 3 h 35"/>
                  <a:gd name="T28" fmla="*/ 24 w 28"/>
                  <a:gd name="T29" fmla="*/ 11 h 35"/>
                  <a:gd name="T30" fmla="*/ 22 w 28"/>
                  <a:gd name="T31" fmla="*/ 16 h 35"/>
                  <a:gd name="T32" fmla="*/ 18 w 28"/>
                  <a:gd name="T33" fmla="*/ 20 h 35"/>
                  <a:gd name="T34" fmla="*/ 28 w 28"/>
                  <a:gd name="T35" fmla="*/ 35 h 35"/>
                  <a:gd name="T36" fmla="*/ 20 w 28"/>
                  <a:gd name="T37" fmla="*/ 35 h 35"/>
                  <a:gd name="T38" fmla="*/ 11 w 28"/>
                  <a:gd name="T39" fmla="*/ 22 h 35"/>
                  <a:gd name="T40" fmla="*/ 7 w 28"/>
                  <a:gd name="T41"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7" y="16"/>
                    </a:moveTo>
                    <a:cubicBezTo>
                      <a:pt x="10" y="16"/>
                      <a:pt x="10" y="16"/>
                      <a:pt x="10" y="16"/>
                    </a:cubicBezTo>
                    <a:cubicBezTo>
                      <a:pt x="12" y="16"/>
                      <a:pt x="14" y="15"/>
                      <a:pt x="15" y="15"/>
                    </a:cubicBezTo>
                    <a:cubicBezTo>
                      <a:pt x="16" y="14"/>
                      <a:pt x="17" y="13"/>
                      <a:pt x="17" y="11"/>
                    </a:cubicBezTo>
                    <a:cubicBezTo>
                      <a:pt x="17" y="9"/>
                      <a:pt x="16" y="8"/>
                      <a:pt x="15" y="8"/>
                    </a:cubicBezTo>
                    <a:cubicBezTo>
                      <a:pt x="14" y="7"/>
                      <a:pt x="12" y="6"/>
                      <a:pt x="10" y="6"/>
                    </a:cubicBezTo>
                    <a:cubicBezTo>
                      <a:pt x="7" y="6"/>
                      <a:pt x="7" y="6"/>
                      <a:pt x="7" y="6"/>
                    </a:cubicBezTo>
                    <a:lnTo>
                      <a:pt x="7" y="16"/>
                    </a:lnTo>
                    <a:close/>
                    <a:moveTo>
                      <a:pt x="7" y="22"/>
                    </a:moveTo>
                    <a:cubicBezTo>
                      <a:pt x="7" y="35"/>
                      <a:pt x="7" y="35"/>
                      <a:pt x="7" y="35"/>
                    </a:cubicBezTo>
                    <a:cubicBezTo>
                      <a:pt x="0" y="35"/>
                      <a:pt x="0" y="35"/>
                      <a:pt x="0" y="35"/>
                    </a:cubicBezTo>
                    <a:cubicBezTo>
                      <a:pt x="0" y="0"/>
                      <a:pt x="0" y="0"/>
                      <a:pt x="0" y="0"/>
                    </a:cubicBezTo>
                    <a:cubicBezTo>
                      <a:pt x="10" y="0"/>
                      <a:pt x="10" y="0"/>
                      <a:pt x="10" y="0"/>
                    </a:cubicBezTo>
                    <a:cubicBezTo>
                      <a:pt x="15" y="0"/>
                      <a:pt x="18" y="1"/>
                      <a:pt x="21" y="3"/>
                    </a:cubicBezTo>
                    <a:cubicBezTo>
                      <a:pt x="23" y="5"/>
                      <a:pt x="24" y="7"/>
                      <a:pt x="24" y="11"/>
                    </a:cubicBezTo>
                    <a:cubicBezTo>
                      <a:pt x="24" y="13"/>
                      <a:pt x="24" y="15"/>
                      <a:pt x="22" y="16"/>
                    </a:cubicBezTo>
                    <a:cubicBezTo>
                      <a:pt x="21" y="18"/>
                      <a:pt x="20" y="19"/>
                      <a:pt x="18" y="20"/>
                    </a:cubicBezTo>
                    <a:cubicBezTo>
                      <a:pt x="23" y="28"/>
                      <a:pt x="26" y="33"/>
                      <a:pt x="28" y="35"/>
                    </a:cubicBezTo>
                    <a:cubicBezTo>
                      <a:pt x="20" y="35"/>
                      <a:pt x="20" y="35"/>
                      <a:pt x="20" y="35"/>
                    </a:cubicBezTo>
                    <a:cubicBezTo>
                      <a:pt x="11" y="22"/>
                      <a:pt x="11" y="22"/>
                      <a:pt x="11" y="22"/>
                    </a:cubicBezTo>
                    <a:lnTo>
                      <a:pt x="7" y="2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0" name="Freeform 6"/>
              <p:cNvSpPr>
                <a:spLocks noEditPoints="1"/>
              </p:cNvSpPr>
              <p:nvPr userDrawn="1"/>
            </p:nvSpPr>
            <p:spPr bwMode="auto">
              <a:xfrm>
                <a:off x="3940175" y="4038600"/>
                <a:ext cx="93663" cy="106363"/>
              </a:xfrm>
              <a:custGeom>
                <a:avLst/>
                <a:gdLst>
                  <a:gd name="T0" fmla="*/ 13 w 25"/>
                  <a:gd name="T1" fmla="*/ 5 h 28"/>
                  <a:gd name="T2" fmla="*/ 9 w 25"/>
                  <a:gd name="T3" fmla="*/ 7 h 28"/>
                  <a:gd name="T4" fmla="*/ 8 w 25"/>
                  <a:gd name="T5" fmla="*/ 11 h 28"/>
                  <a:gd name="T6" fmla="*/ 18 w 25"/>
                  <a:gd name="T7" fmla="*/ 11 h 28"/>
                  <a:gd name="T8" fmla="*/ 17 w 25"/>
                  <a:gd name="T9" fmla="*/ 7 h 28"/>
                  <a:gd name="T10" fmla="*/ 13 w 25"/>
                  <a:gd name="T11" fmla="*/ 5 h 28"/>
                  <a:gd name="T12" fmla="*/ 14 w 25"/>
                  <a:gd name="T13" fmla="*/ 28 h 28"/>
                  <a:gd name="T14" fmla="*/ 4 w 25"/>
                  <a:gd name="T15" fmla="*/ 24 h 28"/>
                  <a:gd name="T16" fmla="*/ 0 w 25"/>
                  <a:gd name="T17" fmla="*/ 14 h 28"/>
                  <a:gd name="T18" fmla="*/ 4 w 25"/>
                  <a:gd name="T19" fmla="*/ 4 h 28"/>
                  <a:gd name="T20" fmla="*/ 13 w 25"/>
                  <a:gd name="T21" fmla="*/ 0 h 28"/>
                  <a:gd name="T22" fmla="*/ 22 w 25"/>
                  <a:gd name="T23" fmla="*/ 3 h 28"/>
                  <a:gd name="T24" fmla="*/ 25 w 25"/>
                  <a:gd name="T25" fmla="*/ 12 h 28"/>
                  <a:gd name="T26" fmla="*/ 25 w 25"/>
                  <a:gd name="T27" fmla="*/ 16 h 28"/>
                  <a:gd name="T28" fmla="*/ 8 w 25"/>
                  <a:gd name="T29" fmla="*/ 16 h 28"/>
                  <a:gd name="T30" fmla="*/ 10 w 25"/>
                  <a:gd name="T31" fmla="*/ 21 h 28"/>
                  <a:gd name="T32" fmla="*/ 14 w 25"/>
                  <a:gd name="T33" fmla="*/ 22 h 28"/>
                  <a:gd name="T34" fmla="*/ 19 w 25"/>
                  <a:gd name="T35" fmla="*/ 22 h 28"/>
                  <a:gd name="T36" fmla="*/ 23 w 25"/>
                  <a:gd name="T37" fmla="*/ 20 h 28"/>
                  <a:gd name="T38" fmla="*/ 23 w 25"/>
                  <a:gd name="T39" fmla="*/ 26 h 28"/>
                  <a:gd name="T40" fmla="*/ 19 w 25"/>
                  <a:gd name="T41" fmla="*/ 27 h 28"/>
                  <a:gd name="T42" fmla="*/ 14 w 25"/>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8">
                    <a:moveTo>
                      <a:pt x="13" y="5"/>
                    </a:moveTo>
                    <a:cubicBezTo>
                      <a:pt x="12" y="5"/>
                      <a:pt x="10" y="6"/>
                      <a:pt x="9" y="7"/>
                    </a:cubicBezTo>
                    <a:cubicBezTo>
                      <a:pt x="9" y="8"/>
                      <a:pt x="8" y="9"/>
                      <a:pt x="8" y="11"/>
                    </a:cubicBezTo>
                    <a:cubicBezTo>
                      <a:pt x="18" y="11"/>
                      <a:pt x="18" y="11"/>
                      <a:pt x="18" y="11"/>
                    </a:cubicBezTo>
                    <a:cubicBezTo>
                      <a:pt x="18" y="9"/>
                      <a:pt x="18" y="8"/>
                      <a:pt x="17" y="7"/>
                    </a:cubicBezTo>
                    <a:cubicBezTo>
                      <a:pt x="16" y="6"/>
                      <a:pt x="15" y="5"/>
                      <a:pt x="13" y="5"/>
                    </a:cubicBezTo>
                    <a:moveTo>
                      <a:pt x="14" y="28"/>
                    </a:moveTo>
                    <a:cubicBezTo>
                      <a:pt x="10" y="28"/>
                      <a:pt x="6" y="26"/>
                      <a:pt x="4" y="24"/>
                    </a:cubicBezTo>
                    <a:cubicBezTo>
                      <a:pt x="2" y="22"/>
                      <a:pt x="0" y="18"/>
                      <a:pt x="0" y="14"/>
                    </a:cubicBezTo>
                    <a:cubicBezTo>
                      <a:pt x="0" y="10"/>
                      <a:pt x="2" y="6"/>
                      <a:pt x="4" y="4"/>
                    </a:cubicBezTo>
                    <a:cubicBezTo>
                      <a:pt x="6" y="1"/>
                      <a:pt x="9" y="0"/>
                      <a:pt x="13" y="0"/>
                    </a:cubicBezTo>
                    <a:cubicBezTo>
                      <a:pt x="17" y="0"/>
                      <a:pt x="20" y="1"/>
                      <a:pt x="22" y="3"/>
                    </a:cubicBezTo>
                    <a:cubicBezTo>
                      <a:pt x="24" y="5"/>
                      <a:pt x="25" y="8"/>
                      <a:pt x="25" y="12"/>
                    </a:cubicBezTo>
                    <a:cubicBezTo>
                      <a:pt x="25" y="16"/>
                      <a:pt x="25" y="16"/>
                      <a:pt x="25" y="16"/>
                    </a:cubicBezTo>
                    <a:cubicBezTo>
                      <a:pt x="8" y="16"/>
                      <a:pt x="8" y="16"/>
                      <a:pt x="8" y="16"/>
                    </a:cubicBezTo>
                    <a:cubicBezTo>
                      <a:pt x="8" y="18"/>
                      <a:pt x="9" y="19"/>
                      <a:pt x="10" y="21"/>
                    </a:cubicBezTo>
                    <a:cubicBezTo>
                      <a:pt x="11" y="22"/>
                      <a:pt x="12" y="22"/>
                      <a:pt x="14" y="22"/>
                    </a:cubicBezTo>
                    <a:cubicBezTo>
                      <a:pt x="16" y="22"/>
                      <a:pt x="18" y="22"/>
                      <a:pt x="19" y="22"/>
                    </a:cubicBezTo>
                    <a:cubicBezTo>
                      <a:pt x="20" y="21"/>
                      <a:pt x="22" y="21"/>
                      <a:pt x="23" y="20"/>
                    </a:cubicBezTo>
                    <a:cubicBezTo>
                      <a:pt x="23" y="26"/>
                      <a:pt x="23" y="26"/>
                      <a:pt x="23" y="26"/>
                    </a:cubicBezTo>
                    <a:cubicBezTo>
                      <a:pt x="22" y="26"/>
                      <a:pt x="21" y="27"/>
                      <a:pt x="19" y="27"/>
                    </a:cubicBezTo>
                    <a:cubicBezTo>
                      <a:pt x="18" y="28"/>
                      <a:pt x="16" y="28"/>
                      <a:pt x="14" y="2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1" name="Freeform 7"/>
              <p:cNvSpPr>
                <a:spLocks/>
              </p:cNvSpPr>
              <p:nvPr userDrawn="1"/>
            </p:nvSpPr>
            <p:spPr bwMode="auto">
              <a:xfrm>
                <a:off x="4060825" y="4038600"/>
                <a:ext cx="79375" cy="106363"/>
              </a:xfrm>
              <a:custGeom>
                <a:avLst/>
                <a:gdLst>
                  <a:gd name="T0" fmla="*/ 12 w 21"/>
                  <a:gd name="T1" fmla="*/ 28 h 28"/>
                  <a:gd name="T2" fmla="*/ 0 w 21"/>
                  <a:gd name="T3" fmla="*/ 14 h 28"/>
                  <a:gd name="T4" fmla="*/ 3 w 21"/>
                  <a:gd name="T5" fmla="*/ 4 h 28"/>
                  <a:gd name="T6" fmla="*/ 13 w 21"/>
                  <a:gd name="T7" fmla="*/ 0 h 28"/>
                  <a:gd name="T8" fmla="*/ 21 w 21"/>
                  <a:gd name="T9" fmla="*/ 2 h 28"/>
                  <a:gd name="T10" fmla="*/ 19 w 21"/>
                  <a:gd name="T11" fmla="*/ 8 h 28"/>
                  <a:gd name="T12" fmla="*/ 16 w 21"/>
                  <a:gd name="T13" fmla="*/ 6 h 28"/>
                  <a:gd name="T14" fmla="*/ 13 w 21"/>
                  <a:gd name="T15" fmla="*/ 6 h 28"/>
                  <a:gd name="T16" fmla="*/ 7 w 21"/>
                  <a:gd name="T17" fmla="*/ 14 h 28"/>
                  <a:gd name="T18" fmla="*/ 13 w 21"/>
                  <a:gd name="T19" fmla="*/ 22 h 28"/>
                  <a:gd name="T20" fmla="*/ 17 w 21"/>
                  <a:gd name="T21" fmla="*/ 21 h 28"/>
                  <a:gd name="T22" fmla="*/ 20 w 21"/>
                  <a:gd name="T23" fmla="*/ 19 h 28"/>
                  <a:gd name="T24" fmla="*/ 20 w 21"/>
                  <a:gd name="T25" fmla="*/ 26 h 28"/>
                  <a:gd name="T26" fmla="*/ 17 w 21"/>
                  <a:gd name="T27" fmla="*/ 27 h 28"/>
                  <a:gd name="T28" fmla="*/ 12 w 21"/>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8">
                    <a:moveTo>
                      <a:pt x="12" y="28"/>
                    </a:moveTo>
                    <a:cubicBezTo>
                      <a:pt x="4" y="28"/>
                      <a:pt x="0" y="23"/>
                      <a:pt x="0" y="14"/>
                    </a:cubicBezTo>
                    <a:cubicBezTo>
                      <a:pt x="0" y="10"/>
                      <a:pt x="1" y="6"/>
                      <a:pt x="3" y="4"/>
                    </a:cubicBezTo>
                    <a:cubicBezTo>
                      <a:pt x="5" y="1"/>
                      <a:pt x="9" y="0"/>
                      <a:pt x="13" y="0"/>
                    </a:cubicBezTo>
                    <a:cubicBezTo>
                      <a:pt x="16" y="0"/>
                      <a:pt x="19" y="1"/>
                      <a:pt x="21" y="2"/>
                    </a:cubicBezTo>
                    <a:cubicBezTo>
                      <a:pt x="19" y="8"/>
                      <a:pt x="19" y="8"/>
                      <a:pt x="19" y="8"/>
                    </a:cubicBezTo>
                    <a:cubicBezTo>
                      <a:pt x="18" y="7"/>
                      <a:pt x="17" y="7"/>
                      <a:pt x="16" y="6"/>
                    </a:cubicBezTo>
                    <a:cubicBezTo>
                      <a:pt x="15" y="6"/>
                      <a:pt x="14" y="6"/>
                      <a:pt x="13" y="6"/>
                    </a:cubicBezTo>
                    <a:cubicBezTo>
                      <a:pt x="9" y="6"/>
                      <a:pt x="7" y="9"/>
                      <a:pt x="7" y="14"/>
                    </a:cubicBezTo>
                    <a:cubicBezTo>
                      <a:pt x="7" y="19"/>
                      <a:pt x="9" y="22"/>
                      <a:pt x="13" y="22"/>
                    </a:cubicBezTo>
                    <a:cubicBezTo>
                      <a:pt x="14" y="22"/>
                      <a:pt x="15" y="22"/>
                      <a:pt x="17" y="21"/>
                    </a:cubicBezTo>
                    <a:cubicBezTo>
                      <a:pt x="18" y="21"/>
                      <a:pt x="19" y="20"/>
                      <a:pt x="20" y="19"/>
                    </a:cubicBezTo>
                    <a:cubicBezTo>
                      <a:pt x="20" y="26"/>
                      <a:pt x="20" y="26"/>
                      <a:pt x="20" y="26"/>
                    </a:cubicBezTo>
                    <a:cubicBezTo>
                      <a:pt x="19" y="26"/>
                      <a:pt x="18" y="27"/>
                      <a:pt x="17" y="27"/>
                    </a:cubicBezTo>
                    <a:cubicBezTo>
                      <a:pt x="15" y="28"/>
                      <a:pt x="14" y="28"/>
                      <a:pt x="12" y="2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2" name="Freeform 8"/>
              <p:cNvSpPr>
                <a:spLocks noEditPoints="1"/>
              </p:cNvSpPr>
              <p:nvPr userDrawn="1"/>
            </p:nvSpPr>
            <p:spPr bwMode="auto">
              <a:xfrm>
                <a:off x="4162425" y="4038600"/>
                <a:ext cx="98425" cy="106363"/>
              </a:xfrm>
              <a:custGeom>
                <a:avLst/>
                <a:gdLst>
                  <a:gd name="T0" fmla="*/ 8 w 26"/>
                  <a:gd name="T1" fmla="*/ 14 h 28"/>
                  <a:gd name="T2" fmla="*/ 9 w 26"/>
                  <a:gd name="T3" fmla="*/ 20 h 28"/>
                  <a:gd name="T4" fmla="*/ 13 w 26"/>
                  <a:gd name="T5" fmla="*/ 22 h 28"/>
                  <a:gd name="T6" fmla="*/ 17 w 26"/>
                  <a:gd name="T7" fmla="*/ 20 h 28"/>
                  <a:gd name="T8" fmla="*/ 19 w 26"/>
                  <a:gd name="T9" fmla="*/ 14 h 28"/>
                  <a:gd name="T10" fmla="*/ 17 w 26"/>
                  <a:gd name="T11" fmla="*/ 8 h 28"/>
                  <a:gd name="T12" fmla="*/ 13 w 26"/>
                  <a:gd name="T13" fmla="*/ 6 h 28"/>
                  <a:gd name="T14" fmla="*/ 9 w 26"/>
                  <a:gd name="T15" fmla="*/ 8 h 28"/>
                  <a:gd name="T16" fmla="*/ 8 w 26"/>
                  <a:gd name="T17" fmla="*/ 14 h 28"/>
                  <a:gd name="T18" fmla="*/ 26 w 26"/>
                  <a:gd name="T19" fmla="*/ 14 h 28"/>
                  <a:gd name="T20" fmla="*/ 23 w 26"/>
                  <a:gd name="T21" fmla="*/ 24 h 28"/>
                  <a:gd name="T22" fmla="*/ 13 w 26"/>
                  <a:gd name="T23" fmla="*/ 28 h 28"/>
                  <a:gd name="T24" fmla="*/ 6 w 26"/>
                  <a:gd name="T25" fmla="*/ 26 h 28"/>
                  <a:gd name="T26" fmla="*/ 2 w 26"/>
                  <a:gd name="T27" fmla="*/ 21 h 28"/>
                  <a:gd name="T28" fmla="*/ 0 w 26"/>
                  <a:gd name="T29" fmla="*/ 14 h 28"/>
                  <a:gd name="T30" fmla="*/ 4 w 26"/>
                  <a:gd name="T31" fmla="*/ 4 h 28"/>
                  <a:gd name="T32" fmla="*/ 13 w 26"/>
                  <a:gd name="T33" fmla="*/ 0 h 28"/>
                  <a:gd name="T34" fmla="*/ 20 w 26"/>
                  <a:gd name="T35" fmla="*/ 2 h 28"/>
                  <a:gd name="T36" fmla="*/ 24 w 26"/>
                  <a:gd name="T37" fmla="*/ 7 h 28"/>
                  <a:gd name="T38" fmla="*/ 26 w 26"/>
                  <a:gd name="T3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28">
                    <a:moveTo>
                      <a:pt x="8" y="14"/>
                    </a:moveTo>
                    <a:cubicBezTo>
                      <a:pt x="8" y="16"/>
                      <a:pt x="8" y="18"/>
                      <a:pt x="9" y="20"/>
                    </a:cubicBezTo>
                    <a:cubicBezTo>
                      <a:pt x="10" y="21"/>
                      <a:pt x="11" y="22"/>
                      <a:pt x="13" y="22"/>
                    </a:cubicBezTo>
                    <a:cubicBezTo>
                      <a:pt x="15" y="22"/>
                      <a:pt x="16" y="21"/>
                      <a:pt x="17" y="20"/>
                    </a:cubicBezTo>
                    <a:cubicBezTo>
                      <a:pt x="18" y="18"/>
                      <a:pt x="19" y="17"/>
                      <a:pt x="19" y="14"/>
                    </a:cubicBezTo>
                    <a:cubicBezTo>
                      <a:pt x="19" y="11"/>
                      <a:pt x="18" y="9"/>
                      <a:pt x="17" y="8"/>
                    </a:cubicBezTo>
                    <a:cubicBezTo>
                      <a:pt x="16" y="7"/>
                      <a:pt x="15" y="6"/>
                      <a:pt x="13" y="6"/>
                    </a:cubicBezTo>
                    <a:cubicBezTo>
                      <a:pt x="11" y="6"/>
                      <a:pt x="10" y="7"/>
                      <a:pt x="9" y="8"/>
                    </a:cubicBezTo>
                    <a:cubicBezTo>
                      <a:pt x="8" y="9"/>
                      <a:pt x="8" y="11"/>
                      <a:pt x="8" y="14"/>
                    </a:cubicBezTo>
                    <a:moveTo>
                      <a:pt x="26" y="14"/>
                    </a:moveTo>
                    <a:cubicBezTo>
                      <a:pt x="26" y="18"/>
                      <a:pt x="25" y="22"/>
                      <a:pt x="23" y="24"/>
                    </a:cubicBezTo>
                    <a:cubicBezTo>
                      <a:pt x="20" y="26"/>
                      <a:pt x="17" y="28"/>
                      <a:pt x="13" y="28"/>
                    </a:cubicBezTo>
                    <a:cubicBezTo>
                      <a:pt x="10" y="28"/>
                      <a:pt x="8" y="27"/>
                      <a:pt x="6" y="26"/>
                    </a:cubicBezTo>
                    <a:cubicBezTo>
                      <a:pt x="4" y="25"/>
                      <a:pt x="3" y="23"/>
                      <a:pt x="2" y="21"/>
                    </a:cubicBezTo>
                    <a:cubicBezTo>
                      <a:pt x="1" y="19"/>
                      <a:pt x="0" y="17"/>
                      <a:pt x="0" y="14"/>
                    </a:cubicBezTo>
                    <a:cubicBezTo>
                      <a:pt x="0" y="10"/>
                      <a:pt x="1" y="6"/>
                      <a:pt x="4" y="4"/>
                    </a:cubicBezTo>
                    <a:cubicBezTo>
                      <a:pt x="6" y="1"/>
                      <a:pt x="9" y="0"/>
                      <a:pt x="13" y="0"/>
                    </a:cubicBezTo>
                    <a:cubicBezTo>
                      <a:pt x="16" y="0"/>
                      <a:pt x="18" y="1"/>
                      <a:pt x="20" y="2"/>
                    </a:cubicBezTo>
                    <a:cubicBezTo>
                      <a:pt x="22" y="3"/>
                      <a:pt x="23" y="4"/>
                      <a:pt x="24" y="7"/>
                    </a:cubicBezTo>
                    <a:cubicBezTo>
                      <a:pt x="25" y="9"/>
                      <a:pt x="26" y="11"/>
                      <a:pt x="26" y="14"/>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3" name="Freeform 9"/>
              <p:cNvSpPr>
                <a:spLocks noEditPoints="1"/>
              </p:cNvSpPr>
              <p:nvPr userDrawn="1"/>
            </p:nvSpPr>
            <p:spPr bwMode="auto">
              <a:xfrm>
                <a:off x="4278313" y="4038600"/>
                <a:ext cx="98425" cy="147638"/>
              </a:xfrm>
              <a:custGeom>
                <a:avLst/>
                <a:gdLst>
                  <a:gd name="T0" fmla="*/ 9 w 26"/>
                  <a:gd name="T1" fmla="*/ 9 h 39"/>
                  <a:gd name="T2" fmla="*/ 10 w 26"/>
                  <a:gd name="T3" fmla="*/ 13 h 39"/>
                  <a:gd name="T4" fmla="*/ 13 w 26"/>
                  <a:gd name="T5" fmla="*/ 14 h 39"/>
                  <a:gd name="T6" fmla="*/ 16 w 26"/>
                  <a:gd name="T7" fmla="*/ 13 h 39"/>
                  <a:gd name="T8" fmla="*/ 17 w 26"/>
                  <a:gd name="T9" fmla="*/ 9 h 39"/>
                  <a:gd name="T10" fmla="*/ 13 w 26"/>
                  <a:gd name="T11" fmla="*/ 5 h 39"/>
                  <a:gd name="T12" fmla="*/ 9 w 26"/>
                  <a:gd name="T13" fmla="*/ 9 h 39"/>
                  <a:gd name="T14" fmla="*/ 6 w 26"/>
                  <a:gd name="T15" fmla="*/ 31 h 39"/>
                  <a:gd name="T16" fmla="*/ 7 w 26"/>
                  <a:gd name="T17" fmla="*/ 33 h 39"/>
                  <a:gd name="T18" fmla="*/ 11 w 26"/>
                  <a:gd name="T19" fmla="*/ 34 h 39"/>
                  <a:gd name="T20" fmla="*/ 18 w 26"/>
                  <a:gd name="T21" fmla="*/ 33 h 39"/>
                  <a:gd name="T22" fmla="*/ 20 w 26"/>
                  <a:gd name="T23" fmla="*/ 30 h 39"/>
                  <a:gd name="T24" fmla="*/ 18 w 26"/>
                  <a:gd name="T25" fmla="*/ 28 h 39"/>
                  <a:gd name="T26" fmla="*/ 14 w 26"/>
                  <a:gd name="T27" fmla="*/ 28 h 39"/>
                  <a:gd name="T28" fmla="*/ 11 w 26"/>
                  <a:gd name="T29" fmla="*/ 28 h 39"/>
                  <a:gd name="T30" fmla="*/ 7 w 26"/>
                  <a:gd name="T31" fmla="*/ 28 h 39"/>
                  <a:gd name="T32" fmla="*/ 6 w 26"/>
                  <a:gd name="T33" fmla="*/ 31 h 39"/>
                  <a:gd name="T34" fmla="*/ 26 w 26"/>
                  <a:gd name="T35" fmla="*/ 1 h 39"/>
                  <a:gd name="T36" fmla="*/ 26 w 26"/>
                  <a:gd name="T37" fmla="*/ 4 h 39"/>
                  <a:gd name="T38" fmla="*/ 22 w 26"/>
                  <a:gd name="T39" fmla="*/ 5 h 39"/>
                  <a:gd name="T40" fmla="*/ 23 w 26"/>
                  <a:gd name="T41" fmla="*/ 9 h 39"/>
                  <a:gd name="T42" fmla="*/ 20 w 26"/>
                  <a:gd name="T43" fmla="*/ 16 h 39"/>
                  <a:gd name="T44" fmla="*/ 12 w 26"/>
                  <a:gd name="T45" fmla="*/ 18 h 39"/>
                  <a:gd name="T46" fmla="*/ 11 w 26"/>
                  <a:gd name="T47" fmla="*/ 18 h 39"/>
                  <a:gd name="T48" fmla="*/ 10 w 26"/>
                  <a:gd name="T49" fmla="*/ 18 h 39"/>
                  <a:gd name="T50" fmla="*/ 9 w 26"/>
                  <a:gd name="T51" fmla="*/ 20 h 39"/>
                  <a:gd name="T52" fmla="*/ 13 w 26"/>
                  <a:gd name="T53" fmla="*/ 22 h 39"/>
                  <a:gd name="T54" fmla="*/ 17 w 26"/>
                  <a:gd name="T55" fmla="*/ 22 h 39"/>
                  <a:gd name="T56" fmla="*/ 24 w 26"/>
                  <a:gd name="T57" fmla="*/ 24 h 39"/>
                  <a:gd name="T58" fmla="*/ 26 w 26"/>
                  <a:gd name="T59" fmla="*/ 29 h 39"/>
                  <a:gd name="T60" fmla="*/ 22 w 26"/>
                  <a:gd name="T61" fmla="*/ 36 h 39"/>
                  <a:gd name="T62" fmla="*/ 11 w 26"/>
                  <a:gd name="T63" fmla="*/ 39 h 39"/>
                  <a:gd name="T64" fmla="*/ 3 w 26"/>
                  <a:gd name="T65" fmla="*/ 37 h 39"/>
                  <a:gd name="T66" fmla="*/ 0 w 26"/>
                  <a:gd name="T67" fmla="*/ 32 h 39"/>
                  <a:gd name="T68" fmla="*/ 1 w 26"/>
                  <a:gd name="T69" fmla="*/ 28 h 39"/>
                  <a:gd name="T70" fmla="*/ 6 w 26"/>
                  <a:gd name="T71" fmla="*/ 25 h 39"/>
                  <a:gd name="T72" fmla="*/ 4 w 26"/>
                  <a:gd name="T73" fmla="*/ 24 h 39"/>
                  <a:gd name="T74" fmla="*/ 3 w 26"/>
                  <a:gd name="T75" fmla="*/ 21 h 39"/>
                  <a:gd name="T76" fmla="*/ 4 w 26"/>
                  <a:gd name="T77" fmla="*/ 19 h 39"/>
                  <a:gd name="T78" fmla="*/ 6 w 26"/>
                  <a:gd name="T79" fmla="*/ 17 h 39"/>
                  <a:gd name="T80" fmla="*/ 3 w 26"/>
                  <a:gd name="T81" fmla="*/ 14 h 39"/>
                  <a:gd name="T82" fmla="*/ 2 w 26"/>
                  <a:gd name="T83" fmla="*/ 9 h 39"/>
                  <a:gd name="T84" fmla="*/ 5 w 26"/>
                  <a:gd name="T85" fmla="*/ 2 h 39"/>
                  <a:gd name="T86" fmla="*/ 13 w 26"/>
                  <a:gd name="T87" fmla="*/ 0 h 39"/>
                  <a:gd name="T88" fmla="*/ 15 w 26"/>
                  <a:gd name="T89" fmla="*/ 0 h 39"/>
                  <a:gd name="T90" fmla="*/ 17 w 26"/>
                  <a:gd name="T91" fmla="*/ 1 h 39"/>
                  <a:gd name="T92" fmla="*/ 26 w 26"/>
                  <a:gd name="T9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39">
                    <a:moveTo>
                      <a:pt x="9" y="9"/>
                    </a:moveTo>
                    <a:cubicBezTo>
                      <a:pt x="9" y="11"/>
                      <a:pt x="9" y="12"/>
                      <a:pt x="10" y="13"/>
                    </a:cubicBezTo>
                    <a:cubicBezTo>
                      <a:pt x="10" y="14"/>
                      <a:pt x="11" y="14"/>
                      <a:pt x="13" y="14"/>
                    </a:cubicBezTo>
                    <a:cubicBezTo>
                      <a:pt x="14" y="14"/>
                      <a:pt x="15" y="14"/>
                      <a:pt x="16" y="13"/>
                    </a:cubicBezTo>
                    <a:cubicBezTo>
                      <a:pt x="16" y="12"/>
                      <a:pt x="17" y="11"/>
                      <a:pt x="17" y="9"/>
                    </a:cubicBezTo>
                    <a:cubicBezTo>
                      <a:pt x="17" y="6"/>
                      <a:pt x="15" y="5"/>
                      <a:pt x="13" y="5"/>
                    </a:cubicBezTo>
                    <a:cubicBezTo>
                      <a:pt x="10" y="5"/>
                      <a:pt x="9" y="6"/>
                      <a:pt x="9" y="9"/>
                    </a:cubicBezTo>
                    <a:moveTo>
                      <a:pt x="6" y="31"/>
                    </a:moveTo>
                    <a:cubicBezTo>
                      <a:pt x="6" y="32"/>
                      <a:pt x="6" y="33"/>
                      <a:pt x="7" y="33"/>
                    </a:cubicBezTo>
                    <a:cubicBezTo>
                      <a:pt x="8" y="34"/>
                      <a:pt x="10" y="34"/>
                      <a:pt x="11" y="34"/>
                    </a:cubicBezTo>
                    <a:cubicBezTo>
                      <a:pt x="14" y="34"/>
                      <a:pt x="16" y="34"/>
                      <a:pt x="18" y="33"/>
                    </a:cubicBezTo>
                    <a:cubicBezTo>
                      <a:pt x="19" y="32"/>
                      <a:pt x="20" y="31"/>
                      <a:pt x="20" y="30"/>
                    </a:cubicBezTo>
                    <a:cubicBezTo>
                      <a:pt x="20" y="29"/>
                      <a:pt x="19" y="28"/>
                      <a:pt x="18" y="28"/>
                    </a:cubicBezTo>
                    <a:cubicBezTo>
                      <a:pt x="18" y="28"/>
                      <a:pt x="16" y="28"/>
                      <a:pt x="14" y="28"/>
                    </a:cubicBezTo>
                    <a:cubicBezTo>
                      <a:pt x="11" y="28"/>
                      <a:pt x="11" y="28"/>
                      <a:pt x="11" y="28"/>
                    </a:cubicBezTo>
                    <a:cubicBezTo>
                      <a:pt x="9" y="28"/>
                      <a:pt x="8" y="28"/>
                      <a:pt x="7" y="28"/>
                    </a:cubicBezTo>
                    <a:cubicBezTo>
                      <a:pt x="6" y="29"/>
                      <a:pt x="6" y="30"/>
                      <a:pt x="6" y="31"/>
                    </a:cubicBezTo>
                    <a:moveTo>
                      <a:pt x="26" y="1"/>
                    </a:moveTo>
                    <a:cubicBezTo>
                      <a:pt x="26" y="4"/>
                      <a:pt x="26" y="4"/>
                      <a:pt x="26" y="4"/>
                    </a:cubicBezTo>
                    <a:cubicBezTo>
                      <a:pt x="22" y="5"/>
                      <a:pt x="22" y="5"/>
                      <a:pt x="22" y="5"/>
                    </a:cubicBezTo>
                    <a:cubicBezTo>
                      <a:pt x="23" y="7"/>
                      <a:pt x="23" y="8"/>
                      <a:pt x="23" y="9"/>
                    </a:cubicBezTo>
                    <a:cubicBezTo>
                      <a:pt x="23" y="12"/>
                      <a:pt x="22" y="14"/>
                      <a:pt x="20" y="16"/>
                    </a:cubicBezTo>
                    <a:cubicBezTo>
                      <a:pt x="19" y="18"/>
                      <a:pt x="16" y="18"/>
                      <a:pt x="12" y="18"/>
                    </a:cubicBezTo>
                    <a:cubicBezTo>
                      <a:pt x="11" y="18"/>
                      <a:pt x="11" y="18"/>
                      <a:pt x="11" y="18"/>
                    </a:cubicBezTo>
                    <a:cubicBezTo>
                      <a:pt x="10" y="18"/>
                      <a:pt x="10" y="18"/>
                      <a:pt x="10" y="18"/>
                    </a:cubicBezTo>
                    <a:cubicBezTo>
                      <a:pt x="9" y="19"/>
                      <a:pt x="9" y="19"/>
                      <a:pt x="9" y="20"/>
                    </a:cubicBezTo>
                    <a:cubicBezTo>
                      <a:pt x="9" y="21"/>
                      <a:pt x="10" y="22"/>
                      <a:pt x="13" y="22"/>
                    </a:cubicBezTo>
                    <a:cubicBezTo>
                      <a:pt x="17" y="22"/>
                      <a:pt x="17" y="22"/>
                      <a:pt x="17" y="22"/>
                    </a:cubicBezTo>
                    <a:cubicBezTo>
                      <a:pt x="20" y="22"/>
                      <a:pt x="22" y="22"/>
                      <a:pt x="24" y="24"/>
                    </a:cubicBezTo>
                    <a:cubicBezTo>
                      <a:pt x="25" y="25"/>
                      <a:pt x="26" y="27"/>
                      <a:pt x="26" y="29"/>
                    </a:cubicBezTo>
                    <a:cubicBezTo>
                      <a:pt x="26" y="32"/>
                      <a:pt x="25" y="35"/>
                      <a:pt x="22" y="36"/>
                    </a:cubicBezTo>
                    <a:cubicBezTo>
                      <a:pt x="20" y="38"/>
                      <a:pt x="16" y="39"/>
                      <a:pt x="11" y="39"/>
                    </a:cubicBezTo>
                    <a:cubicBezTo>
                      <a:pt x="7" y="39"/>
                      <a:pt x="5" y="38"/>
                      <a:pt x="3" y="37"/>
                    </a:cubicBezTo>
                    <a:cubicBezTo>
                      <a:pt x="1" y="36"/>
                      <a:pt x="0" y="34"/>
                      <a:pt x="0" y="32"/>
                    </a:cubicBezTo>
                    <a:cubicBezTo>
                      <a:pt x="0" y="30"/>
                      <a:pt x="0" y="29"/>
                      <a:pt x="1" y="28"/>
                    </a:cubicBezTo>
                    <a:cubicBezTo>
                      <a:pt x="2" y="26"/>
                      <a:pt x="4" y="26"/>
                      <a:pt x="6" y="25"/>
                    </a:cubicBezTo>
                    <a:cubicBezTo>
                      <a:pt x="5" y="25"/>
                      <a:pt x="4" y="24"/>
                      <a:pt x="4" y="24"/>
                    </a:cubicBezTo>
                    <a:cubicBezTo>
                      <a:pt x="3" y="23"/>
                      <a:pt x="3" y="22"/>
                      <a:pt x="3" y="21"/>
                    </a:cubicBezTo>
                    <a:cubicBezTo>
                      <a:pt x="3" y="20"/>
                      <a:pt x="3" y="19"/>
                      <a:pt x="4" y="19"/>
                    </a:cubicBezTo>
                    <a:cubicBezTo>
                      <a:pt x="4" y="18"/>
                      <a:pt x="5" y="17"/>
                      <a:pt x="6" y="17"/>
                    </a:cubicBezTo>
                    <a:cubicBezTo>
                      <a:pt x="5" y="16"/>
                      <a:pt x="4" y="15"/>
                      <a:pt x="3" y="14"/>
                    </a:cubicBezTo>
                    <a:cubicBezTo>
                      <a:pt x="2" y="13"/>
                      <a:pt x="2" y="11"/>
                      <a:pt x="2" y="9"/>
                    </a:cubicBezTo>
                    <a:cubicBezTo>
                      <a:pt x="2" y="6"/>
                      <a:pt x="3" y="4"/>
                      <a:pt x="5" y="2"/>
                    </a:cubicBezTo>
                    <a:cubicBezTo>
                      <a:pt x="6" y="1"/>
                      <a:pt x="9" y="0"/>
                      <a:pt x="13" y="0"/>
                    </a:cubicBezTo>
                    <a:cubicBezTo>
                      <a:pt x="13" y="0"/>
                      <a:pt x="14" y="0"/>
                      <a:pt x="15" y="0"/>
                    </a:cubicBezTo>
                    <a:cubicBezTo>
                      <a:pt x="16" y="0"/>
                      <a:pt x="17" y="1"/>
                      <a:pt x="17" y="1"/>
                    </a:cubicBezTo>
                    <a:lnTo>
                      <a:pt x="26" y="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4" name="Freeform 10"/>
              <p:cNvSpPr>
                <a:spLocks/>
              </p:cNvSpPr>
              <p:nvPr userDrawn="1"/>
            </p:nvSpPr>
            <p:spPr bwMode="auto">
              <a:xfrm>
                <a:off x="4402138" y="4038600"/>
                <a:ext cx="95250" cy="101600"/>
              </a:xfrm>
              <a:custGeom>
                <a:avLst/>
                <a:gdLst>
                  <a:gd name="T0" fmla="*/ 25 w 25"/>
                  <a:gd name="T1" fmla="*/ 27 h 27"/>
                  <a:gd name="T2" fmla="*/ 18 w 25"/>
                  <a:gd name="T3" fmla="*/ 27 h 27"/>
                  <a:gd name="T4" fmla="*/ 18 w 25"/>
                  <a:gd name="T5" fmla="*/ 12 h 27"/>
                  <a:gd name="T6" fmla="*/ 17 w 25"/>
                  <a:gd name="T7" fmla="*/ 7 h 27"/>
                  <a:gd name="T8" fmla="*/ 13 w 25"/>
                  <a:gd name="T9" fmla="*/ 6 h 27"/>
                  <a:gd name="T10" fmla="*/ 9 w 25"/>
                  <a:gd name="T11" fmla="*/ 8 h 27"/>
                  <a:gd name="T12" fmla="*/ 8 w 25"/>
                  <a:gd name="T13" fmla="*/ 15 h 27"/>
                  <a:gd name="T14" fmla="*/ 8 w 25"/>
                  <a:gd name="T15" fmla="*/ 27 h 27"/>
                  <a:gd name="T16" fmla="*/ 0 w 25"/>
                  <a:gd name="T17" fmla="*/ 27 h 27"/>
                  <a:gd name="T18" fmla="*/ 0 w 25"/>
                  <a:gd name="T19" fmla="*/ 1 h 27"/>
                  <a:gd name="T20" fmla="*/ 6 w 25"/>
                  <a:gd name="T21" fmla="*/ 1 h 27"/>
                  <a:gd name="T22" fmla="*/ 7 w 25"/>
                  <a:gd name="T23" fmla="*/ 4 h 27"/>
                  <a:gd name="T24" fmla="*/ 7 w 25"/>
                  <a:gd name="T25" fmla="*/ 4 h 27"/>
                  <a:gd name="T26" fmla="*/ 11 w 25"/>
                  <a:gd name="T27" fmla="*/ 1 h 27"/>
                  <a:gd name="T28" fmla="*/ 15 w 25"/>
                  <a:gd name="T29" fmla="*/ 0 h 27"/>
                  <a:gd name="T30" fmla="*/ 22 w 25"/>
                  <a:gd name="T31" fmla="*/ 3 h 27"/>
                  <a:gd name="T32" fmla="*/ 25 w 25"/>
                  <a:gd name="T33" fmla="*/ 10 h 27"/>
                  <a:gd name="T34" fmla="*/ 25 w 25"/>
                  <a:gd name="T3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7">
                    <a:moveTo>
                      <a:pt x="25" y="27"/>
                    </a:moveTo>
                    <a:cubicBezTo>
                      <a:pt x="18" y="27"/>
                      <a:pt x="18" y="27"/>
                      <a:pt x="18" y="27"/>
                    </a:cubicBezTo>
                    <a:cubicBezTo>
                      <a:pt x="18" y="12"/>
                      <a:pt x="18" y="12"/>
                      <a:pt x="18" y="12"/>
                    </a:cubicBezTo>
                    <a:cubicBezTo>
                      <a:pt x="18" y="10"/>
                      <a:pt x="17" y="8"/>
                      <a:pt x="17" y="7"/>
                    </a:cubicBezTo>
                    <a:cubicBezTo>
                      <a:pt x="16" y="6"/>
                      <a:pt x="15" y="6"/>
                      <a:pt x="13" y="6"/>
                    </a:cubicBezTo>
                    <a:cubicBezTo>
                      <a:pt x="11" y="6"/>
                      <a:pt x="10" y="7"/>
                      <a:pt x="9" y="8"/>
                    </a:cubicBezTo>
                    <a:cubicBezTo>
                      <a:pt x="8" y="9"/>
                      <a:pt x="8" y="12"/>
                      <a:pt x="8" y="15"/>
                    </a:cubicBezTo>
                    <a:cubicBezTo>
                      <a:pt x="8" y="27"/>
                      <a:pt x="8" y="27"/>
                      <a:pt x="8" y="27"/>
                    </a:cubicBezTo>
                    <a:cubicBezTo>
                      <a:pt x="0" y="27"/>
                      <a:pt x="0" y="27"/>
                      <a:pt x="0" y="27"/>
                    </a:cubicBezTo>
                    <a:cubicBezTo>
                      <a:pt x="0" y="1"/>
                      <a:pt x="0" y="1"/>
                      <a:pt x="0" y="1"/>
                    </a:cubicBezTo>
                    <a:cubicBezTo>
                      <a:pt x="6" y="1"/>
                      <a:pt x="6" y="1"/>
                      <a:pt x="6" y="1"/>
                    </a:cubicBezTo>
                    <a:cubicBezTo>
                      <a:pt x="7" y="4"/>
                      <a:pt x="7" y="4"/>
                      <a:pt x="7" y="4"/>
                    </a:cubicBezTo>
                    <a:cubicBezTo>
                      <a:pt x="7" y="4"/>
                      <a:pt x="7" y="4"/>
                      <a:pt x="7" y="4"/>
                    </a:cubicBezTo>
                    <a:cubicBezTo>
                      <a:pt x="8" y="3"/>
                      <a:pt x="9" y="2"/>
                      <a:pt x="11" y="1"/>
                    </a:cubicBezTo>
                    <a:cubicBezTo>
                      <a:pt x="12" y="0"/>
                      <a:pt x="14" y="0"/>
                      <a:pt x="15" y="0"/>
                    </a:cubicBezTo>
                    <a:cubicBezTo>
                      <a:pt x="18" y="0"/>
                      <a:pt x="21" y="1"/>
                      <a:pt x="22" y="3"/>
                    </a:cubicBezTo>
                    <a:cubicBezTo>
                      <a:pt x="24" y="4"/>
                      <a:pt x="25" y="7"/>
                      <a:pt x="25" y="10"/>
                    </a:cubicBezTo>
                    <a:lnTo>
                      <a:pt x="25" y="27"/>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5" name="Freeform 11"/>
              <p:cNvSpPr>
                <a:spLocks noEditPoints="1"/>
              </p:cNvSpPr>
              <p:nvPr userDrawn="1"/>
            </p:nvSpPr>
            <p:spPr bwMode="auto">
              <a:xfrm>
                <a:off x="4530725" y="4000500"/>
                <a:ext cx="30163" cy="139700"/>
              </a:xfrm>
              <a:custGeom>
                <a:avLst/>
                <a:gdLst>
                  <a:gd name="T0" fmla="*/ 8 w 8"/>
                  <a:gd name="T1" fmla="*/ 37 h 37"/>
                  <a:gd name="T2" fmla="*/ 1 w 8"/>
                  <a:gd name="T3" fmla="*/ 37 h 37"/>
                  <a:gd name="T4" fmla="*/ 1 w 8"/>
                  <a:gd name="T5" fmla="*/ 11 h 37"/>
                  <a:gd name="T6" fmla="*/ 8 w 8"/>
                  <a:gd name="T7" fmla="*/ 11 h 37"/>
                  <a:gd name="T8" fmla="*/ 8 w 8"/>
                  <a:gd name="T9" fmla="*/ 37 h 37"/>
                  <a:gd name="T10" fmla="*/ 0 w 8"/>
                  <a:gd name="T11" fmla="*/ 4 h 37"/>
                  <a:gd name="T12" fmla="*/ 4 w 8"/>
                  <a:gd name="T13" fmla="*/ 0 h 37"/>
                  <a:gd name="T14" fmla="*/ 8 w 8"/>
                  <a:gd name="T15" fmla="*/ 4 h 37"/>
                  <a:gd name="T16" fmla="*/ 7 w 8"/>
                  <a:gd name="T17" fmla="*/ 6 h 37"/>
                  <a:gd name="T18" fmla="*/ 4 w 8"/>
                  <a:gd name="T19" fmla="*/ 7 h 37"/>
                  <a:gd name="T20" fmla="*/ 0 w 8"/>
                  <a:gd name="T21"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7">
                    <a:moveTo>
                      <a:pt x="8" y="37"/>
                    </a:moveTo>
                    <a:cubicBezTo>
                      <a:pt x="1" y="37"/>
                      <a:pt x="1" y="37"/>
                      <a:pt x="1" y="37"/>
                    </a:cubicBezTo>
                    <a:cubicBezTo>
                      <a:pt x="1" y="11"/>
                      <a:pt x="1" y="11"/>
                      <a:pt x="1" y="11"/>
                    </a:cubicBezTo>
                    <a:cubicBezTo>
                      <a:pt x="8" y="11"/>
                      <a:pt x="8" y="11"/>
                      <a:pt x="8" y="11"/>
                    </a:cubicBezTo>
                    <a:lnTo>
                      <a:pt x="8" y="37"/>
                    </a:lnTo>
                    <a:close/>
                    <a:moveTo>
                      <a:pt x="0" y="4"/>
                    </a:moveTo>
                    <a:cubicBezTo>
                      <a:pt x="0" y="1"/>
                      <a:pt x="2" y="0"/>
                      <a:pt x="4" y="0"/>
                    </a:cubicBezTo>
                    <a:cubicBezTo>
                      <a:pt x="7" y="0"/>
                      <a:pt x="8" y="1"/>
                      <a:pt x="8" y="4"/>
                    </a:cubicBezTo>
                    <a:cubicBezTo>
                      <a:pt x="8" y="5"/>
                      <a:pt x="8" y="6"/>
                      <a:pt x="7" y="6"/>
                    </a:cubicBezTo>
                    <a:cubicBezTo>
                      <a:pt x="7" y="7"/>
                      <a:pt x="6" y="7"/>
                      <a:pt x="4" y="7"/>
                    </a:cubicBezTo>
                    <a:cubicBezTo>
                      <a:pt x="2" y="7"/>
                      <a:pt x="0" y="6"/>
                      <a:pt x="0" y="4"/>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6" name="Freeform 12"/>
              <p:cNvSpPr>
                <a:spLocks/>
              </p:cNvSpPr>
              <p:nvPr userDrawn="1"/>
            </p:nvSpPr>
            <p:spPr bwMode="auto">
              <a:xfrm>
                <a:off x="4591050" y="4038600"/>
                <a:ext cx="79375" cy="106363"/>
              </a:xfrm>
              <a:custGeom>
                <a:avLst/>
                <a:gdLst>
                  <a:gd name="T0" fmla="*/ 21 w 21"/>
                  <a:gd name="T1" fmla="*/ 19 h 28"/>
                  <a:gd name="T2" fmla="*/ 18 w 21"/>
                  <a:gd name="T3" fmla="*/ 26 h 28"/>
                  <a:gd name="T4" fmla="*/ 9 w 21"/>
                  <a:gd name="T5" fmla="*/ 28 h 28"/>
                  <a:gd name="T6" fmla="*/ 4 w 21"/>
                  <a:gd name="T7" fmla="*/ 27 h 28"/>
                  <a:gd name="T8" fmla="*/ 0 w 21"/>
                  <a:gd name="T9" fmla="*/ 26 h 28"/>
                  <a:gd name="T10" fmla="*/ 0 w 21"/>
                  <a:gd name="T11" fmla="*/ 20 h 28"/>
                  <a:gd name="T12" fmla="*/ 5 w 21"/>
                  <a:gd name="T13" fmla="*/ 22 h 28"/>
                  <a:gd name="T14" fmla="*/ 9 w 21"/>
                  <a:gd name="T15" fmla="*/ 22 h 28"/>
                  <a:gd name="T16" fmla="*/ 13 w 21"/>
                  <a:gd name="T17" fmla="*/ 20 h 28"/>
                  <a:gd name="T18" fmla="*/ 13 w 21"/>
                  <a:gd name="T19" fmla="*/ 19 h 28"/>
                  <a:gd name="T20" fmla="*/ 11 w 21"/>
                  <a:gd name="T21" fmla="*/ 17 h 28"/>
                  <a:gd name="T22" fmla="*/ 8 w 21"/>
                  <a:gd name="T23" fmla="*/ 16 h 28"/>
                  <a:gd name="T24" fmla="*/ 3 w 21"/>
                  <a:gd name="T25" fmla="*/ 14 h 28"/>
                  <a:gd name="T26" fmla="*/ 1 w 21"/>
                  <a:gd name="T27" fmla="*/ 11 h 28"/>
                  <a:gd name="T28" fmla="*/ 0 w 21"/>
                  <a:gd name="T29" fmla="*/ 8 h 28"/>
                  <a:gd name="T30" fmla="*/ 3 w 21"/>
                  <a:gd name="T31" fmla="*/ 2 h 28"/>
                  <a:gd name="T32" fmla="*/ 11 w 21"/>
                  <a:gd name="T33" fmla="*/ 0 h 28"/>
                  <a:gd name="T34" fmla="*/ 20 w 21"/>
                  <a:gd name="T35" fmla="*/ 2 h 28"/>
                  <a:gd name="T36" fmla="*/ 18 w 21"/>
                  <a:gd name="T37" fmla="*/ 7 h 28"/>
                  <a:gd name="T38" fmla="*/ 14 w 21"/>
                  <a:gd name="T39" fmla="*/ 6 h 28"/>
                  <a:gd name="T40" fmla="*/ 11 w 21"/>
                  <a:gd name="T41" fmla="*/ 5 h 28"/>
                  <a:gd name="T42" fmla="*/ 8 w 21"/>
                  <a:gd name="T43" fmla="*/ 7 h 28"/>
                  <a:gd name="T44" fmla="*/ 9 w 21"/>
                  <a:gd name="T45" fmla="*/ 9 h 28"/>
                  <a:gd name="T46" fmla="*/ 13 w 21"/>
                  <a:gd name="T47" fmla="*/ 11 h 28"/>
                  <a:gd name="T48" fmla="*/ 18 w 21"/>
                  <a:gd name="T49" fmla="*/ 13 h 28"/>
                  <a:gd name="T50" fmla="*/ 20 w 21"/>
                  <a:gd name="T51" fmla="*/ 16 h 28"/>
                  <a:gd name="T52" fmla="*/ 21 w 21"/>
                  <a:gd name="T53"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8">
                    <a:moveTo>
                      <a:pt x="21" y="19"/>
                    </a:moveTo>
                    <a:cubicBezTo>
                      <a:pt x="21" y="22"/>
                      <a:pt x="20" y="24"/>
                      <a:pt x="18" y="26"/>
                    </a:cubicBezTo>
                    <a:cubicBezTo>
                      <a:pt x="16" y="27"/>
                      <a:pt x="13" y="28"/>
                      <a:pt x="9" y="28"/>
                    </a:cubicBezTo>
                    <a:cubicBezTo>
                      <a:pt x="7" y="28"/>
                      <a:pt x="6" y="28"/>
                      <a:pt x="4" y="27"/>
                    </a:cubicBezTo>
                    <a:cubicBezTo>
                      <a:pt x="3" y="27"/>
                      <a:pt x="2" y="27"/>
                      <a:pt x="0" y="26"/>
                    </a:cubicBezTo>
                    <a:cubicBezTo>
                      <a:pt x="0" y="20"/>
                      <a:pt x="0" y="20"/>
                      <a:pt x="0" y="20"/>
                    </a:cubicBezTo>
                    <a:cubicBezTo>
                      <a:pt x="2" y="21"/>
                      <a:pt x="3" y="21"/>
                      <a:pt x="5" y="22"/>
                    </a:cubicBezTo>
                    <a:cubicBezTo>
                      <a:pt x="7" y="22"/>
                      <a:pt x="8" y="22"/>
                      <a:pt x="9" y="22"/>
                    </a:cubicBezTo>
                    <a:cubicBezTo>
                      <a:pt x="12" y="22"/>
                      <a:pt x="13" y="22"/>
                      <a:pt x="13" y="20"/>
                    </a:cubicBezTo>
                    <a:cubicBezTo>
                      <a:pt x="13" y="20"/>
                      <a:pt x="13" y="19"/>
                      <a:pt x="13" y="19"/>
                    </a:cubicBezTo>
                    <a:cubicBezTo>
                      <a:pt x="13" y="18"/>
                      <a:pt x="12" y="18"/>
                      <a:pt x="11" y="17"/>
                    </a:cubicBezTo>
                    <a:cubicBezTo>
                      <a:pt x="10" y="17"/>
                      <a:pt x="9" y="17"/>
                      <a:pt x="8" y="16"/>
                    </a:cubicBezTo>
                    <a:cubicBezTo>
                      <a:pt x="6" y="15"/>
                      <a:pt x="4" y="14"/>
                      <a:pt x="3" y="14"/>
                    </a:cubicBezTo>
                    <a:cubicBezTo>
                      <a:pt x="2" y="13"/>
                      <a:pt x="2" y="12"/>
                      <a:pt x="1" y="11"/>
                    </a:cubicBezTo>
                    <a:cubicBezTo>
                      <a:pt x="1" y="10"/>
                      <a:pt x="0" y="9"/>
                      <a:pt x="0" y="8"/>
                    </a:cubicBezTo>
                    <a:cubicBezTo>
                      <a:pt x="0" y="5"/>
                      <a:pt x="1" y="3"/>
                      <a:pt x="3" y="2"/>
                    </a:cubicBezTo>
                    <a:cubicBezTo>
                      <a:pt x="5" y="1"/>
                      <a:pt x="8" y="0"/>
                      <a:pt x="11" y="0"/>
                    </a:cubicBezTo>
                    <a:cubicBezTo>
                      <a:pt x="14" y="0"/>
                      <a:pt x="17" y="1"/>
                      <a:pt x="20" y="2"/>
                    </a:cubicBezTo>
                    <a:cubicBezTo>
                      <a:pt x="18" y="7"/>
                      <a:pt x="18" y="7"/>
                      <a:pt x="18" y="7"/>
                    </a:cubicBezTo>
                    <a:cubicBezTo>
                      <a:pt x="17" y="7"/>
                      <a:pt x="16" y="6"/>
                      <a:pt x="14" y="6"/>
                    </a:cubicBezTo>
                    <a:cubicBezTo>
                      <a:pt x="13" y="6"/>
                      <a:pt x="12" y="5"/>
                      <a:pt x="11" y="5"/>
                    </a:cubicBezTo>
                    <a:cubicBezTo>
                      <a:pt x="9" y="5"/>
                      <a:pt x="8" y="6"/>
                      <a:pt x="8" y="7"/>
                    </a:cubicBezTo>
                    <a:cubicBezTo>
                      <a:pt x="8" y="8"/>
                      <a:pt x="8" y="8"/>
                      <a:pt x="9" y="9"/>
                    </a:cubicBezTo>
                    <a:cubicBezTo>
                      <a:pt x="9" y="9"/>
                      <a:pt x="11" y="10"/>
                      <a:pt x="13" y="11"/>
                    </a:cubicBezTo>
                    <a:cubicBezTo>
                      <a:pt x="15" y="12"/>
                      <a:pt x="17" y="13"/>
                      <a:pt x="18" y="13"/>
                    </a:cubicBezTo>
                    <a:cubicBezTo>
                      <a:pt x="19" y="14"/>
                      <a:pt x="19" y="15"/>
                      <a:pt x="20" y="16"/>
                    </a:cubicBezTo>
                    <a:cubicBezTo>
                      <a:pt x="20" y="17"/>
                      <a:pt x="21" y="18"/>
                      <a:pt x="21" y="19"/>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7" name="Freeform 13"/>
              <p:cNvSpPr>
                <a:spLocks noEditPoints="1"/>
              </p:cNvSpPr>
              <p:nvPr userDrawn="1"/>
            </p:nvSpPr>
            <p:spPr bwMode="auto">
              <a:xfrm>
                <a:off x="4692650" y="4038600"/>
                <a:ext cx="93663" cy="106363"/>
              </a:xfrm>
              <a:custGeom>
                <a:avLst/>
                <a:gdLst>
                  <a:gd name="T0" fmla="*/ 13 w 25"/>
                  <a:gd name="T1" fmla="*/ 5 h 28"/>
                  <a:gd name="T2" fmla="*/ 9 w 25"/>
                  <a:gd name="T3" fmla="*/ 7 h 28"/>
                  <a:gd name="T4" fmla="*/ 8 w 25"/>
                  <a:gd name="T5" fmla="*/ 11 h 28"/>
                  <a:gd name="T6" fmla="*/ 18 w 25"/>
                  <a:gd name="T7" fmla="*/ 11 h 28"/>
                  <a:gd name="T8" fmla="*/ 16 w 25"/>
                  <a:gd name="T9" fmla="*/ 7 h 28"/>
                  <a:gd name="T10" fmla="*/ 13 w 25"/>
                  <a:gd name="T11" fmla="*/ 5 h 28"/>
                  <a:gd name="T12" fmla="*/ 14 w 25"/>
                  <a:gd name="T13" fmla="*/ 28 h 28"/>
                  <a:gd name="T14" fmla="*/ 4 w 25"/>
                  <a:gd name="T15" fmla="*/ 24 h 28"/>
                  <a:gd name="T16" fmla="*/ 0 w 25"/>
                  <a:gd name="T17" fmla="*/ 14 h 28"/>
                  <a:gd name="T18" fmla="*/ 3 w 25"/>
                  <a:gd name="T19" fmla="*/ 4 h 28"/>
                  <a:gd name="T20" fmla="*/ 13 w 25"/>
                  <a:gd name="T21" fmla="*/ 0 h 28"/>
                  <a:gd name="T22" fmla="*/ 21 w 25"/>
                  <a:gd name="T23" fmla="*/ 3 h 28"/>
                  <a:gd name="T24" fmla="*/ 25 w 25"/>
                  <a:gd name="T25" fmla="*/ 12 h 28"/>
                  <a:gd name="T26" fmla="*/ 25 w 25"/>
                  <a:gd name="T27" fmla="*/ 16 h 28"/>
                  <a:gd name="T28" fmla="*/ 7 w 25"/>
                  <a:gd name="T29" fmla="*/ 16 h 28"/>
                  <a:gd name="T30" fmla="*/ 9 w 25"/>
                  <a:gd name="T31" fmla="*/ 21 h 28"/>
                  <a:gd name="T32" fmla="*/ 14 w 25"/>
                  <a:gd name="T33" fmla="*/ 22 h 28"/>
                  <a:gd name="T34" fmla="*/ 19 w 25"/>
                  <a:gd name="T35" fmla="*/ 22 h 28"/>
                  <a:gd name="T36" fmla="*/ 23 w 25"/>
                  <a:gd name="T37" fmla="*/ 20 h 28"/>
                  <a:gd name="T38" fmla="*/ 23 w 25"/>
                  <a:gd name="T39" fmla="*/ 26 h 28"/>
                  <a:gd name="T40" fmla="*/ 19 w 25"/>
                  <a:gd name="T41" fmla="*/ 27 h 28"/>
                  <a:gd name="T42" fmla="*/ 14 w 25"/>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8">
                    <a:moveTo>
                      <a:pt x="13" y="5"/>
                    </a:moveTo>
                    <a:cubicBezTo>
                      <a:pt x="11" y="5"/>
                      <a:pt x="10" y="6"/>
                      <a:pt x="9" y="7"/>
                    </a:cubicBezTo>
                    <a:cubicBezTo>
                      <a:pt x="8" y="8"/>
                      <a:pt x="8" y="9"/>
                      <a:pt x="8" y="11"/>
                    </a:cubicBezTo>
                    <a:cubicBezTo>
                      <a:pt x="18" y="11"/>
                      <a:pt x="18" y="11"/>
                      <a:pt x="18" y="11"/>
                    </a:cubicBezTo>
                    <a:cubicBezTo>
                      <a:pt x="18" y="9"/>
                      <a:pt x="17" y="8"/>
                      <a:pt x="16" y="7"/>
                    </a:cubicBezTo>
                    <a:cubicBezTo>
                      <a:pt x="15" y="6"/>
                      <a:pt x="14" y="5"/>
                      <a:pt x="13" y="5"/>
                    </a:cubicBezTo>
                    <a:moveTo>
                      <a:pt x="14" y="28"/>
                    </a:moveTo>
                    <a:cubicBezTo>
                      <a:pt x="9" y="28"/>
                      <a:pt x="6" y="26"/>
                      <a:pt x="4" y="24"/>
                    </a:cubicBezTo>
                    <a:cubicBezTo>
                      <a:pt x="1" y="22"/>
                      <a:pt x="0" y="18"/>
                      <a:pt x="0" y="14"/>
                    </a:cubicBezTo>
                    <a:cubicBezTo>
                      <a:pt x="0" y="10"/>
                      <a:pt x="1" y="6"/>
                      <a:pt x="3" y="4"/>
                    </a:cubicBezTo>
                    <a:cubicBezTo>
                      <a:pt x="6" y="1"/>
                      <a:pt x="9" y="0"/>
                      <a:pt x="13" y="0"/>
                    </a:cubicBezTo>
                    <a:cubicBezTo>
                      <a:pt x="16" y="0"/>
                      <a:pt x="19" y="1"/>
                      <a:pt x="21" y="3"/>
                    </a:cubicBezTo>
                    <a:cubicBezTo>
                      <a:pt x="24" y="5"/>
                      <a:pt x="25" y="8"/>
                      <a:pt x="25" y="12"/>
                    </a:cubicBezTo>
                    <a:cubicBezTo>
                      <a:pt x="25" y="16"/>
                      <a:pt x="25" y="16"/>
                      <a:pt x="25" y="16"/>
                    </a:cubicBezTo>
                    <a:cubicBezTo>
                      <a:pt x="7" y="16"/>
                      <a:pt x="7" y="16"/>
                      <a:pt x="7" y="16"/>
                    </a:cubicBezTo>
                    <a:cubicBezTo>
                      <a:pt x="7" y="18"/>
                      <a:pt x="8" y="19"/>
                      <a:pt x="9" y="21"/>
                    </a:cubicBezTo>
                    <a:cubicBezTo>
                      <a:pt x="10" y="22"/>
                      <a:pt x="12" y="22"/>
                      <a:pt x="14" y="22"/>
                    </a:cubicBezTo>
                    <a:cubicBezTo>
                      <a:pt x="16" y="22"/>
                      <a:pt x="17" y="22"/>
                      <a:pt x="19" y="22"/>
                    </a:cubicBezTo>
                    <a:cubicBezTo>
                      <a:pt x="20" y="21"/>
                      <a:pt x="21" y="21"/>
                      <a:pt x="23" y="20"/>
                    </a:cubicBezTo>
                    <a:cubicBezTo>
                      <a:pt x="23" y="26"/>
                      <a:pt x="23" y="26"/>
                      <a:pt x="23" y="26"/>
                    </a:cubicBezTo>
                    <a:cubicBezTo>
                      <a:pt x="22" y="26"/>
                      <a:pt x="20" y="27"/>
                      <a:pt x="19" y="27"/>
                    </a:cubicBezTo>
                    <a:cubicBezTo>
                      <a:pt x="18" y="28"/>
                      <a:pt x="16" y="28"/>
                      <a:pt x="14" y="2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8" name="Freeform 14"/>
              <p:cNvSpPr>
                <a:spLocks noEditPoints="1"/>
              </p:cNvSpPr>
              <p:nvPr userDrawn="1"/>
            </p:nvSpPr>
            <p:spPr bwMode="auto">
              <a:xfrm>
                <a:off x="4808538" y="4000500"/>
                <a:ext cx="93663" cy="144463"/>
              </a:xfrm>
              <a:custGeom>
                <a:avLst/>
                <a:gdLst>
                  <a:gd name="T0" fmla="*/ 13 w 25"/>
                  <a:gd name="T1" fmla="*/ 32 h 38"/>
                  <a:gd name="T2" fmla="*/ 17 w 25"/>
                  <a:gd name="T3" fmla="*/ 30 h 38"/>
                  <a:gd name="T4" fmla="*/ 18 w 25"/>
                  <a:gd name="T5" fmla="*/ 25 h 38"/>
                  <a:gd name="T6" fmla="*/ 18 w 25"/>
                  <a:gd name="T7" fmla="*/ 24 h 38"/>
                  <a:gd name="T8" fmla="*/ 17 w 25"/>
                  <a:gd name="T9" fmla="*/ 18 h 38"/>
                  <a:gd name="T10" fmla="*/ 13 w 25"/>
                  <a:gd name="T11" fmla="*/ 16 h 38"/>
                  <a:gd name="T12" fmla="*/ 9 w 25"/>
                  <a:gd name="T13" fmla="*/ 18 h 38"/>
                  <a:gd name="T14" fmla="*/ 8 w 25"/>
                  <a:gd name="T15" fmla="*/ 24 h 38"/>
                  <a:gd name="T16" fmla="*/ 9 w 25"/>
                  <a:gd name="T17" fmla="*/ 30 h 38"/>
                  <a:gd name="T18" fmla="*/ 13 w 25"/>
                  <a:gd name="T19" fmla="*/ 32 h 38"/>
                  <a:gd name="T20" fmla="*/ 10 w 25"/>
                  <a:gd name="T21" fmla="*/ 38 h 38"/>
                  <a:gd name="T22" fmla="*/ 3 w 25"/>
                  <a:gd name="T23" fmla="*/ 34 h 38"/>
                  <a:gd name="T24" fmla="*/ 0 w 25"/>
                  <a:gd name="T25" fmla="*/ 24 h 38"/>
                  <a:gd name="T26" fmla="*/ 3 w 25"/>
                  <a:gd name="T27" fmla="*/ 14 h 38"/>
                  <a:gd name="T28" fmla="*/ 11 w 25"/>
                  <a:gd name="T29" fmla="*/ 10 h 38"/>
                  <a:gd name="T30" fmla="*/ 18 w 25"/>
                  <a:gd name="T31" fmla="*/ 14 h 38"/>
                  <a:gd name="T32" fmla="*/ 18 w 25"/>
                  <a:gd name="T33" fmla="*/ 14 h 38"/>
                  <a:gd name="T34" fmla="*/ 18 w 25"/>
                  <a:gd name="T35" fmla="*/ 9 h 38"/>
                  <a:gd name="T36" fmla="*/ 18 w 25"/>
                  <a:gd name="T37" fmla="*/ 0 h 38"/>
                  <a:gd name="T38" fmla="*/ 25 w 25"/>
                  <a:gd name="T39" fmla="*/ 0 h 38"/>
                  <a:gd name="T40" fmla="*/ 25 w 25"/>
                  <a:gd name="T41" fmla="*/ 37 h 38"/>
                  <a:gd name="T42" fmla="*/ 20 w 25"/>
                  <a:gd name="T43" fmla="*/ 37 h 38"/>
                  <a:gd name="T44" fmla="*/ 18 w 25"/>
                  <a:gd name="T45" fmla="*/ 34 h 38"/>
                  <a:gd name="T46" fmla="*/ 18 w 25"/>
                  <a:gd name="T47" fmla="*/ 34 h 38"/>
                  <a:gd name="T48" fmla="*/ 10 w 25"/>
                  <a:gd name="T4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38">
                    <a:moveTo>
                      <a:pt x="13" y="32"/>
                    </a:moveTo>
                    <a:cubicBezTo>
                      <a:pt x="15" y="32"/>
                      <a:pt x="16" y="31"/>
                      <a:pt x="17" y="30"/>
                    </a:cubicBezTo>
                    <a:cubicBezTo>
                      <a:pt x="18" y="29"/>
                      <a:pt x="18" y="27"/>
                      <a:pt x="18" y="25"/>
                    </a:cubicBezTo>
                    <a:cubicBezTo>
                      <a:pt x="18" y="24"/>
                      <a:pt x="18" y="24"/>
                      <a:pt x="18" y="24"/>
                    </a:cubicBezTo>
                    <a:cubicBezTo>
                      <a:pt x="18" y="21"/>
                      <a:pt x="18" y="19"/>
                      <a:pt x="17" y="18"/>
                    </a:cubicBezTo>
                    <a:cubicBezTo>
                      <a:pt x="16" y="17"/>
                      <a:pt x="15" y="16"/>
                      <a:pt x="13" y="16"/>
                    </a:cubicBezTo>
                    <a:cubicBezTo>
                      <a:pt x="11" y="16"/>
                      <a:pt x="10" y="17"/>
                      <a:pt x="9" y="18"/>
                    </a:cubicBezTo>
                    <a:cubicBezTo>
                      <a:pt x="8" y="19"/>
                      <a:pt x="8" y="21"/>
                      <a:pt x="8" y="24"/>
                    </a:cubicBezTo>
                    <a:cubicBezTo>
                      <a:pt x="8" y="27"/>
                      <a:pt x="8" y="29"/>
                      <a:pt x="9" y="30"/>
                    </a:cubicBezTo>
                    <a:cubicBezTo>
                      <a:pt x="10" y="31"/>
                      <a:pt x="11" y="32"/>
                      <a:pt x="13" y="32"/>
                    </a:cubicBezTo>
                    <a:moveTo>
                      <a:pt x="10" y="38"/>
                    </a:moveTo>
                    <a:cubicBezTo>
                      <a:pt x="7" y="38"/>
                      <a:pt x="5" y="36"/>
                      <a:pt x="3" y="34"/>
                    </a:cubicBezTo>
                    <a:cubicBezTo>
                      <a:pt x="1" y="32"/>
                      <a:pt x="0" y="28"/>
                      <a:pt x="0" y="24"/>
                    </a:cubicBezTo>
                    <a:cubicBezTo>
                      <a:pt x="0" y="20"/>
                      <a:pt x="1" y="16"/>
                      <a:pt x="3" y="14"/>
                    </a:cubicBezTo>
                    <a:cubicBezTo>
                      <a:pt x="5" y="11"/>
                      <a:pt x="7" y="10"/>
                      <a:pt x="11" y="10"/>
                    </a:cubicBezTo>
                    <a:cubicBezTo>
                      <a:pt x="14" y="10"/>
                      <a:pt x="16" y="11"/>
                      <a:pt x="18" y="14"/>
                    </a:cubicBezTo>
                    <a:cubicBezTo>
                      <a:pt x="18" y="14"/>
                      <a:pt x="18" y="14"/>
                      <a:pt x="18" y="14"/>
                    </a:cubicBezTo>
                    <a:cubicBezTo>
                      <a:pt x="18" y="12"/>
                      <a:pt x="18" y="10"/>
                      <a:pt x="18" y="9"/>
                    </a:cubicBezTo>
                    <a:cubicBezTo>
                      <a:pt x="18" y="0"/>
                      <a:pt x="18" y="0"/>
                      <a:pt x="18" y="0"/>
                    </a:cubicBezTo>
                    <a:cubicBezTo>
                      <a:pt x="25" y="0"/>
                      <a:pt x="25" y="0"/>
                      <a:pt x="25" y="0"/>
                    </a:cubicBezTo>
                    <a:cubicBezTo>
                      <a:pt x="25" y="37"/>
                      <a:pt x="25" y="37"/>
                      <a:pt x="25" y="37"/>
                    </a:cubicBezTo>
                    <a:cubicBezTo>
                      <a:pt x="20" y="37"/>
                      <a:pt x="20" y="37"/>
                      <a:pt x="20" y="37"/>
                    </a:cubicBezTo>
                    <a:cubicBezTo>
                      <a:pt x="18" y="34"/>
                      <a:pt x="18" y="34"/>
                      <a:pt x="18" y="34"/>
                    </a:cubicBezTo>
                    <a:cubicBezTo>
                      <a:pt x="18" y="34"/>
                      <a:pt x="18" y="34"/>
                      <a:pt x="18" y="34"/>
                    </a:cubicBezTo>
                    <a:cubicBezTo>
                      <a:pt x="16" y="36"/>
                      <a:pt x="14" y="38"/>
                      <a:pt x="10" y="3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9" name="Freeform 15"/>
              <p:cNvSpPr>
                <a:spLocks/>
              </p:cNvSpPr>
              <p:nvPr userDrawn="1"/>
            </p:nvSpPr>
            <p:spPr bwMode="auto">
              <a:xfrm>
                <a:off x="4937125" y="4114800"/>
                <a:ext cx="30163" cy="30163"/>
              </a:xfrm>
              <a:custGeom>
                <a:avLst/>
                <a:gdLst>
                  <a:gd name="T0" fmla="*/ 0 w 8"/>
                  <a:gd name="T1" fmla="*/ 4 h 8"/>
                  <a:gd name="T2" fmla="*/ 1 w 8"/>
                  <a:gd name="T3" fmla="*/ 1 h 8"/>
                  <a:gd name="T4" fmla="*/ 4 w 8"/>
                  <a:gd name="T5" fmla="*/ 0 h 8"/>
                  <a:gd name="T6" fmla="*/ 7 w 8"/>
                  <a:gd name="T7" fmla="*/ 1 h 8"/>
                  <a:gd name="T8" fmla="*/ 8 w 8"/>
                  <a:gd name="T9" fmla="*/ 4 h 8"/>
                  <a:gd name="T10" fmla="*/ 7 w 8"/>
                  <a:gd name="T11" fmla="*/ 7 h 8"/>
                  <a:gd name="T12" fmla="*/ 4 w 8"/>
                  <a:gd name="T13" fmla="*/ 8 h 8"/>
                  <a:gd name="T14" fmla="*/ 1 w 8"/>
                  <a:gd name="T15" fmla="*/ 7 h 8"/>
                  <a:gd name="T16" fmla="*/ 0 w 8"/>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4"/>
                    </a:moveTo>
                    <a:cubicBezTo>
                      <a:pt x="0" y="2"/>
                      <a:pt x="0" y="1"/>
                      <a:pt x="1" y="1"/>
                    </a:cubicBezTo>
                    <a:cubicBezTo>
                      <a:pt x="2" y="0"/>
                      <a:pt x="3" y="0"/>
                      <a:pt x="4" y="0"/>
                    </a:cubicBezTo>
                    <a:cubicBezTo>
                      <a:pt x="6" y="0"/>
                      <a:pt x="7" y="0"/>
                      <a:pt x="7" y="1"/>
                    </a:cubicBezTo>
                    <a:cubicBezTo>
                      <a:pt x="8" y="1"/>
                      <a:pt x="8" y="3"/>
                      <a:pt x="8" y="4"/>
                    </a:cubicBezTo>
                    <a:cubicBezTo>
                      <a:pt x="8" y="5"/>
                      <a:pt x="8" y="6"/>
                      <a:pt x="7" y="7"/>
                    </a:cubicBezTo>
                    <a:cubicBezTo>
                      <a:pt x="7" y="7"/>
                      <a:pt x="6" y="8"/>
                      <a:pt x="4" y="8"/>
                    </a:cubicBezTo>
                    <a:cubicBezTo>
                      <a:pt x="3" y="8"/>
                      <a:pt x="2" y="7"/>
                      <a:pt x="1" y="7"/>
                    </a:cubicBezTo>
                    <a:cubicBezTo>
                      <a:pt x="0" y="6"/>
                      <a:pt x="0" y="5"/>
                      <a:pt x="0" y="4"/>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0" name="Freeform 16"/>
              <p:cNvSpPr>
                <a:spLocks noEditPoints="1"/>
              </p:cNvSpPr>
              <p:nvPr userDrawn="1"/>
            </p:nvSpPr>
            <p:spPr bwMode="auto">
              <a:xfrm>
                <a:off x="5060950" y="4008438"/>
                <a:ext cx="104775" cy="131763"/>
              </a:xfrm>
              <a:custGeom>
                <a:avLst/>
                <a:gdLst>
                  <a:gd name="T0" fmla="*/ 7 w 28"/>
                  <a:gd name="T1" fmla="*/ 16 h 35"/>
                  <a:gd name="T2" fmla="*/ 10 w 28"/>
                  <a:gd name="T3" fmla="*/ 16 h 35"/>
                  <a:gd name="T4" fmla="*/ 15 w 28"/>
                  <a:gd name="T5" fmla="*/ 15 h 35"/>
                  <a:gd name="T6" fmla="*/ 17 w 28"/>
                  <a:gd name="T7" fmla="*/ 11 h 35"/>
                  <a:gd name="T8" fmla="*/ 15 w 28"/>
                  <a:gd name="T9" fmla="*/ 8 h 35"/>
                  <a:gd name="T10" fmla="*/ 10 w 28"/>
                  <a:gd name="T11" fmla="*/ 6 h 35"/>
                  <a:gd name="T12" fmla="*/ 7 w 28"/>
                  <a:gd name="T13" fmla="*/ 6 h 35"/>
                  <a:gd name="T14" fmla="*/ 7 w 28"/>
                  <a:gd name="T15" fmla="*/ 16 h 35"/>
                  <a:gd name="T16" fmla="*/ 7 w 28"/>
                  <a:gd name="T17" fmla="*/ 22 h 35"/>
                  <a:gd name="T18" fmla="*/ 7 w 28"/>
                  <a:gd name="T19" fmla="*/ 35 h 35"/>
                  <a:gd name="T20" fmla="*/ 0 w 28"/>
                  <a:gd name="T21" fmla="*/ 35 h 35"/>
                  <a:gd name="T22" fmla="*/ 0 w 28"/>
                  <a:gd name="T23" fmla="*/ 0 h 35"/>
                  <a:gd name="T24" fmla="*/ 10 w 28"/>
                  <a:gd name="T25" fmla="*/ 0 h 35"/>
                  <a:gd name="T26" fmla="*/ 21 w 28"/>
                  <a:gd name="T27" fmla="*/ 3 h 35"/>
                  <a:gd name="T28" fmla="*/ 24 w 28"/>
                  <a:gd name="T29" fmla="*/ 11 h 35"/>
                  <a:gd name="T30" fmla="*/ 22 w 28"/>
                  <a:gd name="T31" fmla="*/ 16 h 35"/>
                  <a:gd name="T32" fmla="*/ 18 w 28"/>
                  <a:gd name="T33" fmla="*/ 20 h 35"/>
                  <a:gd name="T34" fmla="*/ 28 w 28"/>
                  <a:gd name="T35" fmla="*/ 35 h 35"/>
                  <a:gd name="T36" fmla="*/ 20 w 28"/>
                  <a:gd name="T37" fmla="*/ 35 h 35"/>
                  <a:gd name="T38" fmla="*/ 11 w 28"/>
                  <a:gd name="T39" fmla="*/ 22 h 35"/>
                  <a:gd name="T40" fmla="*/ 7 w 28"/>
                  <a:gd name="T41"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7" y="16"/>
                    </a:moveTo>
                    <a:cubicBezTo>
                      <a:pt x="10" y="16"/>
                      <a:pt x="10" y="16"/>
                      <a:pt x="10" y="16"/>
                    </a:cubicBezTo>
                    <a:cubicBezTo>
                      <a:pt x="12" y="16"/>
                      <a:pt x="14" y="15"/>
                      <a:pt x="15" y="15"/>
                    </a:cubicBezTo>
                    <a:cubicBezTo>
                      <a:pt x="16" y="14"/>
                      <a:pt x="17" y="13"/>
                      <a:pt x="17" y="11"/>
                    </a:cubicBezTo>
                    <a:cubicBezTo>
                      <a:pt x="17" y="9"/>
                      <a:pt x="16" y="8"/>
                      <a:pt x="15" y="8"/>
                    </a:cubicBezTo>
                    <a:cubicBezTo>
                      <a:pt x="14" y="7"/>
                      <a:pt x="12" y="6"/>
                      <a:pt x="10" y="6"/>
                    </a:cubicBezTo>
                    <a:cubicBezTo>
                      <a:pt x="7" y="6"/>
                      <a:pt x="7" y="6"/>
                      <a:pt x="7" y="6"/>
                    </a:cubicBezTo>
                    <a:lnTo>
                      <a:pt x="7" y="16"/>
                    </a:lnTo>
                    <a:close/>
                    <a:moveTo>
                      <a:pt x="7" y="22"/>
                    </a:moveTo>
                    <a:cubicBezTo>
                      <a:pt x="7" y="35"/>
                      <a:pt x="7" y="35"/>
                      <a:pt x="7" y="35"/>
                    </a:cubicBezTo>
                    <a:cubicBezTo>
                      <a:pt x="0" y="35"/>
                      <a:pt x="0" y="35"/>
                      <a:pt x="0" y="35"/>
                    </a:cubicBezTo>
                    <a:cubicBezTo>
                      <a:pt x="0" y="0"/>
                      <a:pt x="0" y="0"/>
                      <a:pt x="0" y="0"/>
                    </a:cubicBezTo>
                    <a:cubicBezTo>
                      <a:pt x="10" y="0"/>
                      <a:pt x="10" y="0"/>
                      <a:pt x="10" y="0"/>
                    </a:cubicBezTo>
                    <a:cubicBezTo>
                      <a:pt x="15" y="0"/>
                      <a:pt x="18" y="1"/>
                      <a:pt x="21" y="3"/>
                    </a:cubicBezTo>
                    <a:cubicBezTo>
                      <a:pt x="23" y="5"/>
                      <a:pt x="24" y="7"/>
                      <a:pt x="24" y="11"/>
                    </a:cubicBezTo>
                    <a:cubicBezTo>
                      <a:pt x="24" y="13"/>
                      <a:pt x="24" y="15"/>
                      <a:pt x="22" y="16"/>
                    </a:cubicBezTo>
                    <a:cubicBezTo>
                      <a:pt x="21" y="18"/>
                      <a:pt x="20" y="19"/>
                      <a:pt x="18" y="20"/>
                    </a:cubicBezTo>
                    <a:cubicBezTo>
                      <a:pt x="23" y="28"/>
                      <a:pt x="26" y="33"/>
                      <a:pt x="28" y="35"/>
                    </a:cubicBezTo>
                    <a:cubicBezTo>
                      <a:pt x="20" y="35"/>
                      <a:pt x="20" y="35"/>
                      <a:pt x="20" y="35"/>
                    </a:cubicBezTo>
                    <a:cubicBezTo>
                      <a:pt x="11" y="22"/>
                      <a:pt x="11" y="22"/>
                      <a:pt x="11" y="22"/>
                    </a:cubicBezTo>
                    <a:lnTo>
                      <a:pt x="7" y="2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1" name="Freeform 17"/>
              <p:cNvSpPr>
                <a:spLocks noEditPoints="1"/>
              </p:cNvSpPr>
              <p:nvPr userDrawn="1"/>
            </p:nvSpPr>
            <p:spPr bwMode="auto">
              <a:xfrm>
                <a:off x="5184775" y="4038600"/>
                <a:ext cx="90488" cy="106363"/>
              </a:xfrm>
              <a:custGeom>
                <a:avLst/>
                <a:gdLst>
                  <a:gd name="T0" fmla="*/ 12 w 24"/>
                  <a:gd name="T1" fmla="*/ 5 h 28"/>
                  <a:gd name="T2" fmla="*/ 9 w 24"/>
                  <a:gd name="T3" fmla="*/ 7 h 28"/>
                  <a:gd name="T4" fmla="*/ 7 w 24"/>
                  <a:gd name="T5" fmla="*/ 11 h 28"/>
                  <a:gd name="T6" fmla="*/ 17 w 24"/>
                  <a:gd name="T7" fmla="*/ 11 h 28"/>
                  <a:gd name="T8" fmla="*/ 16 w 24"/>
                  <a:gd name="T9" fmla="*/ 7 h 28"/>
                  <a:gd name="T10" fmla="*/ 12 w 24"/>
                  <a:gd name="T11" fmla="*/ 5 h 28"/>
                  <a:gd name="T12" fmla="*/ 13 w 24"/>
                  <a:gd name="T13" fmla="*/ 28 h 28"/>
                  <a:gd name="T14" fmla="*/ 3 w 24"/>
                  <a:gd name="T15" fmla="*/ 24 h 28"/>
                  <a:gd name="T16" fmla="*/ 0 w 24"/>
                  <a:gd name="T17" fmla="*/ 14 h 28"/>
                  <a:gd name="T18" fmla="*/ 3 w 24"/>
                  <a:gd name="T19" fmla="*/ 4 h 28"/>
                  <a:gd name="T20" fmla="*/ 12 w 24"/>
                  <a:gd name="T21" fmla="*/ 0 h 28"/>
                  <a:gd name="T22" fmla="*/ 21 w 24"/>
                  <a:gd name="T23" fmla="*/ 3 h 28"/>
                  <a:gd name="T24" fmla="*/ 24 w 24"/>
                  <a:gd name="T25" fmla="*/ 12 h 28"/>
                  <a:gd name="T26" fmla="*/ 24 w 24"/>
                  <a:gd name="T27" fmla="*/ 16 h 28"/>
                  <a:gd name="T28" fmla="*/ 7 w 24"/>
                  <a:gd name="T29" fmla="*/ 16 h 28"/>
                  <a:gd name="T30" fmla="*/ 9 w 24"/>
                  <a:gd name="T31" fmla="*/ 21 h 28"/>
                  <a:gd name="T32" fmla="*/ 13 w 24"/>
                  <a:gd name="T33" fmla="*/ 22 h 28"/>
                  <a:gd name="T34" fmla="*/ 18 w 24"/>
                  <a:gd name="T35" fmla="*/ 22 h 28"/>
                  <a:gd name="T36" fmla="*/ 23 w 24"/>
                  <a:gd name="T37" fmla="*/ 20 h 28"/>
                  <a:gd name="T38" fmla="*/ 23 w 24"/>
                  <a:gd name="T39" fmla="*/ 26 h 28"/>
                  <a:gd name="T40" fmla="*/ 18 w 24"/>
                  <a:gd name="T41" fmla="*/ 27 h 28"/>
                  <a:gd name="T42" fmla="*/ 13 w 24"/>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8">
                    <a:moveTo>
                      <a:pt x="12" y="5"/>
                    </a:moveTo>
                    <a:cubicBezTo>
                      <a:pt x="11" y="5"/>
                      <a:pt x="9" y="6"/>
                      <a:pt x="9" y="7"/>
                    </a:cubicBezTo>
                    <a:cubicBezTo>
                      <a:pt x="8" y="8"/>
                      <a:pt x="7" y="9"/>
                      <a:pt x="7" y="11"/>
                    </a:cubicBezTo>
                    <a:cubicBezTo>
                      <a:pt x="17" y="11"/>
                      <a:pt x="17" y="11"/>
                      <a:pt x="17" y="11"/>
                    </a:cubicBezTo>
                    <a:cubicBezTo>
                      <a:pt x="17" y="9"/>
                      <a:pt x="17" y="8"/>
                      <a:pt x="16" y="7"/>
                    </a:cubicBezTo>
                    <a:cubicBezTo>
                      <a:pt x="15" y="6"/>
                      <a:pt x="14" y="5"/>
                      <a:pt x="12" y="5"/>
                    </a:cubicBezTo>
                    <a:moveTo>
                      <a:pt x="13" y="28"/>
                    </a:moveTo>
                    <a:cubicBezTo>
                      <a:pt x="9" y="28"/>
                      <a:pt x="6" y="26"/>
                      <a:pt x="3" y="24"/>
                    </a:cubicBezTo>
                    <a:cubicBezTo>
                      <a:pt x="1" y="22"/>
                      <a:pt x="0" y="18"/>
                      <a:pt x="0" y="14"/>
                    </a:cubicBezTo>
                    <a:cubicBezTo>
                      <a:pt x="0" y="10"/>
                      <a:pt x="1" y="6"/>
                      <a:pt x="3" y="4"/>
                    </a:cubicBezTo>
                    <a:cubicBezTo>
                      <a:pt x="5" y="1"/>
                      <a:pt x="8" y="0"/>
                      <a:pt x="12" y="0"/>
                    </a:cubicBezTo>
                    <a:cubicBezTo>
                      <a:pt x="16" y="0"/>
                      <a:pt x="19" y="1"/>
                      <a:pt x="21" y="3"/>
                    </a:cubicBezTo>
                    <a:cubicBezTo>
                      <a:pt x="23" y="5"/>
                      <a:pt x="24" y="8"/>
                      <a:pt x="24" y="12"/>
                    </a:cubicBezTo>
                    <a:cubicBezTo>
                      <a:pt x="24" y="16"/>
                      <a:pt x="24" y="16"/>
                      <a:pt x="24" y="16"/>
                    </a:cubicBezTo>
                    <a:cubicBezTo>
                      <a:pt x="7" y="16"/>
                      <a:pt x="7" y="16"/>
                      <a:pt x="7" y="16"/>
                    </a:cubicBezTo>
                    <a:cubicBezTo>
                      <a:pt x="7" y="18"/>
                      <a:pt x="8" y="19"/>
                      <a:pt x="9" y="21"/>
                    </a:cubicBezTo>
                    <a:cubicBezTo>
                      <a:pt x="10" y="22"/>
                      <a:pt x="11" y="22"/>
                      <a:pt x="13" y="22"/>
                    </a:cubicBezTo>
                    <a:cubicBezTo>
                      <a:pt x="15" y="22"/>
                      <a:pt x="17" y="22"/>
                      <a:pt x="18" y="22"/>
                    </a:cubicBezTo>
                    <a:cubicBezTo>
                      <a:pt x="19" y="21"/>
                      <a:pt x="21" y="21"/>
                      <a:pt x="23" y="20"/>
                    </a:cubicBezTo>
                    <a:cubicBezTo>
                      <a:pt x="23" y="26"/>
                      <a:pt x="23" y="26"/>
                      <a:pt x="23" y="26"/>
                    </a:cubicBezTo>
                    <a:cubicBezTo>
                      <a:pt x="21" y="26"/>
                      <a:pt x="20" y="27"/>
                      <a:pt x="18" y="27"/>
                    </a:cubicBezTo>
                    <a:cubicBezTo>
                      <a:pt x="17" y="28"/>
                      <a:pt x="15" y="28"/>
                      <a:pt x="13" y="2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2" name="Freeform 18"/>
              <p:cNvSpPr>
                <a:spLocks/>
              </p:cNvSpPr>
              <p:nvPr userDrawn="1"/>
            </p:nvSpPr>
            <p:spPr bwMode="auto">
              <a:xfrm>
                <a:off x="5300663" y="4038600"/>
                <a:ext cx="76200" cy="106363"/>
              </a:xfrm>
              <a:custGeom>
                <a:avLst/>
                <a:gdLst>
                  <a:gd name="T0" fmla="*/ 20 w 20"/>
                  <a:gd name="T1" fmla="*/ 19 h 28"/>
                  <a:gd name="T2" fmla="*/ 17 w 20"/>
                  <a:gd name="T3" fmla="*/ 26 h 28"/>
                  <a:gd name="T4" fmla="*/ 9 w 20"/>
                  <a:gd name="T5" fmla="*/ 28 h 28"/>
                  <a:gd name="T6" fmla="*/ 4 w 20"/>
                  <a:gd name="T7" fmla="*/ 27 h 28"/>
                  <a:gd name="T8" fmla="*/ 0 w 20"/>
                  <a:gd name="T9" fmla="*/ 26 h 28"/>
                  <a:gd name="T10" fmla="*/ 0 w 20"/>
                  <a:gd name="T11" fmla="*/ 20 h 28"/>
                  <a:gd name="T12" fmla="*/ 4 w 20"/>
                  <a:gd name="T13" fmla="*/ 22 h 28"/>
                  <a:gd name="T14" fmla="*/ 9 w 20"/>
                  <a:gd name="T15" fmla="*/ 22 h 28"/>
                  <a:gd name="T16" fmla="*/ 13 w 20"/>
                  <a:gd name="T17" fmla="*/ 20 h 28"/>
                  <a:gd name="T18" fmla="*/ 12 w 20"/>
                  <a:gd name="T19" fmla="*/ 19 h 28"/>
                  <a:gd name="T20" fmla="*/ 10 w 20"/>
                  <a:gd name="T21" fmla="*/ 17 h 28"/>
                  <a:gd name="T22" fmla="*/ 7 w 20"/>
                  <a:gd name="T23" fmla="*/ 16 h 28"/>
                  <a:gd name="T24" fmla="*/ 2 w 20"/>
                  <a:gd name="T25" fmla="*/ 14 h 28"/>
                  <a:gd name="T26" fmla="*/ 0 w 20"/>
                  <a:gd name="T27" fmla="*/ 11 h 28"/>
                  <a:gd name="T28" fmla="*/ 0 w 20"/>
                  <a:gd name="T29" fmla="*/ 8 h 28"/>
                  <a:gd name="T30" fmla="*/ 2 w 20"/>
                  <a:gd name="T31" fmla="*/ 2 h 28"/>
                  <a:gd name="T32" fmla="*/ 10 w 20"/>
                  <a:gd name="T33" fmla="*/ 0 h 28"/>
                  <a:gd name="T34" fmla="*/ 20 w 20"/>
                  <a:gd name="T35" fmla="*/ 2 h 28"/>
                  <a:gd name="T36" fmla="*/ 17 w 20"/>
                  <a:gd name="T37" fmla="*/ 7 h 28"/>
                  <a:gd name="T38" fmla="*/ 14 w 20"/>
                  <a:gd name="T39" fmla="*/ 6 h 28"/>
                  <a:gd name="T40" fmla="*/ 10 w 20"/>
                  <a:gd name="T41" fmla="*/ 5 h 28"/>
                  <a:gd name="T42" fmla="*/ 7 w 20"/>
                  <a:gd name="T43" fmla="*/ 7 h 28"/>
                  <a:gd name="T44" fmla="*/ 8 w 20"/>
                  <a:gd name="T45" fmla="*/ 9 h 28"/>
                  <a:gd name="T46" fmla="*/ 12 w 20"/>
                  <a:gd name="T47" fmla="*/ 11 h 28"/>
                  <a:gd name="T48" fmla="*/ 17 w 20"/>
                  <a:gd name="T49" fmla="*/ 13 h 28"/>
                  <a:gd name="T50" fmla="*/ 19 w 20"/>
                  <a:gd name="T51" fmla="*/ 16 h 28"/>
                  <a:gd name="T52" fmla="*/ 20 w 20"/>
                  <a:gd name="T53"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8">
                    <a:moveTo>
                      <a:pt x="20" y="19"/>
                    </a:moveTo>
                    <a:cubicBezTo>
                      <a:pt x="20" y="22"/>
                      <a:pt x="19" y="24"/>
                      <a:pt x="17" y="26"/>
                    </a:cubicBezTo>
                    <a:cubicBezTo>
                      <a:pt x="15" y="27"/>
                      <a:pt x="12" y="28"/>
                      <a:pt x="9" y="28"/>
                    </a:cubicBezTo>
                    <a:cubicBezTo>
                      <a:pt x="7" y="28"/>
                      <a:pt x="5" y="28"/>
                      <a:pt x="4" y="27"/>
                    </a:cubicBezTo>
                    <a:cubicBezTo>
                      <a:pt x="2" y="27"/>
                      <a:pt x="1" y="27"/>
                      <a:pt x="0" y="26"/>
                    </a:cubicBezTo>
                    <a:cubicBezTo>
                      <a:pt x="0" y="20"/>
                      <a:pt x="0" y="20"/>
                      <a:pt x="0" y="20"/>
                    </a:cubicBezTo>
                    <a:cubicBezTo>
                      <a:pt x="1" y="21"/>
                      <a:pt x="3" y="21"/>
                      <a:pt x="4" y="22"/>
                    </a:cubicBezTo>
                    <a:cubicBezTo>
                      <a:pt x="6" y="22"/>
                      <a:pt x="7" y="22"/>
                      <a:pt x="9" y="22"/>
                    </a:cubicBezTo>
                    <a:cubicBezTo>
                      <a:pt x="11" y="22"/>
                      <a:pt x="13" y="22"/>
                      <a:pt x="13" y="20"/>
                    </a:cubicBezTo>
                    <a:cubicBezTo>
                      <a:pt x="13" y="20"/>
                      <a:pt x="13" y="19"/>
                      <a:pt x="12" y="19"/>
                    </a:cubicBezTo>
                    <a:cubicBezTo>
                      <a:pt x="12" y="18"/>
                      <a:pt x="11" y="18"/>
                      <a:pt x="10" y="17"/>
                    </a:cubicBezTo>
                    <a:cubicBezTo>
                      <a:pt x="10" y="17"/>
                      <a:pt x="8" y="17"/>
                      <a:pt x="7" y="16"/>
                    </a:cubicBezTo>
                    <a:cubicBezTo>
                      <a:pt x="5" y="15"/>
                      <a:pt x="3" y="14"/>
                      <a:pt x="2" y="14"/>
                    </a:cubicBezTo>
                    <a:cubicBezTo>
                      <a:pt x="2" y="13"/>
                      <a:pt x="1" y="12"/>
                      <a:pt x="0" y="11"/>
                    </a:cubicBezTo>
                    <a:cubicBezTo>
                      <a:pt x="0" y="10"/>
                      <a:pt x="0" y="9"/>
                      <a:pt x="0" y="8"/>
                    </a:cubicBezTo>
                    <a:cubicBezTo>
                      <a:pt x="0" y="5"/>
                      <a:pt x="1" y="3"/>
                      <a:pt x="2" y="2"/>
                    </a:cubicBezTo>
                    <a:cubicBezTo>
                      <a:pt x="4" y="1"/>
                      <a:pt x="7" y="0"/>
                      <a:pt x="10" y="0"/>
                    </a:cubicBezTo>
                    <a:cubicBezTo>
                      <a:pt x="13" y="0"/>
                      <a:pt x="17" y="1"/>
                      <a:pt x="20" y="2"/>
                    </a:cubicBezTo>
                    <a:cubicBezTo>
                      <a:pt x="17" y="7"/>
                      <a:pt x="17" y="7"/>
                      <a:pt x="17" y="7"/>
                    </a:cubicBezTo>
                    <a:cubicBezTo>
                      <a:pt x="16" y="7"/>
                      <a:pt x="15" y="6"/>
                      <a:pt x="14" y="6"/>
                    </a:cubicBezTo>
                    <a:cubicBezTo>
                      <a:pt x="13" y="6"/>
                      <a:pt x="11" y="5"/>
                      <a:pt x="10" y="5"/>
                    </a:cubicBezTo>
                    <a:cubicBezTo>
                      <a:pt x="8" y="5"/>
                      <a:pt x="7" y="6"/>
                      <a:pt x="7" y="7"/>
                    </a:cubicBezTo>
                    <a:cubicBezTo>
                      <a:pt x="7" y="8"/>
                      <a:pt x="7" y="8"/>
                      <a:pt x="8" y="9"/>
                    </a:cubicBezTo>
                    <a:cubicBezTo>
                      <a:pt x="9" y="9"/>
                      <a:pt x="10" y="10"/>
                      <a:pt x="12" y="11"/>
                    </a:cubicBezTo>
                    <a:cubicBezTo>
                      <a:pt x="15" y="12"/>
                      <a:pt x="16" y="13"/>
                      <a:pt x="17" y="13"/>
                    </a:cubicBezTo>
                    <a:cubicBezTo>
                      <a:pt x="18" y="14"/>
                      <a:pt x="19" y="15"/>
                      <a:pt x="19" y="16"/>
                    </a:cubicBezTo>
                    <a:cubicBezTo>
                      <a:pt x="20" y="17"/>
                      <a:pt x="20" y="18"/>
                      <a:pt x="20" y="19"/>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3" name="Freeform 19"/>
              <p:cNvSpPr>
                <a:spLocks noEditPoints="1"/>
              </p:cNvSpPr>
              <p:nvPr userDrawn="1"/>
            </p:nvSpPr>
            <p:spPr bwMode="auto">
              <a:xfrm>
                <a:off x="5407025" y="4038600"/>
                <a:ext cx="93663" cy="147638"/>
              </a:xfrm>
              <a:custGeom>
                <a:avLst/>
                <a:gdLst>
                  <a:gd name="T0" fmla="*/ 12 w 25"/>
                  <a:gd name="T1" fmla="*/ 6 h 39"/>
                  <a:gd name="T2" fmla="*/ 9 w 25"/>
                  <a:gd name="T3" fmla="*/ 8 h 39"/>
                  <a:gd name="T4" fmla="*/ 7 w 25"/>
                  <a:gd name="T5" fmla="*/ 13 h 39"/>
                  <a:gd name="T6" fmla="*/ 7 w 25"/>
                  <a:gd name="T7" fmla="*/ 14 h 39"/>
                  <a:gd name="T8" fmla="*/ 8 w 25"/>
                  <a:gd name="T9" fmla="*/ 20 h 39"/>
                  <a:gd name="T10" fmla="*/ 13 w 25"/>
                  <a:gd name="T11" fmla="*/ 22 h 39"/>
                  <a:gd name="T12" fmla="*/ 17 w 25"/>
                  <a:gd name="T13" fmla="*/ 14 h 39"/>
                  <a:gd name="T14" fmla="*/ 16 w 25"/>
                  <a:gd name="T15" fmla="*/ 8 h 39"/>
                  <a:gd name="T16" fmla="*/ 12 w 25"/>
                  <a:gd name="T17" fmla="*/ 6 h 39"/>
                  <a:gd name="T18" fmla="*/ 15 w 25"/>
                  <a:gd name="T19" fmla="*/ 28 h 39"/>
                  <a:gd name="T20" fmla="*/ 7 w 25"/>
                  <a:gd name="T21" fmla="*/ 24 h 39"/>
                  <a:gd name="T22" fmla="*/ 7 w 25"/>
                  <a:gd name="T23" fmla="*/ 24 h 39"/>
                  <a:gd name="T24" fmla="*/ 7 w 25"/>
                  <a:gd name="T25" fmla="*/ 28 h 39"/>
                  <a:gd name="T26" fmla="*/ 7 w 25"/>
                  <a:gd name="T27" fmla="*/ 39 h 39"/>
                  <a:gd name="T28" fmla="*/ 0 w 25"/>
                  <a:gd name="T29" fmla="*/ 39 h 39"/>
                  <a:gd name="T30" fmla="*/ 0 w 25"/>
                  <a:gd name="T31" fmla="*/ 1 h 39"/>
                  <a:gd name="T32" fmla="*/ 6 w 25"/>
                  <a:gd name="T33" fmla="*/ 1 h 39"/>
                  <a:gd name="T34" fmla="*/ 7 w 25"/>
                  <a:gd name="T35" fmla="*/ 4 h 39"/>
                  <a:gd name="T36" fmla="*/ 7 w 25"/>
                  <a:gd name="T37" fmla="*/ 4 h 39"/>
                  <a:gd name="T38" fmla="*/ 15 w 25"/>
                  <a:gd name="T39" fmla="*/ 0 h 39"/>
                  <a:gd name="T40" fmla="*/ 22 w 25"/>
                  <a:gd name="T41" fmla="*/ 4 h 39"/>
                  <a:gd name="T42" fmla="*/ 25 w 25"/>
                  <a:gd name="T43" fmla="*/ 14 h 39"/>
                  <a:gd name="T44" fmla="*/ 24 w 25"/>
                  <a:gd name="T45" fmla="*/ 21 h 39"/>
                  <a:gd name="T46" fmla="*/ 20 w 25"/>
                  <a:gd name="T47" fmla="*/ 26 h 39"/>
                  <a:gd name="T48" fmla="*/ 15 w 25"/>
                  <a:gd name="T4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39">
                    <a:moveTo>
                      <a:pt x="12" y="6"/>
                    </a:moveTo>
                    <a:cubicBezTo>
                      <a:pt x="11" y="6"/>
                      <a:pt x="9" y="6"/>
                      <a:pt x="9" y="8"/>
                    </a:cubicBezTo>
                    <a:cubicBezTo>
                      <a:pt x="8" y="9"/>
                      <a:pt x="7" y="10"/>
                      <a:pt x="7" y="13"/>
                    </a:cubicBezTo>
                    <a:cubicBezTo>
                      <a:pt x="7" y="14"/>
                      <a:pt x="7" y="14"/>
                      <a:pt x="7" y="14"/>
                    </a:cubicBezTo>
                    <a:cubicBezTo>
                      <a:pt x="7" y="17"/>
                      <a:pt x="8" y="19"/>
                      <a:pt x="8" y="20"/>
                    </a:cubicBezTo>
                    <a:cubicBezTo>
                      <a:pt x="9" y="21"/>
                      <a:pt x="11" y="22"/>
                      <a:pt x="13" y="22"/>
                    </a:cubicBezTo>
                    <a:cubicBezTo>
                      <a:pt x="16" y="22"/>
                      <a:pt x="17" y="19"/>
                      <a:pt x="17" y="14"/>
                    </a:cubicBezTo>
                    <a:cubicBezTo>
                      <a:pt x="17" y="11"/>
                      <a:pt x="17" y="9"/>
                      <a:pt x="16" y="8"/>
                    </a:cubicBezTo>
                    <a:cubicBezTo>
                      <a:pt x="15" y="7"/>
                      <a:pt x="14" y="6"/>
                      <a:pt x="12" y="6"/>
                    </a:cubicBezTo>
                    <a:moveTo>
                      <a:pt x="15" y="28"/>
                    </a:moveTo>
                    <a:cubicBezTo>
                      <a:pt x="11" y="28"/>
                      <a:pt x="9" y="27"/>
                      <a:pt x="7" y="24"/>
                    </a:cubicBezTo>
                    <a:cubicBezTo>
                      <a:pt x="7" y="24"/>
                      <a:pt x="7" y="24"/>
                      <a:pt x="7" y="24"/>
                    </a:cubicBezTo>
                    <a:cubicBezTo>
                      <a:pt x="7" y="26"/>
                      <a:pt x="7" y="28"/>
                      <a:pt x="7" y="28"/>
                    </a:cubicBezTo>
                    <a:cubicBezTo>
                      <a:pt x="7" y="39"/>
                      <a:pt x="7" y="39"/>
                      <a:pt x="7" y="39"/>
                    </a:cubicBezTo>
                    <a:cubicBezTo>
                      <a:pt x="0" y="39"/>
                      <a:pt x="0" y="39"/>
                      <a:pt x="0" y="39"/>
                    </a:cubicBezTo>
                    <a:cubicBezTo>
                      <a:pt x="0" y="1"/>
                      <a:pt x="0" y="1"/>
                      <a:pt x="0" y="1"/>
                    </a:cubicBezTo>
                    <a:cubicBezTo>
                      <a:pt x="6" y="1"/>
                      <a:pt x="6" y="1"/>
                      <a:pt x="6" y="1"/>
                    </a:cubicBezTo>
                    <a:cubicBezTo>
                      <a:pt x="7" y="4"/>
                      <a:pt x="7" y="4"/>
                      <a:pt x="7" y="4"/>
                    </a:cubicBezTo>
                    <a:cubicBezTo>
                      <a:pt x="7" y="4"/>
                      <a:pt x="7" y="4"/>
                      <a:pt x="7" y="4"/>
                    </a:cubicBezTo>
                    <a:cubicBezTo>
                      <a:pt x="9" y="1"/>
                      <a:pt x="11" y="0"/>
                      <a:pt x="15" y="0"/>
                    </a:cubicBezTo>
                    <a:cubicBezTo>
                      <a:pt x="18" y="0"/>
                      <a:pt x="20" y="1"/>
                      <a:pt x="22" y="4"/>
                    </a:cubicBezTo>
                    <a:cubicBezTo>
                      <a:pt x="24" y="6"/>
                      <a:pt x="25" y="10"/>
                      <a:pt x="25" y="14"/>
                    </a:cubicBezTo>
                    <a:cubicBezTo>
                      <a:pt x="25" y="17"/>
                      <a:pt x="24" y="19"/>
                      <a:pt x="24" y="21"/>
                    </a:cubicBezTo>
                    <a:cubicBezTo>
                      <a:pt x="23" y="23"/>
                      <a:pt x="22" y="25"/>
                      <a:pt x="20" y="26"/>
                    </a:cubicBezTo>
                    <a:cubicBezTo>
                      <a:pt x="18" y="27"/>
                      <a:pt x="17" y="28"/>
                      <a:pt x="15" y="2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4" name="Freeform 20"/>
              <p:cNvSpPr>
                <a:spLocks noEditPoints="1"/>
              </p:cNvSpPr>
              <p:nvPr userDrawn="1"/>
            </p:nvSpPr>
            <p:spPr bwMode="auto">
              <a:xfrm>
                <a:off x="5526088" y="4038600"/>
                <a:ext cx="90488" cy="106363"/>
              </a:xfrm>
              <a:custGeom>
                <a:avLst/>
                <a:gdLst>
                  <a:gd name="T0" fmla="*/ 12 w 24"/>
                  <a:gd name="T1" fmla="*/ 5 h 28"/>
                  <a:gd name="T2" fmla="*/ 9 w 24"/>
                  <a:gd name="T3" fmla="*/ 7 h 28"/>
                  <a:gd name="T4" fmla="*/ 7 w 24"/>
                  <a:gd name="T5" fmla="*/ 11 h 28"/>
                  <a:gd name="T6" fmla="*/ 17 w 24"/>
                  <a:gd name="T7" fmla="*/ 11 h 28"/>
                  <a:gd name="T8" fmla="*/ 16 w 24"/>
                  <a:gd name="T9" fmla="*/ 7 h 28"/>
                  <a:gd name="T10" fmla="*/ 12 w 24"/>
                  <a:gd name="T11" fmla="*/ 5 h 28"/>
                  <a:gd name="T12" fmla="*/ 13 w 24"/>
                  <a:gd name="T13" fmla="*/ 28 h 28"/>
                  <a:gd name="T14" fmla="*/ 3 w 24"/>
                  <a:gd name="T15" fmla="*/ 24 h 28"/>
                  <a:gd name="T16" fmla="*/ 0 w 24"/>
                  <a:gd name="T17" fmla="*/ 14 h 28"/>
                  <a:gd name="T18" fmla="*/ 3 w 24"/>
                  <a:gd name="T19" fmla="*/ 4 h 28"/>
                  <a:gd name="T20" fmla="*/ 12 w 24"/>
                  <a:gd name="T21" fmla="*/ 0 h 28"/>
                  <a:gd name="T22" fmla="*/ 21 w 24"/>
                  <a:gd name="T23" fmla="*/ 3 h 28"/>
                  <a:gd name="T24" fmla="*/ 24 w 24"/>
                  <a:gd name="T25" fmla="*/ 12 h 28"/>
                  <a:gd name="T26" fmla="*/ 24 w 24"/>
                  <a:gd name="T27" fmla="*/ 16 h 28"/>
                  <a:gd name="T28" fmla="*/ 7 w 24"/>
                  <a:gd name="T29" fmla="*/ 16 h 28"/>
                  <a:gd name="T30" fmla="*/ 9 w 24"/>
                  <a:gd name="T31" fmla="*/ 21 h 28"/>
                  <a:gd name="T32" fmla="*/ 14 w 24"/>
                  <a:gd name="T33" fmla="*/ 22 h 28"/>
                  <a:gd name="T34" fmla="*/ 18 w 24"/>
                  <a:gd name="T35" fmla="*/ 22 h 28"/>
                  <a:gd name="T36" fmla="*/ 23 w 24"/>
                  <a:gd name="T37" fmla="*/ 20 h 28"/>
                  <a:gd name="T38" fmla="*/ 23 w 24"/>
                  <a:gd name="T39" fmla="*/ 26 h 28"/>
                  <a:gd name="T40" fmla="*/ 19 w 24"/>
                  <a:gd name="T41" fmla="*/ 27 h 28"/>
                  <a:gd name="T42" fmla="*/ 13 w 24"/>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8">
                    <a:moveTo>
                      <a:pt x="12" y="5"/>
                    </a:moveTo>
                    <a:cubicBezTo>
                      <a:pt x="11" y="5"/>
                      <a:pt x="9" y="6"/>
                      <a:pt x="9" y="7"/>
                    </a:cubicBezTo>
                    <a:cubicBezTo>
                      <a:pt x="8" y="8"/>
                      <a:pt x="7" y="9"/>
                      <a:pt x="7" y="11"/>
                    </a:cubicBezTo>
                    <a:cubicBezTo>
                      <a:pt x="17" y="11"/>
                      <a:pt x="17" y="11"/>
                      <a:pt x="17" y="11"/>
                    </a:cubicBezTo>
                    <a:cubicBezTo>
                      <a:pt x="17" y="9"/>
                      <a:pt x="17" y="8"/>
                      <a:pt x="16" y="7"/>
                    </a:cubicBezTo>
                    <a:cubicBezTo>
                      <a:pt x="15" y="6"/>
                      <a:pt x="14" y="5"/>
                      <a:pt x="12" y="5"/>
                    </a:cubicBezTo>
                    <a:moveTo>
                      <a:pt x="13" y="28"/>
                    </a:moveTo>
                    <a:cubicBezTo>
                      <a:pt x="9" y="28"/>
                      <a:pt x="6" y="26"/>
                      <a:pt x="3" y="24"/>
                    </a:cubicBezTo>
                    <a:cubicBezTo>
                      <a:pt x="1" y="22"/>
                      <a:pt x="0" y="18"/>
                      <a:pt x="0" y="14"/>
                    </a:cubicBezTo>
                    <a:cubicBezTo>
                      <a:pt x="0" y="10"/>
                      <a:pt x="1" y="6"/>
                      <a:pt x="3" y="4"/>
                    </a:cubicBezTo>
                    <a:cubicBezTo>
                      <a:pt x="5" y="1"/>
                      <a:pt x="8" y="0"/>
                      <a:pt x="12" y="0"/>
                    </a:cubicBezTo>
                    <a:cubicBezTo>
                      <a:pt x="16" y="0"/>
                      <a:pt x="19" y="1"/>
                      <a:pt x="21" y="3"/>
                    </a:cubicBezTo>
                    <a:cubicBezTo>
                      <a:pt x="23" y="5"/>
                      <a:pt x="24" y="8"/>
                      <a:pt x="24" y="12"/>
                    </a:cubicBezTo>
                    <a:cubicBezTo>
                      <a:pt x="24" y="16"/>
                      <a:pt x="24" y="16"/>
                      <a:pt x="24" y="16"/>
                    </a:cubicBezTo>
                    <a:cubicBezTo>
                      <a:pt x="7" y="16"/>
                      <a:pt x="7" y="16"/>
                      <a:pt x="7" y="16"/>
                    </a:cubicBezTo>
                    <a:cubicBezTo>
                      <a:pt x="7" y="18"/>
                      <a:pt x="8" y="19"/>
                      <a:pt x="9" y="21"/>
                    </a:cubicBezTo>
                    <a:cubicBezTo>
                      <a:pt x="10" y="22"/>
                      <a:pt x="12" y="22"/>
                      <a:pt x="14" y="22"/>
                    </a:cubicBezTo>
                    <a:cubicBezTo>
                      <a:pt x="15" y="22"/>
                      <a:pt x="17" y="22"/>
                      <a:pt x="18" y="22"/>
                    </a:cubicBezTo>
                    <a:cubicBezTo>
                      <a:pt x="20" y="21"/>
                      <a:pt x="21" y="21"/>
                      <a:pt x="23" y="20"/>
                    </a:cubicBezTo>
                    <a:cubicBezTo>
                      <a:pt x="23" y="26"/>
                      <a:pt x="23" y="26"/>
                      <a:pt x="23" y="26"/>
                    </a:cubicBezTo>
                    <a:cubicBezTo>
                      <a:pt x="21" y="26"/>
                      <a:pt x="20" y="27"/>
                      <a:pt x="19" y="27"/>
                    </a:cubicBezTo>
                    <a:cubicBezTo>
                      <a:pt x="17" y="28"/>
                      <a:pt x="15" y="28"/>
                      <a:pt x="13" y="2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5" name="Freeform 21"/>
              <p:cNvSpPr>
                <a:spLocks/>
              </p:cNvSpPr>
              <p:nvPr userDrawn="1"/>
            </p:nvSpPr>
            <p:spPr bwMode="auto">
              <a:xfrm>
                <a:off x="5643563" y="4038600"/>
                <a:ext cx="77788" cy="106363"/>
              </a:xfrm>
              <a:custGeom>
                <a:avLst/>
                <a:gdLst>
                  <a:gd name="T0" fmla="*/ 12 w 21"/>
                  <a:gd name="T1" fmla="*/ 28 h 28"/>
                  <a:gd name="T2" fmla="*/ 0 w 21"/>
                  <a:gd name="T3" fmla="*/ 14 h 28"/>
                  <a:gd name="T4" fmla="*/ 3 w 21"/>
                  <a:gd name="T5" fmla="*/ 4 h 28"/>
                  <a:gd name="T6" fmla="*/ 13 w 21"/>
                  <a:gd name="T7" fmla="*/ 0 h 28"/>
                  <a:gd name="T8" fmla="*/ 21 w 21"/>
                  <a:gd name="T9" fmla="*/ 2 h 28"/>
                  <a:gd name="T10" fmla="*/ 19 w 21"/>
                  <a:gd name="T11" fmla="*/ 8 h 28"/>
                  <a:gd name="T12" fmla="*/ 16 w 21"/>
                  <a:gd name="T13" fmla="*/ 6 h 28"/>
                  <a:gd name="T14" fmla="*/ 13 w 21"/>
                  <a:gd name="T15" fmla="*/ 6 h 28"/>
                  <a:gd name="T16" fmla="*/ 7 w 21"/>
                  <a:gd name="T17" fmla="*/ 14 h 28"/>
                  <a:gd name="T18" fmla="*/ 13 w 21"/>
                  <a:gd name="T19" fmla="*/ 22 h 28"/>
                  <a:gd name="T20" fmla="*/ 17 w 21"/>
                  <a:gd name="T21" fmla="*/ 21 h 28"/>
                  <a:gd name="T22" fmla="*/ 20 w 21"/>
                  <a:gd name="T23" fmla="*/ 19 h 28"/>
                  <a:gd name="T24" fmla="*/ 20 w 21"/>
                  <a:gd name="T25" fmla="*/ 26 h 28"/>
                  <a:gd name="T26" fmla="*/ 17 w 21"/>
                  <a:gd name="T27" fmla="*/ 27 h 28"/>
                  <a:gd name="T28" fmla="*/ 12 w 21"/>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8">
                    <a:moveTo>
                      <a:pt x="12" y="28"/>
                    </a:moveTo>
                    <a:cubicBezTo>
                      <a:pt x="4" y="28"/>
                      <a:pt x="0" y="23"/>
                      <a:pt x="0" y="14"/>
                    </a:cubicBezTo>
                    <a:cubicBezTo>
                      <a:pt x="0" y="10"/>
                      <a:pt x="1" y="6"/>
                      <a:pt x="3" y="4"/>
                    </a:cubicBezTo>
                    <a:cubicBezTo>
                      <a:pt x="5" y="1"/>
                      <a:pt x="9" y="0"/>
                      <a:pt x="13" y="0"/>
                    </a:cubicBezTo>
                    <a:cubicBezTo>
                      <a:pt x="16" y="0"/>
                      <a:pt x="19" y="1"/>
                      <a:pt x="21" y="2"/>
                    </a:cubicBezTo>
                    <a:cubicBezTo>
                      <a:pt x="19" y="8"/>
                      <a:pt x="19" y="8"/>
                      <a:pt x="19" y="8"/>
                    </a:cubicBezTo>
                    <a:cubicBezTo>
                      <a:pt x="18" y="7"/>
                      <a:pt x="17" y="7"/>
                      <a:pt x="16" y="6"/>
                    </a:cubicBezTo>
                    <a:cubicBezTo>
                      <a:pt x="15" y="6"/>
                      <a:pt x="14" y="6"/>
                      <a:pt x="13" y="6"/>
                    </a:cubicBezTo>
                    <a:cubicBezTo>
                      <a:pt x="9" y="6"/>
                      <a:pt x="7" y="9"/>
                      <a:pt x="7" y="14"/>
                    </a:cubicBezTo>
                    <a:cubicBezTo>
                      <a:pt x="7" y="19"/>
                      <a:pt x="9" y="22"/>
                      <a:pt x="13" y="22"/>
                    </a:cubicBezTo>
                    <a:cubicBezTo>
                      <a:pt x="14" y="22"/>
                      <a:pt x="16" y="22"/>
                      <a:pt x="17" y="21"/>
                    </a:cubicBezTo>
                    <a:cubicBezTo>
                      <a:pt x="18" y="21"/>
                      <a:pt x="19" y="20"/>
                      <a:pt x="20" y="19"/>
                    </a:cubicBezTo>
                    <a:cubicBezTo>
                      <a:pt x="20" y="26"/>
                      <a:pt x="20" y="26"/>
                      <a:pt x="20" y="26"/>
                    </a:cubicBezTo>
                    <a:cubicBezTo>
                      <a:pt x="19" y="26"/>
                      <a:pt x="18" y="27"/>
                      <a:pt x="17" y="27"/>
                    </a:cubicBezTo>
                    <a:cubicBezTo>
                      <a:pt x="16" y="28"/>
                      <a:pt x="14" y="28"/>
                      <a:pt x="12" y="2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6" name="Freeform 22"/>
              <p:cNvSpPr>
                <a:spLocks/>
              </p:cNvSpPr>
              <p:nvPr userDrawn="1"/>
            </p:nvSpPr>
            <p:spPr bwMode="auto">
              <a:xfrm>
                <a:off x="5740400" y="4019550"/>
                <a:ext cx="71438" cy="125413"/>
              </a:xfrm>
              <a:custGeom>
                <a:avLst/>
                <a:gdLst>
                  <a:gd name="T0" fmla="*/ 14 w 19"/>
                  <a:gd name="T1" fmla="*/ 27 h 33"/>
                  <a:gd name="T2" fmla="*/ 19 w 19"/>
                  <a:gd name="T3" fmla="*/ 26 h 33"/>
                  <a:gd name="T4" fmla="*/ 19 w 19"/>
                  <a:gd name="T5" fmla="*/ 31 h 33"/>
                  <a:gd name="T6" fmla="*/ 12 w 19"/>
                  <a:gd name="T7" fmla="*/ 33 h 33"/>
                  <a:gd name="T8" fmla="*/ 6 w 19"/>
                  <a:gd name="T9" fmla="*/ 30 h 33"/>
                  <a:gd name="T10" fmla="*/ 4 w 19"/>
                  <a:gd name="T11" fmla="*/ 24 h 33"/>
                  <a:gd name="T12" fmla="*/ 4 w 19"/>
                  <a:gd name="T13" fmla="*/ 11 h 33"/>
                  <a:gd name="T14" fmla="*/ 0 w 19"/>
                  <a:gd name="T15" fmla="*/ 11 h 33"/>
                  <a:gd name="T16" fmla="*/ 0 w 19"/>
                  <a:gd name="T17" fmla="*/ 8 h 33"/>
                  <a:gd name="T18" fmla="*/ 4 w 19"/>
                  <a:gd name="T19" fmla="*/ 6 h 33"/>
                  <a:gd name="T20" fmla="*/ 6 w 19"/>
                  <a:gd name="T21" fmla="*/ 0 h 33"/>
                  <a:gd name="T22" fmla="*/ 11 w 19"/>
                  <a:gd name="T23" fmla="*/ 0 h 33"/>
                  <a:gd name="T24" fmla="*/ 11 w 19"/>
                  <a:gd name="T25" fmla="*/ 6 h 33"/>
                  <a:gd name="T26" fmla="*/ 18 w 19"/>
                  <a:gd name="T27" fmla="*/ 6 h 33"/>
                  <a:gd name="T28" fmla="*/ 18 w 19"/>
                  <a:gd name="T29" fmla="*/ 11 h 33"/>
                  <a:gd name="T30" fmla="*/ 11 w 19"/>
                  <a:gd name="T31" fmla="*/ 11 h 33"/>
                  <a:gd name="T32" fmla="*/ 11 w 19"/>
                  <a:gd name="T33" fmla="*/ 24 h 33"/>
                  <a:gd name="T34" fmla="*/ 12 w 19"/>
                  <a:gd name="T35" fmla="*/ 26 h 33"/>
                  <a:gd name="T36" fmla="*/ 14 w 19"/>
                  <a:gd name="T37"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3">
                    <a:moveTo>
                      <a:pt x="14" y="27"/>
                    </a:moveTo>
                    <a:cubicBezTo>
                      <a:pt x="15" y="27"/>
                      <a:pt x="17" y="27"/>
                      <a:pt x="19" y="26"/>
                    </a:cubicBezTo>
                    <a:cubicBezTo>
                      <a:pt x="19" y="31"/>
                      <a:pt x="19" y="31"/>
                      <a:pt x="19" y="31"/>
                    </a:cubicBezTo>
                    <a:cubicBezTo>
                      <a:pt x="17" y="32"/>
                      <a:pt x="15" y="33"/>
                      <a:pt x="12" y="33"/>
                    </a:cubicBezTo>
                    <a:cubicBezTo>
                      <a:pt x="9" y="33"/>
                      <a:pt x="7" y="32"/>
                      <a:pt x="6" y="30"/>
                    </a:cubicBezTo>
                    <a:cubicBezTo>
                      <a:pt x="4" y="29"/>
                      <a:pt x="4" y="27"/>
                      <a:pt x="4" y="24"/>
                    </a:cubicBezTo>
                    <a:cubicBezTo>
                      <a:pt x="4" y="11"/>
                      <a:pt x="4" y="11"/>
                      <a:pt x="4" y="11"/>
                    </a:cubicBezTo>
                    <a:cubicBezTo>
                      <a:pt x="0" y="11"/>
                      <a:pt x="0" y="11"/>
                      <a:pt x="0" y="11"/>
                    </a:cubicBezTo>
                    <a:cubicBezTo>
                      <a:pt x="0" y="8"/>
                      <a:pt x="0" y="8"/>
                      <a:pt x="0" y="8"/>
                    </a:cubicBezTo>
                    <a:cubicBezTo>
                      <a:pt x="4" y="6"/>
                      <a:pt x="4" y="6"/>
                      <a:pt x="4" y="6"/>
                    </a:cubicBezTo>
                    <a:cubicBezTo>
                      <a:pt x="6" y="0"/>
                      <a:pt x="6" y="0"/>
                      <a:pt x="6" y="0"/>
                    </a:cubicBezTo>
                    <a:cubicBezTo>
                      <a:pt x="11" y="0"/>
                      <a:pt x="11" y="0"/>
                      <a:pt x="11" y="0"/>
                    </a:cubicBezTo>
                    <a:cubicBezTo>
                      <a:pt x="11" y="6"/>
                      <a:pt x="11" y="6"/>
                      <a:pt x="11" y="6"/>
                    </a:cubicBezTo>
                    <a:cubicBezTo>
                      <a:pt x="18" y="6"/>
                      <a:pt x="18" y="6"/>
                      <a:pt x="18" y="6"/>
                    </a:cubicBezTo>
                    <a:cubicBezTo>
                      <a:pt x="18" y="11"/>
                      <a:pt x="18" y="11"/>
                      <a:pt x="18" y="11"/>
                    </a:cubicBezTo>
                    <a:cubicBezTo>
                      <a:pt x="11" y="11"/>
                      <a:pt x="11" y="11"/>
                      <a:pt x="11" y="11"/>
                    </a:cubicBezTo>
                    <a:cubicBezTo>
                      <a:pt x="11" y="24"/>
                      <a:pt x="11" y="24"/>
                      <a:pt x="11" y="24"/>
                    </a:cubicBezTo>
                    <a:cubicBezTo>
                      <a:pt x="11" y="25"/>
                      <a:pt x="11" y="26"/>
                      <a:pt x="12" y="26"/>
                    </a:cubicBezTo>
                    <a:cubicBezTo>
                      <a:pt x="12" y="27"/>
                      <a:pt x="13" y="27"/>
                      <a:pt x="14" y="27"/>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7" name="Freeform 23"/>
              <p:cNvSpPr>
                <a:spLocks noEditPoints="1"/>
              </p:cNvSpPr>
              <p:nvPr userDrawn="1"/>
            </p:nvSpPr>
            <p:spPr bwMode="auto">
              <a:xfrm>
                <a:off x="5834063" y="4038600"/>
                <a:ext cx="90488" cy="106363"/>
              </a:xfrm>
              <a:custGeom>
                <a:avLst/>
                <a:gdLst>
                  <a:gd name="T0" fmla="*/ 12 w 24"/>
                  <a:gd name="T1" fmla="*/ 5 h 28"/>
                  <a:gd name="T2" fmla="*/ 9 w 24"/>
                  <a:gd name="T3" fmla="*/ 7 h 28"/>
                  <a:gd name="T4" fmla="*/ 7 w 24"/>
                  <a:gd name="T5" fmla="*/ 11 h 28"/>
                  <a:gd name="T6" fmla="*/ 18 w 24"/>
                  <a:gd name="T7" fmla="*/ 11 h 28"/>
                  <a:gd name="T8" fmla="*/ 16 w 24"/>
                  <a:gd name="T9" fmla="*/ 7 h 28"/>
                  <a:gd name="T10" fmla="*/ 12 w 24"/>
                  <a:gd name="T11" fmla="*/ 5 h 28"/>
                  <a:gd name="T12" fmla="*/ 14 w 24"/>
                  <a:gd name="T13" fmla="*/ 28 h 28"/>
                  <a:gd name="T14" fmla="*/ 3 w 24"/>
                  <a:gd name="T15" fmla="*/ 24 h 28"/>
                  <a:gd name="T16" fmla="*/ 0 w 24"/>
                  <a:gd name="T17" fmla="*/ 14 h 28"/>
                  <a:gd name="T18" fmla="*/ 3 w 24"/>
                  <a:gd name="T19" fmla="*/ 4 h 28"/>
                  <a:gd name="T20" fmla="*/ 12 w 24"/>
                  <a:gd name="T21" fmla="*/ 0 h 28"/>
                  <a:gd name="T22" fmla="*/ 21 w 24"/>
                  <a:gd name="T23" fmla="*/ 3 h 28"/>
                  <a:gd name="T24" fmla="*/ 24 w 24"/>
                  <a:gd name="T25" fmla="*/ 12 h 28"/>
                  <a:gd name="T26" fmla="*/ 24 w 24"/>
                  <a:gd name="T27" fmla="*/ 16 h 28"/>
                  <a:gd name="T28" fmla="*/ 7 w 24"/>
                  <a:gd name="T29" fmla="*/ 16 h 28"/>
                  <a:gd name="T30" fmla="*/ 9 w 24"/>
                  <a:gd name="T31" fmla="*/ 21 h 28"/>
                  <a:gd name="T32" fmla="*/ 14 w 24"/>
                  <a:gd name="T33" fmla="*/ 22 h 28"/>
                  <a:gd name="T34" fmla="*/ 18 w 24"/>
                  <a:gd name="T35" fmla="*/ 22 h 28"/>
                  <a:gd name="T36" fmla="*/ 23 w 24"/>
                  <a:gd name="T37" fmla="*/ 20 h 28"/>
                  <a:gd name="T38" fmla="*/ 23 w 24"/>
                  <a:gd name="T39" fmla="*/ 26 h 28"/>
                  <a:gd name="T40" fmla="*/ 19 w 24"/>
                  <a:gd name="T41" fmla="*/ 27 h 28"/>
                  <a:gd name="T42" fmla="*/ 14 w 24"/>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8">
                    <a:moveTo>
                      <a:pt x="12" y="5"/>
                    </a:moveTo>
                    <a:cubicBezTo>
                      <a:pt x="11" y="5"/>
                      <a:pt x="10" y="6"/>
                      <a:pt x="9" y="7"/>
                    </a:cubicBezTo>
                    <a:cubicBezTo>
                      <a:pt x="8" y="8"/>
                      <a:pt x="8" y="9"/>
                      <a:pt x="7" y="11"/>
                    </a:cubicBezTo>
                    <a:cubicBezTo>
                      <a:pt x="18" y="11"/>
                      <a:pt x="18" y="11"/>
                      <a:pt x="18" y="11"/>
                    </a:cubicBezTo>
                    <a:cubicBezTo>
                      <a:pt x="18" y="9"/>
                      <a:pt x="17" y="8"/>
                      <a:pt x="16" y="7"/>
                    </a:cubicBezTo>
                    <a:cubicBezTo>
                      <a:pt x="15" y="6"/>
                      <a:pt x="14" y="5"/>
                      <a:pt x="12" y="5"/>
                    </a:cubicBezTo>
                    <a:moveTo>
                      <a:pt x="14" y="28"/>
                    </a:moveTo>
                    <a:cubicBezTo>
                      <a:pt x="9" y="28"/>
                      <a:pt x="6" y="26"/>
                      <a:pt x="3" y="24"/>
                    </a:cubicBezTo>
                    <a:cubicBezTo>
                      <a:pt x="1" y="22"/>
                      <a:pt x="0" y="18"/>
                      <a:pt x="0" y="14"/>
                    </a:cubicBezTo>
                    <a:cubicBezTo>
                      <a:pt x="0" y="10"/>
                      <a:pt x="1" y="6"/>
                      <a:pt x="3" y="4"/>
                    </a:cubicBezTo>
                    <a:cubicBezTo>
                      <a:pt x="5" y="1"/>
                      <a:pt x="9" y="0"/>
                      <a:pt x="12" y="0"/>
                    </a:cubicBezTo>
                    <a:cubicBezTo>
                      <a:pt x="16" y="0"/>
                      <a:pt x="19" y="1"/>
                      <a:pt x="21" y="3"/>
                    </a:cubicBezTo>
                    <a:cubicBezTo>
                      <a:pt x="23" y="5"/>
                      <a:pt x="24" y="8"/>
                      <a:pt x="24" y="12"/>
                    </a:cubicBezTo>
                    <a:cubicBezTo>
                      <a:pt x="24" y="16"/>
                      <a:pt x="24" y="16"/>
                      <a:pt x="24" y="16"/>
                    </a:cubicBezTo>
                    <a:cubicBezTo>
                      <a:pt x="7" y="16"/>
                      <a:pt x="7" y="16"/>
                      <a:pt x="7" y="16"/>
                    </a:cubicBezTo>
                    <a:cubicBezTo>
                      <a:pt x="7" y="18"/>
                      <a:pt x="8" y="19"/>
                      <a:pt x="9" y="21"/>
                    </a:cubicBezTo>
                    <a:cubicBezTo>
                      <a:pt x="10" y="22"/>
                      <a:pt x="12" y="22"/>
                      <a:pt x="14" y="22"/>
                    </a:cubicBezTo>
                    <a:cubicBezTo>
                      <a:pt x="15" y="22"/>
                      <a:pt x="17" y="22"/>
                      <a:pt x="18" y="22"/>
                    </a:cubicBezTo>
                    <a:cubicBezTo>
                      <a:pt x="20" y="21"/>
                      <a:pt x="21" y="21"/>
                      <a:pt x="23" y="20"/>
                    </a:cubicBezTo>
                    <a:cubicBezTo>
                      <a:pt x="23" y="26"/>
                      <a:pt x="23" y="26"/>
                      <a:pt x="23" y="26"/>
                    </a:cubicBezTo>
                    <a:cubicBezTo>
                      <a:pt x="22" y="26"/>
                      <a:pt x="20" y="27"/>
                      <a:pt x="19" y="27"/>
                    </a:cubicBezTo>
                    <a:cubicBezTo>
                      <a:pt x="17" y="28"/>
                      <a:pt x="16" y="28"/>
                      <a:pt x="14" y="2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8" name="Freeform 24"/>
              <p:cNvSpPr>
                <a:spLocks noEditPoints="1"/>
              </p:cNvSpPr>
              <p:nvPr userDrawn="1"/>
            </p:nvSpPr>
            <p:spPr bwMode="auto">
              <a:xfrm>
                <a:off x="5951538" y="4000500"/>
                <a:ext cx="93663" cy="144463"/>
              </a:xfrm>
              <a:custGeom>
                <a:avLst/>
                <a:gdLst>
                  <a:gd name="T0" fmla="*/ 13 w 25"/>
                  <a:gd name="T1" fmla="*/ 32 h 38"/>
                  <a:gd name="T2" fmla="*/ 17 w 25"/>
                  <a:gd name="T3" fmla="*/ 30 h 38"/>
                  <a:gd name="T4" fmla="*/ 18 w 25"/>
                  <a:gd name="T5" fmla="*/ 25 h 38"/>
                  <a:gd name="T6" fmla="*/ 18 w 25"/>
                  <a:gd name="T7" fmla="*/ 24 h 38"/>
                  <a:gd name="T8" fmla="*/ 17 w 25"/>
                  <a:gd name="T9" fmla="*/ 18 h 38"/>
                  <a:gd name="T10" fmla="*/ 13 w 25"/>
                  <a:gd name="T11" fmla="*/ 16 h 38"/>
                  <a:gd name="T12" fmla="*/ 9 w 25"/>
                  <a:gd name="T13" fmla="*/ 18 h 38"/>
                  <a:gd name="T14" fmla="*/ 7 w 25"/>
                  <a:gd name="T15" fmla="*/ 24 h 38"/>
                  <a:gd name="T16" fmla="*/ 9 w 25"/>
                  <a:gd name="T17" fmla="*/ 30 h 38"/>
                  <a:gd name="T18" fmla="*/ 13 w 25"/>
                  <a:gd name="T19" fmla="*/ 32 h 38"/>
                  <a:gd name="T20" fmla="*/ 10 w 25"/>
                  <a:gd name="T21" fmla="*/ 38 h 38"/>
                  <a:gd name="T22" fmla="*/ 3 w 25"/>
                  <a:gd name="T23" fmla="*/ 34 h 38"/>
                  <a:gd name="T24" fmla="*/ 0 w 25"/>
                  <a:gd name="T25" fmla="*/ 24 h 38"/>
                  <a:gd name="T26" fmla="*/ 3 w 25"/>
                  <a:gd name="T27" fmla="*/ 14 h 38"/>
                  <a:gd name="T28" fmla="*/ 10 w 25"/>
                  <a:gd name="T29" fmla="*/ 10 h 38"/>
                  <a:gd name="T30" fmla="*/ 18 w 25"/>
                  <a:gd name="T31" fmla="*/ 14 h 38"/>
                  <a:gd name="T32" fmla="*/ 18 w 25"/>
                  <a:gd name="T33" fmla="*/ 14 h 38"/>
                  <a:gd name="T34" fmla="*/ 18 w 25"/>
                  <a:gd name="T35" fmla="*/ 9 h 38"/>
                  <a:gd name="T36" fmla="*/ 18 w 25"/>
                  <a:gd name="T37" fmla="*/ 0 h 38"/>
                  <a:gd name="T38" fmla="*/ 25 w 25"/>
                  <a:gd name="T39" fmla="*/ 0 h 38"/>
                  <a:gd name="T40" fmla="*/ 25 w 25"/>
                  <a:gd name="T41" fmla="*/ 37 h 38"/>
                  <a:gd name="T42" fmla="*/ 19 w 25"/>
                  <a:gd name="T43" fmla="*/ 37 h 38"/>
                  <a:gd name="T44" fmla="*/ 18 w 25"/>
                  <a:gd name="T45" fmla="*/ 34 h 38"/>
                  <a:gd name="T46" fmla="*/ 18 w 25"/>
                  <a:gd name="T47" fmla="*/ 34 h 38"/>
                  <a:gd name="T48" fmla="*/ 10 w 25"/>
                  <a:gd name="T4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38">
                    <a:moveTo>
                      <a:pt x="13" y="32"/>
                    </a:moveTo>
                    <a:cubicBezTo>
                      <a:pt x="15" y="32"/>
                      <a:pt x="16" y="31"/>
                      <a:pt x="17" y="30"/>
                    </a:cubicBezTo>
                    <a:cubicBezTo>
                      <a:pt x="18" y="29"/>
                      <a:pt x="18" y="27"/>
                      <a:pt x="18" y="25"/>
                    </a:cubicBezTo>
                    <a:cubicBezTo>
                      <a:pt x="18" y="24"/>
                      <a:pt x="18" y="24"/>
                      <a:pt x="18" y="24"/>
                    </a:cubicBezTo>
                    <a:cubicBezTo>
                      <a:pt x="18" y="21"/>
                      <a:pt x="18" y="19"/>
                      <a:pt x="17" y="18"/>
                    </a:cubicBezTo>
                    <a:cubicBezTo>
                      <a:pt x="16" y="17"/>
                      <a:pt x="15" y="16"/>
                      <a:pt x="13" y="16"/>
                    </a:cubicBezTo>
                    <a:cubicBezTo>
                      <a:pt x="11" y="16"/>
                      <a:pt x="10" y="17"/>
                      <a:pt x="9" y="18"/>
                    </a:cubicBezTo>
                    <a:cubicBezTo>
                      <a:pt x="8" y="19"/>
                      <a:pt x="7" y="21"/>
                      <a:pt x="7" y="24"/>
                    </a:cubicBezTo>
                    <a:cubicBezTo>
                      <a:pt x="7" y="27"/>
                      <a:pt x="8" y="29"/>
                      <a:pt x="9" y="30"/>
                    </a:cubicBezTo>
                    <a:cubicBezTo>
                      <a:pt x="10" y="31"/>
                      <a:pt x="11" y="32"/>
                      <a:pt x="13" y="32"/>
                    </a:cubicBezTo>
                    <a:moveTo>
                      <a:pt x="10" y="38"/>
                    </a:moveTo>
                    <a:cubicBezTo>
                      <a:pt x="7" y="38"/>
                      <a:pt x="5" y="36"/>
                      <a:pt x="3" y="34"/>
                    </a:cubicBezTo>
                    <a:cubicBezTo>
                      <a:pt x="1" y="32"/>
                      <a:pt x="0" y="28"/>
                      <a:pt x="0" y="24"/>
                    </a:cubicBezTo>
                    <a:cubicBezTo>
                      <a:pt x="0" y="20"/>
                      <a:pt x="1" y="16"/>
                      <a:pt x="3" y="14"/>
                    </a:cubicBezTo>
                    <a:cubicBezTo>
                      <a:pt x="5" y="11"/>
                      <a:pt x="7" y="10"/>
                      <a:pt x="10" y="10"/>
                    </a:cubicBezTo>
                    <a:cubicBezTo>
                      <a:pt x="14" y="10"/>
                      <a:pt x="16" y="11"/>
                      <a:pt x="18" y="14"/>
                    </a:cubicBezTo>
                    <a:cubicBezTo>
                      <a:pt x="18" y="14"/>
                      <a:pt x="18" y="14"/>
                      <a:pt x="18" y="14"/>
                    </a:cubicBezTo>
                    <a:cubicBezTo>
                      <a:pt x="18" y="12"/>
                      <a:pt x="18" y="10"/>
                      <a:pt x="18" y="9"/>
                    </a:cubicBezTo>
                    <a:cubicBezTo>
                      <a:pt x="18" y="0"/>
                      <a:pt x="18" y="0"/>
                      <a:pt x="18" y="0"/>
                    </a:cubicBezTo>
                    <a:cubicBezTo>
                      <a:pt x="25" y="0"/>
                      <a:pt x="25" y="0"/>
                      <a:pt x="25" y="0"/>
                    </a:cubicBezTo>
                    <a:cubicBezTo>
                      <a:pt x="25" y="37"/>
                      <a:pt x="25" y="37"/>
                      <a:pt x="25" y="37"/>
                    </a:cubicBezTo>
                    <a:cubicBezTo>
                      <a:pt x="19" y="37"/>
                      <a:pt x="19" y="37"/>
                      <a:pt x="19" y="37"/>
                    </a:cubicBezTo>
                    <a:cubicBezTo>
                      <a:pt x="18" y="34"/>
                      <a:pt x="18" y="34"/>
                      <a:pt x="18" y="34"/>
                    </a:cubicBezTo>
                    <a:cubicBezTo>
                      <a:pt x="18" y="34"/>
                      <a:pt x="18" y="34"/>
                      <a:pt x="18" y="34"/>
                    </a:cubicBezTo>
                    <a:cubicBezTo>
                      <a:pt x="16" y="36"/>
                      <a:pt x="13" y="38"/>
                      <a:pt x="10" y="3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9" name="Freeform 25"/>
              <p:cNvSpPr>
                <a:spLocks/>
              </p:cNvSpPr>
              <p:nvPr userDrawn="1"/>
            </p:nvSpPr>
            <p:spPr bwMode="auto">
              <a:xfrm>
                <a:off x="6078538" y="4114800"/>
                <a:ext cx="30163" cy="30163"/>
              </a:xfrm>
              <a:custGeom>
                <a:avLst/>
                <a:gdLst>
                  <a:gd name="T0" fmla="*/ 0 w 8"/>
                  <a:gd name="T1" fmla="*/ 4 h 8"/>
                  <a:gd name="T2" fmla="*/ 1 w 8"/>
                  <a:gd name="T3" fmla="*/ 1 h 8"/>
                  <a:gd name="T4" fmla="*/ 4 w 8"/>
                  <a:gd name="T5" fmla="*/ 0 h 8"/>
                  <a:gd name="T6" fmla="*/ 7 w 8"/>
                  <a:gd name="T7" fmla="*/ 1 h 8"/>
                  <a:gd name="T8" fmla="*/ 8 w 8"/>
                  <a:gd name="T9" fmla="*/ 4 h 8"/>
                  <a:gd name="T10" fmla="*/ 7 w 8"/>
                  <a:gd name="T11" fmla="*/ 7 h 8"/>
                  <a:gd name="T12" fmla="*/ 4 w 8"/>
                  <a:gd name="T13" fmla="*/ 8 h 8"/>
                  <a:gd name="T14" fmla="*/ 1 w 8"/>
                  <a:gd name="T15" fmla="*/ 7 h 8"/>
                  <a:gd name="T16" fmla="*/ 0 w 8"/>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4"/>
                    </a:moveTo>
                    <a:cubicBezTo>
                      <a:pt x="0" y="2"/>
                      <a:pt x="0" y="1"/>
                      <a:pt x="1" y="1"/>
                    </a:cubicBezTo>
                    <a:cubicBezTo>
                      <a:pt x="2" y="0"/>
                      <a:pt x="3" y="0"/>
                      <a:pt x="4" y="0"/>
                    </a:cubicBezTo>
                    <a:cubicBezTo>
                      <a:pt x="5" y="0"/>
                      <a:pt x="6" y="0"/>
                      <a:pt x="7" y="1"/>
                    </a:cubicBezTo>
                    <a:cubicBezTo>
                      <a:pt x="8" y="1"/>
                      <a:pt x="8" y="3"/>
                      <a:pt x="8" y="4"/>
                    </a:cubicBezTo>
                    <a:cubicBezTo>
                      <a:pt x="8" y="5"/>
                      <a:pt x="8" y="6"/>
                      <a:pt x="7" y="7"/>
                    </a:cubicBezTo>
                    <a:cubicBezTo>
                      <a:pt x="6" y="7"/>
                      <a:pt x="5" y="8"/>
                      <a:pt x="4" y="8"/>
                    </a:cubicBezTo>
                    <a:cubicBezTo>
                      <a:pt x="3" y="8"/>
                      <a:pt x="2" y="7"/>
                      <a:pt x="1" y="7"/>
                    </a:cubicBezTo>
                    <a:cubicBezTo>
                      <a:pt x="0" y="6"/>
                      <a:pt x="0" y="5"/>
                      <a:pt x="0" y="4"/>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0" name="Freeform 26"/>
              <p:cNvSpPr>
                <a:spLocks noEditPoints="1"/>
              </p:cNvSpPr>
              <p:nvPr userDrawn="1"/>
            </p:nvSpPr>
            <p:spPr bwMode="auto">
              <a:xfrm>
                <a:off x="6202363" y="4008438"/>
                <a:ext cx="106363" cy="131763"/>
              </a:xfrm>
              <a:custGeom>
                <a:avLst/>
                <a:gdLst>
                  <a:gd name="T0" fmla="*/ 7 w 28"/>
                  <a:gd name="T1" fmla="*/ 16 h 35"/>
                  <a:gd name="T2" fmla="*/ 10 w 28"/>
                  <a:gd name="T3" fmla="*/ 16 h 35"/>
                  <a:gd name="T4" fmla="*/ 15 w 28"/>
                  <a:gd name="T5" fmla="*/ 15 h 35"/>
                  <a:gd name="T6" fmla="*/ 16 w 28"/>
                  <a:gd name="T7" fmla="*/ 11 h 35"/>
                  <a:gd name="T8" fmla="*/ 15 w 28"/>
                  <a:gd name="T9" fmla="*/ 8 h 35"/>
                  <a:gd name="T10" fmla="*/ 10 w 28"/>
                  <a:gd name="T11" fmla="*/ 6 h 35"/>
                  <a:gd name="T12" fmla="*/ 7 w 28"/>
                  <a:gd name="T13" fmla="*/ 6 h 35"/>
                  <a:gd name="T14" fmla="*/ 7 w 28"/>
                  <a:gd name="T15" fmla="*/ 16 h 35"/>
                  <a:gd name="T16" fmla="*/ 7 w 28"/>
                  <a:gd name="T17" fmla="*/ 22 h 35"/>
                  <a:gd name="T18" fmla="*/ 7 w 28"/>
                  <a:gd name="T19" fmla="*/ 35 h 35"/>
                  <a:gd name="T20" fmla="*/ 0 w 28"/>
                  <a:gd name="T21" fmla="*/ 35 h 35"/>
                  <a:gd name="T22" fmla="*/ 0 w 28"/>
                  <a:gd name="T23" fmla="*/ 0 h 35"/>
                  <a:gd name="T24" fmla="*/ 10 w 28"/>
                  <a:gd name="T25" fmla="*/ 0 h 35"/>
                  <a:gd name="T26" fmla="*/ 21 w 28"/>
                  <a:gd name="T27" fmla="*/ 3 h 35"/>
                  <a:gd name="T28" fmla="*/ 24 w 28"/>
                  <a:gd name="T29" fmla="*/ 11 h 35"/>
                  <a:gd name="T30" fmla="*/ 22 w 28"/>
                  <a:gd name="T31" fmla="*/ 16 h 35"/>
                  <a:gd name="T32" fmla="*/ 17 w 28"/>
                  <a:gd name="T33" fmla="*/ 20 h 35"/>
                  <a:gd name="T34" fmla="*/ 28 w 28"/>
                  <a:gd name="T35" fmla="*/ 35 h 35"/>
                  <a:gd name="T36" fmla="*/ 20 w 28"/>
                  <a:gd name="T37" fmla="*/ 35 h 35"/>
                  <a:gd name="T38" fmla="*/ 11 w 28"/>
                  <a:gd name="T39" fmla="*/ 22 h 35"/>
                  <a:gd name="T40" fmla="*/ 7 w 28"/>
                  <a:gd name="T41"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7" y="16"/>
                    </a:moveTo>
                    <a:cubicBezTo>
                      <a:pt x="10" y="16"/>
                      <a:pt x="10" y="16"/>
                      <a:pt x="10" y="16"/>
                    </a:cubicBezTo>
                    <a:cubicBezTo>
                      <a:pt x="12" y="16"/>
                      <a:pt x="14" y="15"/>
                      <a:pt x="15" y="15"/>
                    </a:cubicBezTo>
                    <a:cubicBezTo>
                      <a:pt x="16" y="14"/>
                      <a:pt x="16" y="13"/>
                      <a:pt x="16" y="11"/>
                    </a:cubicBezTo>
                    <a:cubicBezTo>
                      <a:pt x="16" y="9"/>
                      <a:pt x="16" y="8"/>
                      <a:pt x="15" y="8"/>
                    </a:cubicBezTo>
                    <a:cubicBezTo>
                      <a:pt x="14" y="7"/>
                      <a:pt x="12" y="6"/>
                      <a:pt x="10" y="6"/>
                    </a:cubicBezTo>
                    <a:cubicBezTo>
                      <a:pt x="7" y="6"/>
                      <a:pt x="7" y="6"/>
                      <a:pt x="7" y="6"/>
                    </a:cubicBezTo>
                    <a:lnTo>
                      <a:pt x="7" y="16"/>
                    </a:lnTo>
                    <a:close/>
                    <a:moveTo>
                      <a:pt x="7" y="22"/>
                    </a:moveTo>
                    <a:cubicBezTo>
                      <a:pt x="7" y="35"/>
                      <a:pt x="7" y="35"/>
                      <a:pt x="7" y="35"/>
                    </a:cubicBezTo>
                    <a:cubicBezTo>
                      <a:pt x="0" y="35"/>
                      <a:pt x="0" y="35"/>
                      <a:pt x="0" y="35"/>
                    </a:cubicBezTo>
                    <a:cubicBezTo>
                      <a:pt x="0" y="0"/>
                      <a:pt x="0" y="0"/>
                      <a:pt x="0" y="0"/>
                    </a:cubicBezTo>
                    <a:cubicBezTo>
                      <a:pt x="10" y="0"/>
                      <a:pt x="10" y="0"/>
                      <a:pt x="10" y="0"/>
                    </a:cubicBezTo>
                    <a:cubicBezTo>
                      <a:pt x="15" y="0"/>
                      <a:pt x="18" y="1"/>
                      <a:pt x="21" y="3"/>
                    </a:cubicBezTo>
                    <a:cubicBezTo>
                      <a:pt x="23" y="5"/>
                      <a:pt x="24" y="7"/>
                      <a:pt x="24" y="11"/>
                    </a:cubicBezTo>
                    <a:cubicBezTo>
                      <a:pt x="24" y="13"/>
                      <a:pt x="23" y="15"/>
                      <a:pt x="22" y="16"/>
                    </a:cubicBezTo>
                    <a:cubicBezTo>
                      <a:pt x="21" y="18"/>
                      <a:pt x="20" y="19"/>
                      <a:pt x="17" y="20"/>
                    </a:cubicBezTo>
                    <a:cubicBezTo>
                      <a:pt x="23" y="28"/>
                      <a:pt x="26" y="33"/>
                      <a:pt x="28" y="35"/>
                    </a:cubicBezTo>
                    <a:cubicBezTo>
                      <a:pt x="20" y="35"/>
                      <a:pt x="20" y="35"/>
                      <a:pt x="20" y="35"/>
                    </a:cubicBezTo>
                    <a:cubicBezTo>
                      <a:pt x="11" y="22"/>
                      <a:pt x="11" y="22"/>
                      <a:pt x="11" y="22"/>
                    </a:cubicBezTo>
                    <a:lnTo>
                      <a:pt x="7" y="2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1" name="Freeform 27"/>
              <p:cNvSpPr>
                <a:spLocks noEditPoints="1"/>
              </p:cNvSpPr>
              <p:nvPr userDrawn="1"/>
            </p:nvSpPr>
            <p:spPr bwMode="auto">
              <a:xfrm>
                <a:off x="6323013" y="4038600"/>
                <a:ext cx="93663" cy="106363"/>
              </a:xfrm>
              <a:custGeom>
                <a:avLst/>
                <a:gdLst>
                  <a:gd name="T0" fmla="*/ 13 w 25"/>
                  <a:gd name="T1" fmla="*/ 5 h 28"/>
                  <a:gd name="T2" fmla="*/ 9 w 25"/>
                  <a:gd name="T3" fmla="*/ 7 h 28"/>
                  <a:gd name="T4" fmla="*/ 8 w 25"/>
                  <a:gd name="T5" fmla="*/ 11 h 28"/>
                  <a:gd name="T6" fmla="*/ 18 w 25"/>
                  <a:gd name="T7" fmla="*/ 11 h 28"/>
                  <a:gd name="T8" fmla="*/ 17 w 25"/>
                  <a:gd name="T9" fmla="*/ 7 h 28"/>
                  <a:gd name="T10" fmla="*/ 13 w 25"/>
                  <a:gd name="T11" fmla="*/ 5 h 28"/>
                  <a:gd name="T12" fmla="*/ 14 w 25"/>
                  <a:gd name="T13" fmla="*/ 28 h 28"/>
                  <a:gd name="T14" fmla="*/ 4 w 25"/>
                  <a:gd name="T15" fmla="*/ 24 h 28"/>
                  <a:gd name="T16" fmla="*/ 0 w 25"/>
                  <a:gd name="T17" fmla="*/ 14 h 28"/>
                  <a:gd name="T18" fmla="*/ 4 w 25"/>
                  <a:gd name="T19" fmla="*/ 4 h 28"/>
                  <a:gd name="T20" fmla="*/ 13 w 25"/>
                  <a:gd name="T21" fmla="*/ 0 h 28"/>
                  <a:gd name="T22" fmla="*/ 22 w 25"/>
                  <a:gd name="T23" fmla="*/ 3 h 28"/>
                  <a:gd name="T24" fmla="*/ 25 w 25"/>
                  <a:gd name="T25" fmla="*/ 12 h 28"/>
                  <a:gd name="T26" fmla="*/ 25 w 25"/>
                  <a:gd name="T27" fmla="*/ 16 h 28"/>
                  <a:gd name="T28" fmla="*/ 8 w 25"/>
                  <a:gd name="T29" fmla="*/ 16 h 28"/>
                  <a:gd name="T30" fmla="*/ 9 w 25"/>
                  <a:gd name="T31" fmla="*/ 21 h 28"/>
                  <a:gd name="T32" fmla="*/ 14 w 25"/>
                  <a:gd name="T33" fmla="*/ 22 h 28"/>
                  <a:gd name="T34" fmla="*/ 19 w 25"/>
                  <a:gd name="T35" fmla="*/ 22 h 28"/>
                  <a:gd name="T36" fmla="*/ 23 w 25"/>
                  <a:gd name="T37" fmla="*/ 20 h 28"/>
                  <a:gd name="T38" fmla="*/ 23 w 25"/>
                  <a:gd name="T39" fmla="*/ 26 h 28"/>
                  <a:gd name="T40" fmla="*/ 19 w 25"/>
                  <a:gd name="T41" fmla="*/ 27 h 28"/>
                  <a:gd name="T42" fmla="*/ 14 w 25"/>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8">
                    <a:moveTo>
                      <a:pt x="13" y="5"/>
                    </a:moveTo>
                    <a:cubicBezTo>
                      <a:pt x="11" y="5"/>
                      <a:pt x="10" y="6"/>
                      <a:pt x="9" y="7"/>
                    </a:cubicBezTo>
                    <a:cubicBezTo>
                      <a:pt x="8" y="8"/>
                      <a:pt x="8" y="9"/>
                      <a:pt x="8" y="11"/>
                    </a:cubicBezTo>
                    <a:cubicBezTo>
                      <a:pt x="18" y="11"/>
                      <a:pt x="18" y="11"/>
                      <a:pt x="18" y="11"/>
                    </a:cubicBezTo>
                    <a:cubicBezTo>
                      <a:pt x="18" y="9"/>
                      <a:pt x="18" y="8"/>
                      <a:pt x="17" y="7"/>
                    </a:cubicBezTo>
                    <a:cubicBezTo>
                      <a:pt x="16" y="6"/>
                      <a:pt x="14" y="5"/>
                      <a:pt x="13" y="5"/>
                    </a:cubicBezTo>
                    <a:moveTo>
                      <a:pt x="14" y="28"/>
                    </a:moveTo>
                    <a:cubicBezTo>
                      <a:pt x="10" y="28"/>
                      <a:pt x="6" y="26"/>
                      <a:pt x="4" y="24"/>
                    </a:cubicBezTo>
                    <a:cubicBezTo>
                      <a:pt x="2" y="22"/>
                      <a:pt x="0" y="18"/>
                      <a:pt x="0" y="14"/>
                    </a:cubicBezTo>
                    <a:cubicBezTo>
                      <a:pt x="0" y="10"/>
                      <a:pt x="1" y="6"/>
                      <a:pt x="4" y="4"/>
                    </a:cubicBezTo>
                    <a:cubicBezTo>
                      <a:pt x="6" y="1"/>
                      <a:pt x="9" y="0"/>
                      <a:pt x="13" y="0"/>
                    </a:cubicBezTo>
                    <a:cubicBezTo>
                      <a:pt x="17" y="0"/>
                      <a:pt x="20" y="1"/>
                      <a:pt x="22" y="3"/>
                    </a:cubicBezTo>
                    <a:cubicBezTo>
                      <a:pt x="24" y="5"/>
                      <a:pt x="25" y="8"/>
                      <a:pt x="25" y="12"/>
                    </a:cubicBezTo>
                    <a:cubicBezTo>
                      <a:pt x="25" y="16"/>
                      <a:pt x="25" y="16"/>
                      <a:pt x="25" y="16"/>
                    </a:cubicBezTo>
                    <a:cubicBezTo>
                      <a:pt x="8" y="16"/>
                      <a:pt x="8" y="16"/>
                      <a:pt x="8" y="16"/>
                    </a:cubicBezTo>
                    <a:cubicBezTo>
                      <a:pt x="8" y="18"/>
                      <a:pt x="8" y="19"/>
                      <a:pt x="9" y="21"/>
                    </a:cubicBezTo>
                    <a:cubicBezTo>
                      <a:pt x="11" y="22"/>
                      <a:pt x="12" y="22"/>
                      <a:pt x="14" y="22"/>
                    </a:cubicBezTo>
                    <a:cubicBezTo>
                      <a:pt x="16" y="22"/>
                      <a:pt x="17" y="22"/>
                      <a:pt x="19" y="22"/>
                    </a:cubicBezTo>
                    <a:cubicBezTo>
                      <a:pt x="20" y="21"/>
                      <a:pt x="22" y="21"/>
                      <a:pt x="23" y="20"/>
                    </a:cubicBezTo>
                    <a:cubicBezTo>
                      <a:pt x="23" y="26"/>
                      <a:pt x="23" y="26"/>
                      <a:pt x="23" y="26"/>
                    </a:cubicBezTo>
                    <a:cubicBezTo>
                      <a:pt x="22" y="26"/>
                      <a:pt x="21" y="27"/>
                      <a:pt x="19" y="27"/>
                    </a:cubicBezTo>
                    <a:cubicBezTo>
                      <a:pt x="18" y="28"/>
                      <a:pt x="16" y="28"/>
                      <a:pt x="14" y="2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2" name="Freeform 28"/>
              <p:cNvSpPr>
                <a:spLocks noEditPoints="1"/>
              </p:cNvSpPr>
              <p:nvPr userDrawn="1"/>
            </p:nvSpPr>
            <p:spPr bwMode="auto">
              <a:xfrm>
                <a:off x="6432550" y="4038600"/>
                <a:ext cx="101600" cy="147638"/>
              </a:xfrm>
              <a:custGeom>
                <a:avLst/>
                <a:gdLst>
                  <a:gd name="T0" fmla="*/ 9 w 27"/>
                  <a:gd name="T1" fmla="*/ 9 h 39"/>
                  <a:gd name="T2" fmla="*/ 10 w 27"/>
                  <a:gd name="T3" fmla="*/ 13 h 39"/>
                  <a:gd name="T4" fmla="*/ 13 w 27"/>
                  <a:gd name="T5" fmla="*/ 14 h 39"/>
                  <a:gd name="T6" fmla="*/ 16 w 27"/>
                  <a:gd name="T7" fmla="*/ 13 h 39"/>
                  <a:gd name="T8" fmla="*/ 17 w 27"/>
                  <a:gd name="T9" fmla="*/ 9 h 39"/>
                  <a:gd name="T10" fmla="*/ 13 w 27"/>
                  <a:gd name="T11" fmla="*/ 5 h 39"/>
                  <a:gd name="T12" fmla="*/ 9 w 27"/>
                  <a:gd name="T13" fmla="*/ 9 h 39"/>
                  <a:gd name="T14" fmla="*/ 7 w 27"/>
                  <a:gd name="T15" fmla="*/ 31 h 39"/>
                  <a:gd name="T16" fmla="*/ 8 w 27"/>
                  <a:gd name="T17" fmla="*/ 33 h 39"/>
                  <a:gd name="T18" fmla="*/ 12 w 27"/>
                  <a:gd name="T19" fmla="*/ 34 h 39"/>
                  <a:gd name="T20" fmla="*/ 18 w 27"/>
                  <a:gd name="T21" fmla="*/ 33 h 39"/>
                  <a:gd name="T22" fmla="*/ 21 w 27"/>
                  <a:gd name="T23" fmla="*/ 30 h 39"/>
                  <a:gd name="T24" fmla="*/ 19 w 27"/>
                  <a:gd name="T25" fmla="*/ 28 h 39"/>
                  <a:gd name="T26" fmla="*/ 15 w 27"/>
                  <a:gd name="T27" fmla="*/ 28 h 39"/>
                  <a:gd name="T28" fmla="*/ 11 w 27"/>
                  <a:gd name="T29" fmla="*/ 28 h 39"/>
                  <a:gd name="T30" fmla="*/ 8 w 27"/>
                  <a:gd name="T31" fmla="*/ 28 h 39"/>
                  <a:gd name="T32" fmla="*/ 7 w 27"/>
                  <a:gd name="T33" fmla="*/ 31 h 39"/>
                  <a:gd name="T34" fmla="*/ 27 w 27"/>
                  <a:gd name="T35" fmla="*/ 1 h 39"/>
                  <a:gd name="T36" fmla="*/ 27 w 27"/>
                  <a:gd name="T37" fmla="*/ 4 h 39"/>
                  <a:gd name="T38" fmla="*/ 23 w 27"/>
                  <a:gd name="T39" fmla="*/ 5 h 39"/>
                  <a:gd name="T40" fmla="*/ 24 w 27"/>
                  <a:gd name="T41" fmla="*/ 9 h 39"/>
                  <a:gd name="T42" fmla="*/ 21 w 27"/>
                  <a:gd name="T43" fmla="*/ 16 h 39"/>
                  <a:gd name="T44" fmla="*/ 13 w 27"/>
                  <a:gd name="T45" fmla="*/ 18 h 39"/>
                  <a:gd name="T46" fmla="*/ 12 w 27"/>
                  <a:gd name="T47" fmla="*/ 18 h 39"/>
                  <a:gd name="T48" fmla="*/ 11 w 27"/>
                  <a:gd name="T49" fmla="*/ 18 h 39"/>
                  <a:gd name="T50" fmla="*/ 9 w 27"/>
                  <a:gd name="T51" fmla="*/ 20 h 39"/>
                  <a:gd name="T52" fmla="*/ 13 w 27"/>
                  <a:gd name="T53" fmla="*/ 22 h 39"/>
                  <a:gd name="T54" fmla="*/ 18 w 27"/>
                  <a:gd name="T55" fmla="*/ 22 h 39"/>
                  <a:gd name="T56" fmla="*/ 25 w 27"/>
                  <a:gd name="T57" fmla="*/ 24 h 39"/>
                  <a:gd name="T58" fmla="*/ 27 w 27"/>
                  <a:gd name="T59" fmla="*/ 29 h 39"/>
                  <a:gd name="T60" fmla="*/ 23 w 27"/>
                  <a:gd name="T61" fmla="*/ 36 h 39"/>
                  <a:gd name="T62" fmla="*/ 12 w 27"/>
                  <a:gd name="T63" fmla="*/ 39 h 39"/>
                  <a:gd name="T64" fmla="*/ 3 w 27"/>
                  <a:gd name="T65" fmla="*/ 37 h 39"/>
                  <a:gd name="T66" fmla="*/ 0 w 27"/>
                  <a:gd name="T67" fmla="*/ 32 h 39"/>
                  <a:gd name="T68" fmla="*/ 2 w 27"/>
                  <a:gd name="T69" fmla="*/ 28 h 39"/>
                  <a:gd name="T70" fmla="*/ 6 w 27"/>
                  <a:gd name="T71" fmla="*/ 25 h 39"/>
                  <a:gd name="T72" fmla="*/ 4 w 27"/>
                  <a:gd name="T73" fmla="*/ 24 h 39"/>
                  <a:gd name="T74" fmla="*/ 4 w 27"/>
                  <a:gd name="T75" fmla="*/ 21 h 39"/>
                  <a:gd name="T76" fmla="*/ 4 w 27"/>
                  <a:gd name="T77" fmla="*/ 19 h 39"/>
                  <a:gd name="T78" fmla="*/ 7 w 27"/>
                  <a:gd name="T79" fmla="*/ 17 h 39"/>
                  <a:gd name="T80" fmla="*/ 4 w 27"/>
                  <a:gd name="T81" fmla="*/ 14 h 39"/>
                  <a:gd name="T82" fmla="*/ 2 w 27"/>
                  <a:gd name="T83" fmla="*/ 9 h 39"/>
                  <a:gd name="T84" fmla="*/ 5 w 27"/>
                  <a:gd name="T85" fmla="*/ 2 h 39"/>
                  <a:gd name="T86" fmla="*/ 13 w 27"/>
                  <a:gd name="T87" fmla="*/ 0 h 39"/>
                  <a:gd name="T88" fmla="*/ 16 w 27"/>
                  <a:gd name="T89" fmla="*/ 0 h 39"/>
                  <a:gd name="T90" fmla="*/ 18 w 27"/>
                  <a:gd name="T91" fmla="*/ 1 h 39"/>
                  <a:gd name="T92" fmla="*/ 27 w 27"/>
                  <a:gd name="T9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9">
                    <a:moveTo>
                      <a:pt x="9" y="9"/>
                    </a:moveTo>
                    <a:cubicBezTo>
                      <a:pt x="9" y="11"/>
                      <a:pt x="10" y="12"/>
                      <a:pt x="10" y="13"/>
                    </a:cubicBezTo>
                    <a:cubicBezTo>
                      <a:pt x="11" y="14"/>
                      <a:pt x="12" y="14"/>
                      <a:pt x="13" y="14"/>
                    </a:cubicBezTo>
                    <a:cubicBezTo>
                      <a:pt x="15" y="14"/>
                      <a:pt x="16" y="14"/>
                      <a:pt x="16" y="13"/>
                    </a:cubicBezTo>
                    <a:cubicBezTo>
                      <a:pt x="17" y="12"/>
                      <a:pt x="17" y="11"/>
                      <a:pt x="17" y="9"/>
                    </a:cubicBezTo>
                    <a:cubicBezTo>
                      <a:pt x="17" y="6"/>
                      <a:pt x="16" y="5"/>
                      <a:pt x="13" y="5"/>
                    </a:cubicBezTo>
                    <a:cubicBezTo>
                      <a:pt x="11" y="5"/>
                      <a:pt x="9" y="6"/>
                      <a:pt x="9" y="9"/>
                    </a:cubicBezTo>
                    <a:moveTo>
                      <a:pt x="7" y="31"/>
                    </a:moveTo>
                    <a:cubicBezTo>
                      <a:pt x="7" y="32"/>
                      <a:pt x="7" y="33"/>
                      <a:pt x="8" y="33"/>
                    </a:cubicBezTo>
                    <a:cubicBezTo>
                      <a:pt x="9" y="34"/>
                      <a:pt x="10" y="34"/>
                      <a:pt x="12" y="34"/>
                    </a:cubicBezTo>
                    <a:cubicBezTo>
                      <a:pt x="15" y="34"/>
                      <a:pt x="17" y="34"/>
                      <a:pt x="18" y="33"/>
                    </a:cubicBezTo>
                    <a:cubicBezTo>
                      <a:pt x="20" y="32"/>
                      <a:pt x="21" y="31"/>
                      <a:pt x="21" y="30"/>
                    </a:cubicBezTo>
                    <a:cubicBezTo>
                      <a:pt x="21" y="29"/>
                      <a:pt x="20" y="28"/>
                      <a:pt x="19" y="28"/>
                    </a:cubicBezTo>
                    <a:cubicBezTo>
                      <a:pt x="18" y="28"/>
                      <a:pt x="17" y="28"/>
                      <a:pt x="15" y="28"/>
                    </a:cubicBezTo>
                    <a:cubicBezTo>
                      <a:pt x="11" y="28"/>
                      <a:pt x="11" y="28"/>
                      <a:pt x="11" y="28"/>
                    </a:cubicBezTo>
                    <a:cubicBezTo>
                      <a:pt x="10" y="28"/>
                      <a:pt x="9" y="28"/>
                      <a:pt x="8" y="28"/>
                    </a:cubicBezTo>
                    <a:cubicBezTo>
                      <a:pt x="7" y="29"/>
                      <a:pt x="7" y="30"/>
                      <a:pt x="7" y="31"/>
                    </a:cubicBezTo>
                    <a:moveTo>
                      <a:pt x="27" y="1"/>
                    </a:moveTo>
                    <a:cubicBezTo>
                      <a:pt x="27" y="4"/>
                      <a:pt x="27" y="4"/>
                      <a:pt x="27" y="4"/>
                    </a:cubicBezTo>
                    <a:cubicBezTo>
                      <a:pt x="23" y="5"/>
                      <a:pt x="23" y="5"/>
                      <a:pt x="23" y="5"/>
                    </a:cubicBezTo>
                    <a:cubicBezTo>
                      <a:pt x="24" y="7"/>
                      <a:pt x="24" y="8"/>
                      <a:pt x="24" y="9"/>
                    </a:cubicBezTo>
                    <a:cubicBezTo>
                      <a:pt x="24" y="12"/>
                      <a:pt x="23" y="14"/>
                      <a:pt x="21" y="16"/>
                    </a:cubicBezTo>
                    <a:cubicBezTo>
                      <a:pt x="19" y="18"/>
                      <a:pt x="17" y="18"/>
                      <a:pt x="13" y="18"/>
                    </a:cubicBezTo>
                    <a:cubicBezTo>
                      <a:pt x="12" y="18"/>
                      <a:pt x="12" y="18"/>
                      <a:pt x="12" y="18"/>
                    </a:cubicBezTo>
                    <a:cubicBezTo>
                      <a:pt x="11" y="18"/>
                      <a:pt x="11" y="18"/>
                      <a:pt x="11" y="18"/>
                    </a:cubicBezTo>
                    <a:cubicBezTo>
                      <a:pt x="10" y="19"/>
                      <a:pt x="9" y="19"/>
                      <a:pt x="9" y="20"/>
                    </a:cubicBezTo>
                    <a:cubicBezTo>
                      <a:pt x="9" y="21"/>
                      <a:pt x="11" y="22"/>
                      <a:pt x="13" y="22"/>
                    </a:cubicBezTo>
                    <a:cubicBezTo>
                      <a:pt x="18" y="22"/>
                      <a:pt x="18" y="22"/>
                      <a:pt x="18" y="22"/>
                    </a:cubicBezTo>
                    <a:cubicBezTo>
                      <a:pt x="21" y="22"/>
                      <a:pt x="23" y="22"/>
                      <a:pt x="25" y="24"/>
                    </a:cubicBezTo>
                    <a:cubicBezTo>
                      <a:pt x="26" y="25"/>
                      <a:pt x="27" y="27"/>
                      <a:pt x="27" y="29"/>
                    </a:cubicBezTo>
                    <a:cubicBezTo>
                      <a:pt x="27" y="32"/>
                      <a:pt x="26" y="35"/>
                      <a:pt x="23" y="36"/>
                    </a:cubicBezTo>
                    <a:cubicBezTo>
                      <a:pt x="20" y="38"/>
                      <a:pt x="17" y="39"/>
                      <a:pt x="12" y="39"/>
                    </a:cubicBezTo>
                    <a:cubicBezTo>
                      <a:pt x="8" y="39"/>
                      <a:pt x="5" y="38"/>
                      <a:pt x="3" y="37"/>
                    </a:cubicBezTo>
                    <a:cubicBezTo>
                      <a:pt x="1" y="36"/>
                      <a:pt x="0" y="34"/>
                      <a:pt x="0" y="32"/>
                    </a:cubicBezTo>
                    <a:cubicBezTo>
                      <a:pt x="0" y="30"/>
                      <a:pt x="1" y="29"/>
                      <a:pt x="2" y="28"/>
                    </a:cubicBezTo>
                    <a:cubicBezTo>
                      <a:pt x="3" y="26"/>
                      <a:pt x="4" y="26"/>
                      <a:pt x="6" y="25"/>
                    </a:cubicBezTo>
                    <a:cubicBezTo>
                      <a:pt x="6" y="25"/>
                      <a:pt x="5" y="24"/>
                      <a:pt x="4" y="24"/>
                    </a:cubicBezTo>
                    <a:cubicBezTo>
                      <a:pt x="4" y="23"/>
                      <a:pt x="4" y="22"/>
                      <a:pt x="4" y="21"/>
                    </a:cubicBezTo>
                    <a:cubicBezTo>
                      <a:pt x="4" y="20"/>
                      <a:pt x="4" y="19"/>
                      <a:pt x="4" y="19"/>
                    </a:cubicBezTo>
                    <a:cubicBezTo>
                      <a:pt x="5" y="18"/>
                      <a:pt x="6" y="17"/>
                      <a:pt x="7" y="17"/>
                    </a:cubicBezTo>
                    <a:cubicBezTo>
                      <a:pt x="6" y="16"/>
                      <a:pt x="5" y="15"/>
                      <a:pt x="4" y="14"/>
                    </a:cubicBezTo>
                    <a:cubicBezTo>
                      <a:pt x="3" y="13"/>
                      <a:pt x="2" y="11"/>
                      <a:pt x="2" y="9"/>
                    </a:cubicBezTo>
                    <a:cubicBezTo>
                      <a:pt x="2" y="6"/>
                      <a:pt x="3" y="4"/>
                      <a:pt x="5" y="2"/>
                    </a:cubicBezTo>
                    <a:cubicBezTo>
                      <a:pt x="7" y="1"/>
                      <a:pt x="10" y="0"/>
                      <a:pt x="13" y="0"/>
                    </a:cubicBezTo>
                    <a:cubicBezTo>
                      <a:pt x="14" y="0"/>
                      <a:pt x="15" y="0"/>
                      <a:pt x="16" y="0"/>
                    </a:cubicBezTo>
                    <a:cubicBezTo>
                      <a:pt x="17" y="0"/>
                      <a:pt x="18" y="1"/>
                      <a:pt x="18" y="1"/>
                    </a:cubicBezTo>
                    <a:lnTo>
                      <a:pt x="27" y="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3" name="Freeform 29"/>
              <p:cNvSpPr>
                <a:spLocks/>
              </p:cNvSpPr>
              <p:nvPr userDrawn="1"/>
            </p:nvSpPr>
            <p:spPr bwMode="auto">
              <a:xfrm>
                <a:off x="6559550" y="4041775"/>
                <a:ext cx="90488" cy="103188"/>
              </a:xfrm>
              <a:custGeom>
                <a:avLst/>
                <a:gdLst>
                  <a:gd name="T0" fmla="*/ 19 w 24"/>
                  <a:gd name="T1" fmla="*/ 26 h 27"/>
                  <a:gd name="T2" fmla="*/ 18 w 24"/>
                  <a:gd name="T3" fmla="*/ 23 h 27"/>
                  <a:gd name="T4" fmla="*/ 18 w 24"/>
                  <a:gd name="T5" fmla="*/ 23 h 27"/>
                  <a:gd name="T6" fmla="*/ 14 w 24"/>
                  <a:gd name="T7" fmla="*/ 26 h 27"/>
                  <a:gd name="T8" fmla="*/ 9 w 24"/>
                  <a:gd name="T9" fmla="*/ 27 h 27"/>
                  <a:gd name="T10" fmla="*/ 2 w 24"/>
                  <a:gd name="T11" fmla="*/ 24 h 27"/>
                  <a:gd name="T12" fmla="*/ 0 w 24"/>
                  <a:gd name="T13" fmla="*/ 17 h 27"/>
                  <a:gd name="T14" fmla="*/ 0 w 24"/>
                  <a:gd name="T15" fmla="*/ 0 h 27"/>
                  <a:gd name="T16" fmla="*/ 7 w 24"/>
                  <a:gd name="T17" fmla="*/ 0 h 27"/>
                  <a:gd name="T18" fmla="*/ 7 w 24"/>
                  <a:gd name="T19" fmla="*/ 15 h 27"/>
                  <a:gd name="T20" fmla="*/ 8 w 24"/>
                  <a:gd name="T21" fmla="*/ 19 h 27"/>
                  <a:gd name="T22" fmla="*/ 11 w 24"/>
                  <a:gd name="T23" fmla="*/ 21 h 27"/>
                  <a:gd name="T24" fmla="*/ 16 w 24"/>
                  <a:gd name="T25" fmla="*/ 19 h 27"/>
                  <a:gd name="T26" fmla="*/ 17 w 24"/>
                  <a:gd name="T27" fmla="*/ 12 h 27"/>
                  <a:gd name="T28" fmla="*/ 17 w 24"/>
                  <a:gd name="T29" fmla="*/ 0 h 27"/>
                  <a:gd name="T30" fmla="*/ 24 w 24"/>
                  <a:gd name="T31" fmla="*/ 0 h 27"/>
                  <a:gd name="T32" fmla="*/ 24 w 24"/>
                  <a:gd name="T33" fmla="*/ 26 h 27"/>
                  <a:gd name="T34" fmla="*/ 19 w 24"/>
                  <a:gd name="T35"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7">
                    <a:moveTo>
                      <a:pt x="19" y="26"/>
                    </a:moveTo>
                    <a:cubicBezTo>
                      <a:pt x="18" y="23"/>
                      <a:pt x="18" y="23"/>
                      <a:pt x="18" y="23"/>
                    </a:cubicBezTo>
                    <a:cubicBezTo>
                      <a:pt x="18" y="23"/>
                      <a:pt x="18" y="23"/>
                      <a:pt x="18" y="23"/>
                    </a:cubicBezTo>
                    <a:cubicBezTo>
                      <a:pt x="17" y="24"/>
                      <a:pt x="16" y="25"/>
                      <a:pt x="14" y="26"/>
                    </a:cubicBezTo>
                    <a:cubicBezTo>
                      <a:pt x="13" y="26"/>
                      <a:pt x="11" y="27"/>
                      <a:pt x="9" y="27"/>
                    </a:cubicBezTo>
                    <a:cubicBezTo>
                      <a:pt x="6" y="27"/>
                      <a:pt x="4" y="26"/>
                      <a:pt x="2" y="24"/>
                    </a:cubicBezTo>
                    <a:cubicBezTo>
                      <a:pt x="1" y="22"/>
                      <a:pt x="0" y="20"/>
                      <a:pt x="0" y="17"/>
                    </a:cubicBezTo>
                    <a:cubicBezTo>
                      <a:pt x="0" y="0"/>
                      <a:pt x="0" y="0"/>
                      <a:pt x="0" y="0"/>
                    </a:cubicBezTo>
                    <a:cubicBezTo>
                      <a:pt x="7" y="0"/>
                      <a:pt x="7" y="0"/>
                      <a:pt x="7" y="0"/>
                    </a:cubicBezTo>
                    <a:cubicBezTo>
                      <a:pt x="7" y="15"/>
                      <a:pt x="7" y="15"/>
                      <a:pt x="7" y="15"/>
                    </a:cubicBezTo>
                    <a:cubicBezTo>
                      <a:pt x="7" y="17"/>
                      <a:pt x="8" y="18"/>
                      <a:pt x="8" y="19"/>
                    </a:cubicBezTo>
                    <a:cubicBezTo>
                      <a:pt x="9" y="20"/>
                      <a:pt x="10" y="21"/>
                      <a:pt x="11" y="21"/>
                    </a:cubicBezTo>
                    <a:cubicBezTo>
                      <a:pt x="13" y="21"/>
                      <a:pt x="15" y="20"/>
                      <a:pt x="16" y="19"/>
                    </a:cubicBezTo>
                    <a:cubicBezTo>
                      <a:pt x="17" y="18"/>
                      <a:pt x="17" y="15"/>
                      <a:pt x="17" y="12"/>
                    </a:cubicBezTo>
                    <a:cubicBezTo>
                      <a:pt x="17" y="0"/>
                      <a:pt x="17" y="0"/>
                      <a:pt x="17" y="0"/>
                    </a:cubicBezTo>
                    <a:cubicBezTo>
                      <a:pt x="24" y="0"/>
                      <a:pt x="24" y="0"/>
                      <a:pt x="24" y="0"/>
                    </a:cubicBezTo>
                    <a:cubicBezTo>
                      <a:pt x="24" y="26"/>
                      <a:pt x="24" y="26"/>
                      <a:pt x="24" y="26"/>
                    </a:cubicBezTo>
                    <a:lnTo>
                      <a:pt x="19" y="2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4" name="Rectangle 30"/>
              <p:cNvSpPr>
                <a:spLocks noChangeArrowheads="1"/>
              </p:cNvSpPr>
              <p:nvPr userDrawn="1"/>
            </p:nvSpPr>
            <p:spPr bwMode="auto">
              <a:xfrm>
                <a:off x="6691313" y="4000500"/>
                <a:ext cx="26988" cy="13970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5" name="Freeform 31"/>
              <p:cNvSpPr>
                <a:spLocks noEditPoints="1"/>
              </p:cNvSpPr>
              <p:nvPr userDrawn="1"/>
            </p:nvSpPr>
            <p:spPr bwMode="auto">
              <a:xfrm>
                <a:off x="6748463" y="4038600"/>
                <a:ext cx="88900" cy="106363"/>
              </a:xfrm>
              <a:custGeom>
                <a:avLst/>
                <a:gdLst>
                  <a:gd name="T0" fmla="*/ 17 w 24"/>
                  <a:gd name="T1" fmla="*/ 15 h 28"/>
                  <a:gd name="T2" fmla="*/ 14 w 24"/>
                  <a:gd name="T3" fmla="*/ 15 h 28"/>
                  <a:gd name="T4" fmla="*/ 9 w 24"/>
                  <a:gd name="T5" fmla="*/ 16 h 28"/>
                  <a:gd name="T6" fmla="*/ 8 w 24"/>
                  <a:gd name="T7" fmla="*/ 19 h 28"/>
                  <a:gd name="T8" fmla="*/ 11 w 24"/>
                  <a:gd name="T9" fmla="*/ 22 h 28"/>
                  <a:gd name="T10" fmla="*/ 15 w 24"/>
                  <a:gd name="T11" fmla="*/ 21 h 28"/>
                  <a:gd name="T12" fmla="*/ 17 w 24"/>
                  <a:gd name="T13" fmla="*/ 17 h 28"/>
                  <a:gd name="T14" fmla="*/ 17 w 24"/>
                  <a:gd name="T15" fmla="*/ 15 h 28"/>
                  <a:gd name="T16" fmla="*/ 19 w 24"/>
                  <a:gd name="T17" fmla="*/ 27 h 28"/>
                  <a:gd name="T18" fmla="*/ 17 w 24"/>
                  <a:gd name="T19" fmla="*/ 24 h 28"/>
                  <a:gd name="T20" fmla="*/ 17 w 24"/>
                  <a:gd name="T21" fmla="*/ 24 h 28"/>
                  <a:gd name="T22" fmla="*/ 13 w 24"/>
                  <a:gd name="T23" fmla="*/ 27 h 28"/>
                  <a:gd name="T24" fmla="*/ 8 w 24"/>
                  <a:gd name="T25" fmla="*/ 28 h 28"/>
                  <a:gd name="T26" fmla="*/ 2 w 24"/>
                  <a:gd name="T27" fmla="*/ 25 h 28"/>
                  <a:gd name="T28" fmla="*/ 0 w 24"/>
                  <a:gd name="T29" fmla="*/ 19 h 28"/>
                  <a:gd name="T30" fmla="*/ 3 w 24"/>
                  <a:gd name="T31" fmla="*/ 13 h 28"/>
                  <a:gd name="T32" fmla="*/ 12 w 24"/>
                  <a:gd name="T33" fmla="*/ 11 h 28"/>
                  <a:gd name="T34" fmla="*/ 17 w 24"/>
                  <a:gd name="T35" fmla="*/ 11 h 28"/>
                  <a:gd name="T36" fmla="*/ 17 w 24"/>
                  <a:gd name="T37" fmla="*/ 9 h 28"/>
                  <a:gd name="T38" fmla="*/ 12 w 24"/>
                  <a:gd name="T39" fmla="*/ 5 h 28"/>
                  <a:gd name="T40" fmla="*/ 5 w 24"/>
                  <a:gd name="T41" fmla="*/ 7 h 28"/>
                  <a:gd name="T42" fmla="*/ 3 w 24"/>
                  <a:gd name="T43" fmla="*/ 2 h 28"/>
                  <a:gd name="T44" fmla="*/ 13 w 24"/>
                  <a:gd name="T45" fmla="*/ 0 h 28"/>
                  <a:gd name="T46" fmla="*/ 21 w 24"/>
                  <a:gd name="T47" fmla="*/ 2 h 28"/>
                  <a:gd name="T48" fmla="*/ 24 w 24"/>
                  <a:gd name="T49" fmla="*/ 9 h 28"/>
                  <a:gd name="T50" fmla="*/ 24 w 24"/>
                  <a:gd name="T51" fmla="*/ 27 h 28"/>
                  <a:gd name="T52" fmla="*/ 19 w 24"/>
                  <a:gd name="T53"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8">
                    <a:moveTo>
                      <a:pt x="17" y="15"/>
                    </a:moveTo>
                    <a:cubicBezTo>
                      <a:pt x="14" y="15"/>
                      <a:pt x="14" y="15"/>
                      <a:pt x="14" y="15"/>
                    </a:cubicBezTo>
                    <a:cubicBezTo>
                      <a:pt x="12" y="15"/>
                      <a:pt x="10" y="15"/>
                      <a:pt x="9" y="16"/>
                    </a:cubicBezTo>
                    <a:cubicBezTo>
                      <a:pt x="8" y="17"/>
                      <a:pt x="8" y="18"/>
                      <a:pt x="8" y="19"/>
                    </a:cubicBezTo>
                    <a:cubicBezTo>
                      <a:pt x="8" y="21"/>
                      <a:pt x="9" y="22"/>
                      <a:pt x="11" y="22"/>
                    </a:cubicBezTo>
                    <a:cubicBezTo>
                      <a:pt x="13" y="22"/>
                      <a:pt x="14" y="22"/>
                      <a:pt x="15" y="21"/>
                    </a:cubicBezTo>
                    <a:cubicBezTo>
                      <a:pt x="16" y="20"/>
                      <a:pt x="17" y="19"/>
                      <a:pt x="17" y="17"/>
                    </a:cubicBezTo>
                    <a:lnTo>
                      <a:pt x="17" y="15"/>
                    </a:lnTo>
                    <a:close/>
                    <a:moveTo>
                      <a:pt x="19" y="27"/>
                    </a:moveTo>
                    <a:cubicBezTo>
                      <a:pt x="17" y="24"/>
                      <a:pt x="17" y="24"/>
                      <a:pt x="17" y="24"/>
                    </a:cubicBezTo>
                    <a:cubicBezTo>
                      <a:pt x="17" y="24"/>
                      <a:pt x="17" y="24"/>
                      <a:pt x="17" y="24"/>
                    </a:cubicBezTo>
                    <a:cubicBezTo>
                      <a:pt x="16" y="25"/>
                      <a:pt x="15" y="26"/>
                      <a:pt x="13" y="27"/>
                    </a:cubicBezTo>
                    <a:cubicBezTo>
                      <a:pt x="12" y="27"/>
                      <a:pt x="10" y="28"/>
                      <a:pt x="8" y="28"/>
                    </a:cubicBezTo>
                    <a:cubicBezTo>
                      <a:pt x="6" y="28"/>
                      <a:pt x="4" y="27"/>
                      <a:pt x="2" y="25"/>
                    </a:cubicBezTo>
                    <a:cubicBezTo>
                      <a:pt x="1" y="24"/>
                      <a:pt x="0" y="22"/>
                      <a:pt x="0" y="19"/>
                    </a:cubicBezTo>
                    <a:cubicBezTo>
                      <a:pt x="0" y="16"/>
                      <a:pt x="1" y="14"/>
                      <a:pt x="3" y="13"/>
                    </a:cubicBezTo>
                    <a:cubicBezTo>
                      <a:pt x="5" y="12"/>
                      <a:pt x="8" y="11"/>
                      <a:pt x="12" y="11"/>
                    </a:cubicBezTo>
                    <a:cubicBezTo>
                      <a:pt x="17" y="11"/>
                      <a:pt x="17" y="11"/>
                      <a:pt x="17" y="11"/>
                    </a:cubicBezTo>
                    <a:cubicBezTo>
                      <a:pt x="17" y="9"/>
                      <a:pt x="17" y="9"/>
                      <a:pt x="17" y="9"/>
                    </a:cubicBezTo>
                    <a:cubicBezTo>
                      <a:pt x="17" y="7"/>
                      <a:pt x="15" y="5"/>
                      <a:pt x="12" y="5"/>
                    </a:cubicBezTo>
                    <a:cubicBezTo>
                      <a:pt x="10" y="5"/>
                      <a:pt x="8" y="6"/>
                      <a:pt x="5" y="7"/>
                    </a:cubicBezTo>
                    <a:cubicBezTo>
                      <a:pt x="3" y="2"/>
                      <a:pt x="3" y="2"/>
                      <a:pt x="3" y="2"/>
                    </a:cubicBezTo>
                    <a:cubicBezTo>
                      <a:pt x="6" y="1"/>
                      <a:pt x="9" y="0"/>
                      <a:pt x="13" y="0"/>
                    </a:cubicBezTo>
                    <a:cubicBezTo>
                      <a:pt x="16" y="0"/>
                      <a:pt x="19" y="1"/>
                      <a:pt x="21" y="2"/>
                    </a:cubicBezTo>
                    <a:cubicBezTo>
                      <a:pt x="23" y="4"/>
                      <a:pt x="24" y="6"/>
                      <a:pt x="24" y="9"/>
                    </a:cubicBezTo>
                    <a:cubicBezTo>
                      <a:pt x="24" y="27"/>
                      <a:pt x="24" y="27"/>
                      <a:pt x="24" y="27"/>
                    </a:cubicBezTo>
                    <a:lnTo>
                      <a:pt x="19" y="27"/>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6" name="Freeform 32"/>
              <p:cNvSpPr>
                <a:spLocks/>
              </p:cNvSpPr>
              <p:nvPr userDrawn="1"/>
            </p:nvSpPr>
            <p:spPr bwMode="auto">
              <a:xfrm>
                <a:off x="6864350" y="4019550"/>
                <a:ext cx="68263" cy="125413"/>
              </a:xfrm>
              <a:custGeom>
                <a:avLst/>
                <a:gdLst>
                  <a:gd name="T0" fmla="*/ 14 w 18"/>
                  <a:gd name="T1" fmla="*/ 27 h 33"/>
                  <a:gd name="T2" fmla="*/ 18 w 18"/>
                  <a:gd name="T3" fmla="*/ 26 h 33"/>
                  <a:gd name="T4" fmla="*/ 18 w 18"/>
                  <a:gd name="T5" fmla="*/ 31 h 33"/>
                  <a:gd name="T6" fmla="*/ 12 w 18"/>
                  <a:gd name="T7" fmla="*/ 33 h 33"/>
                  <a:gd name="T8" fmla="*/ 5 w 18"/>
                  <a:gd name="T9" fmla="*/ 30 h 33"/>
                  <a:gd name="T10" fmla="*/ 3 w 18"/>
                  <a:gd name="T11" fmla="*/ 24 h 33"/>
                  <a:gd name="T12" fmla="*/ 3 w 18"/>
                  <a:gd name="T13" fmla="*/ 11 h 33"/>
                  <a:gd name="T14" fmla="*/ 0 w 18"/>
                  <a:gd name="T15" fmla="*/ 11 h 33"/>
                  <a:gd name="T16" fmla="*/ 0 w 18"/>
                  <a:gd name="T17" fmla="*/ 8 h 33"/>
                  <a:gd name="T18" fmla="*/ 4 w 18"/>
                  <a:gd name="T19" fmla="*/ 6 h 33"/>
                  <a:gd name="T20" fmla="*/ 6 w 18"/>
                  <a:gd name="T21" fmla="*/ 0 h 33"/>
                  <a:gd name="T22" fmla="*/ 11 w 18"/>
                  <a:gd name="T23" fmla="*/ 0 h 33"/>
                  <a:gd name="T24" fmla="*/ 11 w 18"/>
                  <a:gd name="T25" fmla="*/ 6 h 33"/>
                  <a:gd name="T26" fmla="*/ 18 w 18"/>
                  <a:gd name="T27" fmla="*/ 6 h 33"/>
                  <a:gd name="T28" fmla="*/ 18 w 18"/>
                  <a:gd name="T29" fmla="*/ 11 h 33"/>
                  <a:gd name="T30" fmla="*/ 11 w 18"/>
                  <a:gd name="T31" fmla="*/ 11 h 33"/>
                  <a:gd name="T32" fmla="*/ 11 w 18"/>
                  <a:gd name="T33" fmla="*/ 24 h 33"/>
                  <a:gd name="T34" fmla="*/ 12 w 18"/>
                  <a:gd name="T35" fmla="*/ 26 h 33"/>
                  <a:gd name="T36" fmla="*/ 14 w 18"/>
                  <a:gd name="T37"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3">
                    <a:moveTo>
                      <a:pt x="14" y="27"/>
                    </a:moveTo>
                    <a:cubicBezTo>
                      <a:pt x="15" y="27"/>
                      <a:pt x="17" y="27"/>
                      <a:pt x="18" y="26"/>
                    </a:cubicBezTo>
                    <a:cubicBezTo>
                      <a:pt x="18" y="31"/>
                      <a:pt x="18" y="31"/>
                      <a:pt x="18" y="31"/>
                    </a:cubicBezTo>
                    <a:cubicBezTo>
                      <a:pt x="17" y="32"/>
                      <a:pt x="14" y="33"/>
                      <a:pt x="12" y="33"/>
                    </a:cubicBezTo>
                    <a:cubicBezTo>
                      <a:pt x="9" y="33"/>
                      <a:pt x="7" y="32"/>
                      <a:pt x="5" y="30"/>
                    </a:cubicBezTo>
                    <a:cubicBezTo>
                      <a:pt x="4" y="29"/>
                      <a:pt x="3" y="27"/>
                      <a:pt x="3" y="24"/>
                    </a:cubicBezTo>
                    <a:cubicBezTo>
                      <a:pt x="3" y="11"/>
                      <a:pt x="3" y="11"/>
                      <a:pt x="3" y="11"/>
                    </a:cubicBezTo>
                    <a:cubicBezTo>
                      <a:pt x="0" y="11"/>
                      <a:pt x="0" y="11"/>
                      <a:pt x="0" y="11"/>
                    </a:cubicBezTo>
                    <a:cubicBezTo>
                      <a:pt x="0" y="8"/>
                      <a:pt x="0" y="8"/>
                      <a:pt x="0" y="8"/>
                    </a:cubicBezTo>
                    <a:cubicBezTo>
                      <a:pt x="4" y="6"/>
                      <a:pt x="4" y="6"/>
                      <a:pt x="4" y="6"/>
                    </a:cubicBezTo>
                    <a:cubicBezTo>
                      <a:pt x="6" y="0"/>
                      <a:pt x="6" y="0"/>
                      <a:pt x="6" y="0"/>
                    </a:cubicBezTo>
                    <a:cubicBezTo>
                      <a:pt x="11" y="0"/>
                      <a:pt x="11" y="0"/>
                      <a:pt x="11" y="0"/>
                    </a:cubicBezTo>
                    <a:cubicBezTo>
                      <a:pt x="11" y="6"/>
                      <a:pt x="11" y="6"/>
                      <a:pt x="11" y="6"/>
                    </a:cubicBezTo>
                    <a:cubicBezTo>
                      <a:pt x="18" y="6"/>
                      <a:pt x="18" y="6"/>
                      <a:pt x="18" y="6"/>
                    </a:cubicBezTo>
                    <a:cubicBezTo>
                      <a:pt x="18" y="11"/>
                      <a:pt x="18" y="11"/>
                      <a:pt x="18" y="11"/>
                    </a:cubicBezTo>
                    <a:cubicBezTo>
                      <a:pt x="11" y="11"/>
                      <a:pt x="11" y="11"/>
                      <a:pt x="11" y="11"/>
                    </a:cubicBezTo>
                    <a:cubicBezTo>
                      <a:pt x="11" y="24"/>
                      <a:pt x="11" y="24"/>
                      <a:pt x="11" y="24"/>
                    </a:cubicBezTo>
                    <a:cubicBezTo>
                      <a:pt x="11" y="25"/>
                      <a:pt x="11" y="26"/>
                      <a:pt x="12" y="26"/>
                    </a:cubicBezTo>
                    <a:cubicBezTo>
                      <a:pt x="12" y="27"/>
                      <a:pt x="13" y="27"/>
                      <a:pt x="14" y="27"/>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7" name="Freeform 33"/>
              <p:cNvSpPr>
                <a:spLocks noEditPoints="1"/>
              </p:cNvSpPr>
              <p:nvPr userDrawn="1"/>
            </p:nvSpPr>
            <p:spPr bwMode="auto">
              <a:xfrm>
                <a:off x="6958013" y="4038600"/>
                <a:ext cx="90488" cy="106363"/>
              </a:xfrm>
              <a:custGeom>
                <a:avLst/>
                <a:gdLst>
                  <a:gd name="T0" fmla="*/ 12 w 24"/>
                  <a:gd name="T1" fmla="*/ 5 h 28"/>
                  <a:gd name="T2" fmla="*/ 9 w 24"/>
                  <a:gd name="T3" fmla="*/ 7 h 28"/>
                  <a:gd name="T4" fmla="*/ 7 w 24"/>
                  <a:gd name="T5" fmla="*/ 11 h 28"/>
                  <a:gd name="T6" fmla="*/ 17 w 24"/>
                  <a:gd name="T7" fmla="*/ 11 h 28"/>
                  <a:gd name="T8" fmla="*/ 16 w 24"/>
                  <a:gd name="T9" fmla="*/ 7 h 28"/>
                  <a:gd name="T10" fmla="*/ 12 w 24"/>
                  <a:gd name="T11" fmla="*/ 5 h 28"/>
                  <a:gd name="T12" fmla="*/ 13 w 24"/>
                  <a:gd name="T13" fmla="*/ 28 h 28"/>
                  <a:gd name="T14" fmla="*/ 3 w 24"/>
                  <a:gd name="T15" fmla="*/ 24 h 28"/>
                  <a:gd name="T16" fmla="*/ 0 w 24"/>
                  <a:gd name="T17" fmla="*/ 14 h 28"/>
                  <a:gd name="T18" fmla="*/ 3 w 24"/>
                  <a:gd name="T19" fmla="*/ 4 h 28"/>
                  <a:gd name="T20" fmla="*/ 12 w 24"/>
                  <a:gd name="T21" fmla="*/ 0 h 28"/>
                  <a:gd name="T22" fmla="*/ 21 w 24"/>
                  <a:gd name="T23" fmla="*/ 3 h 28"/>
                  <a:gd name="T24" fmla="*/ 24 w 24"/>
                  <a:gd name="T25" fmla="*/ 12 h 28"/>
                  <a:gd name="T26" fmla="*/ 24 w 24"/>
                  <a:gd name="T27" fmla="*/ 16 h 28"/>
                  <a:gd name="T28" fmla="*/ 7 w 24"/>
                  <a:gd name="T29" fmla="*/ 16 h 28"/>
                  <a:gd name="T30" fmla="*/ 9 w 24"/>
                  <a:gd name="T31" fmla="*/ 21 h 28"/>
                  <a:gd name="T32" fmla="*/ 14 w 24"/>
                  <a:gd name="T33" fmla="*/ 22 h 28"/>
                  <a:gd name="T34" fmla="*/ 18 w 24"/>
                  <a:gd name="T35" fmla="*/ 22 h 28"/>
                  <a:gd name="T36" fmla="*/ 23 w 24"/>
                  <a:gd name="T37" fmla="*/ 20 h 28"/>
                  <a:gd name="T38" fmla="*/ 23 w 24"/>
                  <a:gd name="T39" fmla="*/ 26 h 28"/>
                  <a:gd name="T40" fmla="*/ 19 w 24"/>
                  <a:gd name="T41" fmla="*/ 27 h 28"/>
                  <a:gd name="T42" fmla="*/ 13 w 24"/>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8">
                    <a:moveTo>
                      <a:pt x="12" y="5"/>
                    </a:moveTo>
                    <a:cubicBezTo>
                      <a:pt x="11" y="5"/>
                      <a:pt x="10" y="6"/>
                      <a:pt x="9" y="7"/>
                    </a:cubicBezTo>
                    <a:cubicBezTo>
                      <a:pt x="8" y="8"/>
                      <a:pt x="7" y="9"/>
                      <a:pt x="7" y="11"/>
                    </a:cubicBezTo>
                    <a:cubicBezTo>
                      <a:pt x="17" y="11"/>
                      <a:pt x="17" y="11"/>
                      <a:pt x="17" y="11"/>
                    </a:cubicBezTo>
                    <a:cubicBezTo>
                      <a:pt x="17" y="9"/>
                      <a:pt x="17" y="8"/>
                      <a:pt x="16" y="7"/>
                    </a:cubicBezTo>
                    <a:cubicBezTo>
                      <a:pt x="15" y="6"/>
                      <a:pt x="14" y="5"/>
                      <a:pt x="12" y="5"/>
                    </a:cubicBezTo>
                    <a:moveTo>
                      <a:pt x="13" y="28"/>
                    </a:moveTo>
                    <a:cubicBezTo>
                      <a:pt x="9" y="28"/>
                      <a:pt x="6" y="26"/>
                      <a:pt x="3" y="24"/>
                    </a:cubicBezTo>
                    <a:cubicBezTo>
                      <a:pt x="1" y="22"/>
                      <a:pt x="0" y="18"/>
                      <a:pt x="0" y="14"/>
                    </a:cubicBezTo>
                    <a:cubicBezTo>
                      <a:pt x="0" y="10"/>
                      <a:pt x="1" y="6"/>
                      <a:pt x="3" y="4"/>
                    </a:cubicBezTo>
                    <a:cubicBezTo>
                      <a:pt x="5" y="1"/>
                      <a:pt x="8" y="0"/>
                      <a:pt x="12" y="0"/>
                    </a:cubicBezTo>
                    <a:cubicBezTo>
                      <a:pt x="16" y="0"/>
                      <a:pt x="19" y="1"/>
                      <a:pt x="21" y="3"/>
                    </a:cubicBezTo>
                    <a:cubicBezTo>
                      <a:pt x="23" y="5"/>
                      <a:pt x="24" y="8"/>
                      <a:pt x="24" y="12"/>
                    </a:cubicBezTo>
                    <a:cubicBezTo>
                      <a:pt x="24" y="16"/>
                      <a:pt x="24" y="16"/>
                      <a:pt x="24" y="16"/>
                    </a:cubicBezTo>
                    <a:cubicBezTo>
                      <a:pt x="7" y="16"/>
                      <a:pt x="7" y="16"/>
                      <a:pt x="7" y="16"/>
                    </a:cubicBezTo>
                    <a:cubicBezTo>
                      <a:pt x="7" y="18"/>
                      <a:pt x="8" y="19"/>
                      <a:pt x="9" y="21"/>
                    </a:cubicBezTo>
                    <a:cubicBezTo>
                      <a:pt x="10" y="22"/>
                      <a:pt x="12" y="22"/>
                      <a:pt x="14" y="22"/>
                    </a:cubicBezTo>
                    <a:cubicBezTo>
                      <a:pt x="15" y="22"/>
                      <a:pt x="17" y="22"/>
                      <a:pt x="18" y="22"/>
                    </a:cubicBezTo>
                    <a:cubicBezTo>
                      <a:pt x="20" y="21"/>
                      <a:pt x="21" y="21"/>
                      <a:pt x="23" y="20"/>
                    </a:cubicBezTo>
                    <a:cubicBezTo>
                      <a:pt x="23" y="26"/>
                      <a:pt x="23" y="26"/>
                      <a:pt x="23" y="26"/>
                    </a:cubicBezTo>
                    <a:cubicBezTo>
                      <a:pt x="21" y="26"/>
                      <a:pt x="20" y="27"/>
                      <a:pt x="19" y="27"/>
                    </a:cubicBezTo>
                    <a:cubicBezTo>
                      <a:pt x="17" y="28"/>
                      <a:pt x="15" y="28"/>
                      <a:pt x="13" y="2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8" name="Freeform 34"/>
              <p:cNvSpPr>
                <a:spLocks noEditPoints="1"/>
              </p:cNvSpPr>
              <p:nvPr userDrawn="1"/>
            </p:nvSpPr>
            <p:spPr bwMode="auto">
              <a:xfrm>
                <a:off x="7075488" y="4000500"/>
                <a:ext cx="93663" cy="144463"/>
              </a:xfrm>
              <a:custGeom>
                <a:avLst/>
                <a:gdLst>
                  <a:gd name="T0" fmla="*/ 12 w 25"/>
                  <a:gd name="T1" fmla="*/ 32 h 38"/>
                  <a:gd name="T2" fmla="*/ 16 w 25"/>
                  <a:gd name="T3" fmla="*/ 30 h 38"/>
                  <a:gd name="T4" fmla="*/ 18 w 25"/>
                  <a:gd name="T5" fmla="*/ 25 h 38"/>
                  <a:gd name="T6" fmla="*/ 18 w 25"/>
                  <a:gd name="T7" fmla="*/ 24 h 38"/>
                  <a:gd name="T8" fmla="*/ 17 w 25"/>
                  <a:gd name="T9" fmla="*/ 18 h 38"/>
                  <a:gd name="T10" fmla="*/ 12 w 25"/>
                  <a:gd name="T11" fmla="*/ 16 h 38"/>
                  <a:gd name="T12" fmla="*/ 9 w 25"/>
                  <a:gd name="T13" fmla="*/ 18 h 38"/>
                  <a:gd name="T14" fmla="*/ 7 w 25"/>
                  <a:gd name="T15" fmla="*/ 24 h 38"/>
                  <a:gd name="T16" fmla="*/ 9 w 25"/>
                  <a:gd name="T17" fmla="*/ 30 h 38"/>
                  <a:gd name="T18" fmla="*/ 12 w 25"/>
                  <a:gd name="T19" fmla="*/ 32 h 38"/>
                  <a:gd name="T20" fmla="*/ 10 w 25"/>
                  <a:gd name="T21" fmla="*/ 38 h 38"/>
                  <a:gd name="T22" fmla="*/ 3 w 25"/>
                  <a:gd name="T23" fmla="*/ 34 h 38"/>
                  <a:gd name="T24" fmla="*/ 0 w 25"/>
                  <a:gd name="T25" fmla="*/ 24 h 38"/>
                  <a:gd name="T26" fmla="*/ 3 w 25"/>
                  <a:gd name="T27" fmla="*/ 14 h 38"/>
                  <a:gd name="T28" fmla="*/ 10 w 25"/>
                  <a:gd name="T29" fmla="*/ 10 h 38"/>
                  <a:gd name="T30" fmla="*/ 18 w 25"/>
                  <a:gd name="T31" fmla="*/ 14 h 38"/>
                  <a:gd name="T32" fmla="*/ 18 w 25"/>
                  <a:gd name="T33" fmla="*/ 14 h 38"/>
                  <a:gd name="T34" fmla="*/ 17 w 25"/>
                  <a:gd name="T35" fmla="*/ 9 h 38"/>
                  <a:gd name="T36" fmla="*/ 17 w 25"/>
                  <a:gd name="T37" fmla="*/ 0 h 38"/>
                  <a:gd name="T38" fmla="*/ 25 w 25"/>
                  <a:gd name="T39" fmla="*/ 0 h 38"/>
                  <a:gd name="T40" fmla="*/ 25 w 25"/>
                  <a:gd name="T41" fmla="*/ 37 h 38"/>
                  <a:gd name="T42" fmla="*/ 19 w 25"/>
                  <a:gd name="T43" fmla="*/ 37 h 38"/>
                  <a:gd name="T44" fmla="*/ 18 w 25"/>
                  <a:gd name="T45" fmla="*/ 34 h 38"/>
                  <a:gd name="T46" fmla="*/ 17 w 25"/>
                  <a:gd name="T47" fmla="*/ 34 h 38"/>
                  <a:gd name="T48" fmla="*/ 10 w 25"/>
                  <a:gd name="T4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38">
                    <a:moveTo>
                      <a:pt x="12" y="32"/>
                    </a:moveTo>
                    <a:cubicBezTo>
                      <a:pt x="14" y="32"/>
                      <a:pt x="16" y="31"/>
                      <a:pt x="16" y="30"/>
                    </a:cubicBezTo>
                    <a:cubicBezTo>
                      <a:pt x="17" y="29"/>
                      <a:pt x="18" y="27"/>
                      <a:pt x="18" y="25"/>
                    </a:cubicBezTo>
                    <a:cubicBezTo>
                      <a:pt x="18" y="24"/>
                      <a:pt x="18" y="24"/>
                      <a:pt x="18" y="24"/>
                    </a:cubicBezTo>
                    <a:cubicBezTo>
                      <a:pt x="18" y="21"/>
                      <a:pt x="17" y="19"/>
                      <a:pt x="17" y="18"/>
                    </a:cubicBezTo>
                    <a:cubicBezTo>
                      <a:pt x="16" y="17"/>
                      <a:pt x="14" y="16"/>
                      <a:pt x="12" y="16"/>
                    </a:cubicBezTo>
                    <a:cubicBezTo>
                      <a:pt x="11" y="16"/>
                      <a:pt x="9" y="17"/>
                      <a:pt x="9" y="18"/>
                    </a:cubicBezTo>
                    <a:cubicBezTo>
                      <a:pt x="8" y="19"/>
                      <a:pt x="7" y="21"/>
                      <a:pt x="7" y="24"/>
                    </a:cubicBezTo>
                    <a:cubicBezTo>
                      <a:pt x="7" y="27"/>
                      <a:pt x="8" y="29"/>
                      <a:pt x="9" y="30"/>
                    </a:cubicBezTo>
                    <a:cubicBezTo>
                      <a:pt x="9" y="31"/>
                      <a:pt x="11" y="32"/>
                      <a:pt x="12" y="32"/>
                    </a:cubicBezTo>
                    <a:moveTo>
                      <a:pt x="10" y="38"/>
                    </a:moveTo>
                    <a:cubicBezTo>
                      <a:pt x="7" y="38"/>
                      <a:pt x="4" y="36"/>
                      <a:pt x="3" y="34"/>
                    </a:cubicBezTo>
                    <a:cubicBezTo>
                      <a:pt x="1" y="32"/>
                      <a:pt x="0" y="28"/>
                      <a:pt x="0" y="24"/>
                    </a:cubicBezTo>
                    <a:cubicBezTo>
                      <a:pt x="0" y="20"/>
                      <a:pt x="1" y="16"/>
                      <a:pt x="3" y="14"/>
                    </a:cubicBezTo>
                    <a:cubicBezTo>
                      <a:pt x="4" y="11"/>
                      <a:pt x="7" y="10"/>
                      <a:pt x="10" y="10"/>
                    </a:cubicBezTo>
                    <a:cubicBezTo>
                      <a:pt x="13" y="10"/>
                      <a:pt x="16" y="11"/>
                      <a:pt x="18" y="14"/>
                    </a:cubicBezTo>
                    <a:cubicBezTo>
                      <a:pt x="18" y="14"/>
                      <a:pt x="18" y="14"/>
                      <a:pt x="18" y="14"/>
                    </a:cubicBezTo>
                    <a:cubicBezTo>
                      <a:pt x="18" y="12"/>
                      <a:pt x="17" y="10"/>
                      <a:pt x="17" y="9"/>
                    </a:cubicBezTo>
                    <a:cubicBezTo>
                      <a:pt x="17" y="0"/>
                      <a:pt x="17" y="0"/>
                      <a:pt x="17" y="0"/>
                    </a:cubicBezTo>
                    <a:cubicBezTo>
                      <a:pt x="25" y="0"/>
                      <a:pt x="25" y="0"/>
                      <a:pt x="25" y="0"/>
                    </a:cubicBezTo>
                    <a:cubicBezTo>
                      <a:pt x="25" y="37"/>
                      <a:pt x="25" y="37"/>
                      <a:pt x="25" y="37"/>
                    </a:cubicBezTo>
                    <a:cubicBezTo>
                      <a:pt x="19" y="37"/>
                      <a:pt x="19" y="37"/>
                      <a:pt x="19" y="37"/>
                    </a:cubicBezTo>
                    <a:cubicBezTo>
                      <a:pt x="18" y="34"/>
                      <a:pt x="18" y="34"/>
                      <a:pt x="18" y="34"/>
                    </a:cubicBezTo>
                    <a:cubicBezTo>
                      <a:pt x="17" y="34"/>
                      <a:pt x="17" y="34"/>
                      <a:pt x="17" y="34"/>
                    </a:cubicBezTo>
                    <a:cubicBezTo>
                      <a:pt x="16" y="36"/>
                      <a:pt x="13" y="38"/>
                      <a:pt x="10" y="38"/>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9" name="Freeform 35"/>
              <p:cNvSpPr>
                <a:spLocks/>
              </p:cNvSpPr>
              <p:nvPr userDrawn="1"/>
            </p:nvSpPr>
            <p:spPr bwMode="auto">
              <a:xfrm>
                <a:off x="7202488" y="4114800"/>
                <a:ext cx="30163" cy="30163"/>
              </a:xfrm>
              <a:custGeom>
                <a:avLst/>
                <a:gdLst>
                  <a:gd name="T0" fmla="*/ 0 w 8"/>
                  <a:gd name="T1" fmla="*/ 4 h 8"/>
                  <a:gd name="T2" fmla="*/ 1 w 8"/>
                  <a:gd name="T3" fmla="*/ 1 h 8"/>
                  <a:gd name="T4" fmla="*/ 4 w 8"/>
                  <a:gd name="T5" fmla="*/ 0 h 8"/>
                  <a:gd name="T6" fmla="*/ 7 w 8"/>
                  <a:gd name="T7" fmla="*/ 1 h 8"/>
                  <a:gd name="T8" fmla="*/ 8 w 8"/>
                  <a:gd name="T9" fmla="*/ 4 h 8"/>
                  <a:gd name="T10" fmla="*/ 7 w 8"/>
                  <a:gd name="T11" fmla="*/ 7 h 8"/>
                  <a:gd name="T12" fmla="*/ 4 w 8"/>
                  <a:gd name="T13" fmla="*/ 8 h 8"/>
                  <a:gd name="T14" fmla="*/ 1 w 8"/>
                  <a:gd name="T15" fmla="*/ 7 h 8"/>
                  <a:gd name="T16" fmla="*/ 0 w 8"/>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4"/>
                    </a:moveTo>
                    <a:cubicBezTo>
                      <a:pt x="0" y="2"/>
                      <a:pt x="0" y="1"/>
                      <a:pt x="1" y="1"/>
                    </a:cubicBezTo>
                    <a:cubicBezTo>
                      <a:pt x="1" y="0"/>
                      <a:pt x="2" y="0"/>
                      <a:pt x="4" y="0"/>
                    </a:cubicBezTo>
                    <a:cubicBezTo>
                      <a:pt x="5" y="0"/>
                      <a:pt x="6" y="0"/>
                      <a:pt x="7" y="1"/>
                    </a:cubicBezTo>
                    <a:cubicBezTo>
                      <a:pt x="8" y="1"/>
                      <a:pt x="8" y="3"/>
                      <a:pt x="8" y="4"/>
                    </a:cubicBezTo>
                    <a:cubicBezTo>
                      <a:pt x="8" y="5"/>
                      <a:pt x="8" y="6"/>
                      <a:pt x="7" y="7"/>
                    </a:cubicBezTo>
                    <a:cubicBezTo>
                      <a:pt x="6" y="7"/>
                      <a:pt x="5" y="8"/>
                      <a:pt x="4" y="8"/>
                    </a:cubicBezTo>
                    <a:cubicBezTo>
                      <a:pt x="3" y="8"/>
                      <a:pt x="1" y="7"/>
                      <a:pt x="1" y="7"/>
                    </a:cubicBezTo>
                    <a:cubicBezTo>
                      <a:pt x="0" y="6"/>
                      <a:pt x="0" y="5"/>
                      <a:pt x="0" y="4"/>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nvGrpSpPr>
            <p:cNvPr id="98" name="Group 97"/>
            <p:cNvGrpSpPr/>
            <p:nvPr userDrawn="1"/>
          </p:nvGrpSpPr>
          <p:grpSpPr>
            <a:xfrm>
              <a:off x="4037013" y="1308100"/>
              <a:ext cx="3403600" cy="569913"/>
              <a:chOff x="3821113" y="3136900"/>
              <a:chExt cx="3403600" cy="569913"/>
            </a:xfrm>
          </p:grpSpPr>
          <p:sp>
            <p:nvSpPr>
              <p:cNvPr id="107" name="Rectangle 36"/>
              <p:cNvSpPr>
                <a:spLocks noChangeArrowheads="1"/>
              </p:cNvSpPr>
              <p:nvPr userDrawn="1"/>
            </p:nvSpPr>
            <p:spPr bwMode="auto">
              <a:xfrm>
                <a:off x="3821113" y="3151188"/>
                <a:ext cx="22225" cy="20796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8" name="Freeform 37"/>
              <p:cNvSpPr>
                <a:spLocks/>
              </p:cNvSpPr>
              <p:nvPr userDrawn="1"/>
            </p:nvSpPr>
            <p:spPr bwMode="auto">
              <a:xfrm>
                <a:off x="3910013" y="3200400"/>
                <a:ext cx="131763" cy="158750"/>
              </a:xfrm>
              <a:custGeom>
                <a:avLst/>
                <a:gdLst>
                  <a:gd name="T0" fmla="*/ 28 w 35"/>
                  <a:gd name="T1" fmla="*/ 42 h 42"/>
                  <a:gd name="T2" fmla="*/ 28 w 35"/>
                  <a:gd name="T3" fmla="*/ 15 h 42"/>
                  <a:gd name="T4" fmla="*/ 26 w 35"/>
                  <a:gd name="T5" fmla="*/ 8 h 42"/>
                  <a:gd name="T6" fmla="*/ 19 w 35"/>
                  <a:gd name="T7" fmla="*/ 5 h 42"/>
                  <a:gd name="T8" fmla="*/ 10 w 35"/>
                  <a:gd name="T9" fmla="*/ 9 h 42"/>
                  <a:gd name="T10" fmla="*/ 7 w 35"/>
                  <a:gd name="T11" fmla="*/ 20 h 42"/>
                  <a:gd name="T12" fmla="*/ 7 w 35"/>
                  <a:gd name="T13" fmla="*/ 42 h 42"/>
                  <a:gd name="T14" fmla="*/ 0 w 35"/>
                  <a:gd name="T15" fmla="*/ 42 h 42"/>
                  <a:gd name="T16" fmla="*/ 0 w 35"/>
                  <a:gd name="T17" fmla="*/ 1 h 42"/>
                  <a:gd name="T18" fmla="*/ 5 w 35"/>
                  <a:gd name="T19" fmla="*/ 1 h 42"/>
                  <a:gd name="T20" fmla="*/ 6 w 35"/>
                  <a:gd name="T21" fmla="*/ 6 h 42"/>
                  <a:gd name="T22" fmla="*/ 7 w 35"/>
                  <a:gd name="T23" fmla="*/ 6 h 42"/>
                  <a:gd name="T24" fmla="*/ 12 w 35"/>
                  <a:gd name="T25" fmla="*/ 2 h 42"/>
                  <a:gd name="T26" fmla="*/ 20 w 35"/>
                  <a:gd name="T27" fmla="*/ 0 h 42"/>
                  <a:gd name="T28" fmla="*/ 31 w 35"/>
                  <a:gd name="T29" fmla="*/ 4 h 42"/>
                  <a:gd name="T30" fmla="*/ 35 w 35"/>
                  <a:gd name="T31" fmla="*/ 15 h 42"/>
                  <a:gd name="T32" fmla="*/ 35 w 35"/>
                  <a:gd name="T33" fmla="*/ 42 h 42"/>
                  <a:gd name="T34" fmla="*/ 28 w 35"/>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2">
                    <a:moveTo>
                      <a:pt x="28" y="42"/>
                    </a:moveTo>
                    <a:cubicBezTo>
                      <a:pt x="28" y="15"/>
                      <a:pt x="28" y="15"/>
                      <a:pt x="28" y="15"/>
                    </a:cubicBezTo>
                    <a:cubicBezTo>
                      <a:pt x="28" y="12"/>
                      <a:pt x="28" y="9"/>
                      <a:pt x="26" y="8"/>
                    </a:cubicBezTo>
                    <a:cubicBezTo>
                      <a:pt x="25" y="6"/>
                      <a:pt x="22" y="5"/>
                      <a:pt x="19" y="5"/>
                    </a:cubicBezTo>
                    <a:cubicBezTo>
                      <a:pt x="15" y="5"/>
                      <a:pt x="12" y="6"/>
                      <a:pt x="10" y="9"/>
                    </a:cubicBezTo>
                    <a:cubicBezTo>
                      <a:pt x="8" y="11"/>
                      <a:pt x="7" y="15"/>
                      <a:pt x="7" y="20"/>
                    </a:cubicBezTo>
                    <a:cubicBezTo>
                      <a:pt x="7" y="42"/>
                      <a:pt x="7" y="42"/>
                      <a:pt x="7" y="42"/>
                    </a:cubicBezTo>
                    <a:cubicBezTo>
                      <a:pt x="0" y="42"/>
                      <a:pt x="0" y="42"/>
                      <a:pt x="0" y="42"/>
                    </a:cubicBezTo>
                    <a:cubicBezTo>
                      <a:pt x="0" y="1"/>
                      <a:pt x="0" y="1"/>
                      <a:pt x="0" y="1"/>
                    </a:cubicBezTo>
                    <a:cubicBezTo>
                      <a:pt x="5" y="1"/>
                      <a:pt x="5" y="1"/>
                      <a:pt x="5" y="1"/>
                    </a:cubicBezTo>
                    <a:cubicBezTo>
                      <a:pt x="6" y="6"/>
                      <a:pt x="6" y="6"/>
                      <a:pt x="6" y="6"/>
                    </a:cubicBezTo>
                    <a:cubicBezTo>
                      <a:pt x="7" y="6"/>
                      <a:pt x="7" y="6"/>
                      <a:pt x="7" y="6"/>
                    </a:cubicBezTo>
                    <a:cubicBezTo>
                      <a:pt x="8" y="4"/>
                      <a:pt x="10" y="3"/>
                      <a:pt x="12" y="2"/>
                    </a:cubicBezTo>
                    <a:cubicBezTo>
                      <a:pt x="14" y="1"/>
                      <a:pt x="17" y="0"/>
                      <a:pt x="20" y="0"/>
                    </a:cubicBezTo>
                    <a:cubicBezTo>
                      <a:pt x="25" y="0"/>
                      <a:pt x="28" y="1"/>
                      <a:pt x="31" y="4"/>
                    </a:cubicBezTo>
                    <a:cubicBezTo>
                      <a:pt x="33" y="6"/>
                      <a:pt x="35" y="10"/>
                      <a:pt x="35" y="15"/>
                    </a:cubicBezTo>
                    <a:cubicBezTo>
                      <a:pt x="35" y="42"/>
                      <a:pt x="35" y="42"/>
                      <a:pt x="35" y="42"/>
                    </a:cubicBezTo>
                    <a:lnTo>
                      <a:pt x="28" y="4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 name="Freeform 38"/>
              <p:cNvSpPr>
                <a:spLocks/>
              </p:cNvSpPr>
              <p:nvPr userDrawn="1"/>
            </p:nvSpPr>
            <p:spPr bwMode="auto">
              <a:xfrm>
                <a:off x="4094163" y="3200400"/>
                <a:ext cx="109538" cy="161925"/>
              </a:xfrm>
              <a:custGeom>
                <a:avLst/>
                <a:gdLst>
                  <a:gd name="T0" fmla="*/ 29 w 29"/>
                  <a:gd name="T1" fmla="*/ 31 h 43"/>
                  <a:gd name="T2" fmla="*/ 24 w 29"/>
                  <a:gd name="T3" fmla="*/ 39 h 43"/>
                  <a:gd name="T4" fmla="*/ 12 w 29"/>
                  <a:gd name="T5" fmla="*/ 43 h 43"/>
                  <a:gd name="T6" fmla="*/ 0 w 29"/>
                  <a:gd name="T7" fmla="*/ 40 h 43"/>
                  <a:gd name="T8" fmla="*/ 0 w 29"/>
                  <a:gd name="T9" fmla="*/ 34 h 43"/>
                  <a:gd name="T10" fmla="*/ 6 w 29"/>
                  <a:gd name="T11" fmla="*/ 37 h 43"/>
                  <a:gd name="T12" fmla="*/ 12 w 29"/>
                  <a:gd name="T13" fmla="*/ 37 h 43"/>
                  <a:gd name="T14" fmla="*/ 20 w 29"/>
                  <a:gd name="T15" fmla="*/ 36 h 43"/>
                  <a:gd name="T16" fmla="*/ 23 w 29"/>
                  <a:gd name="T17" fmla="*/ 31 h 43"/>
                  <a:gd name="T18" fmla="*/ 20 w 29"/>
                  <a:gd name="T19" fmla="*/ 27 h 43"/>
                  <a:gd name="T20" fmla="*/ 12 w 29"/>
                  <a:gd name="T21" fmla="*/ 23 h 43"/>
                  <a:gd name="T22" fmla="*/ 4 w 29"/>
                  <a:gd name="T23" fmla="*/ 19 h 43"/>
                  <a:gd name="T24" fmla="*/ 1 w 29"/>
                  <a:gd name="T25" fmla="*/ 16 h 43"/>
                  <a:gd name="T26" fmla="*/ 0 w 29"/>
                  <a:gd name="T27" fmla="*/ 11 h 43"/>
                  <a:gd name="T28" fmla="*/ 4 w 29"/>
                  <a:gd name="T29" fmla="*/ 3 h 43"/>
                  <a:gd name="T30" fmla="*/ 15 w 29"/>
                  <a:gd name="T31" fmla="*/ 0 h 43"/>
                  <a:gd name="T32" fmla="*/ 28 w 29"/>
                  <a:gd name="T33" fmla="*/ 3 h 43"/>
                  <a:gd name="T34" fmla="*/ 25 w 29"/>
                  <a:gd name="T35" fmla="*/ 8 h 43"/>
                  <a:gd name="T36" fmla="*/ 14 w 29"/>
                  <a:gd name="T37" fmla="*/ 5 h 43"/>
                  <a:gd name="T38" fmla="*/ 8 w 29"/>
                  <a:gd name="T39" fmla="*/ 7 h 43"/>
                  <a:gd name="T40" fmla="*/ 5 w 29"/>
                  <a:gd name="T41" fmla="*/ 10 h 43"/>
                  <a:gd name="T42" fmla="*/ 6 w 29"/>
                  <a:gd name="T43" fmla="*/ 13 h 43"/>
                  <a:gd name="T44" fmla="*/ 9 w 29"/>
                  <a:gd name="T45" fmla="*/ 15 h 43"/>
                  <a:gd name="T46" fmla="*/ 16 w 29"/>
                  <a:gd name="T47" fmla="*/ 18 h 43"/>
                  <a:gd name="T48" fmla="*/ 26 w 29"/>
                  <a:gd name="T49" fmla="*/ 24 h 43"/>
                  <a:gd name="T50" fmla="*/ 29 w 29"/>
                  <a:gd name="T51"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3">
                    <a:moveTo>
                      <a:pt x="29" y="31"/>
                    </a:moveTo>
                    <a:cubicBezTo>
                      <a:pt x="29" y="34"/>
                      <a:pt x="27" y="37"/>
                      <a:pt x="24" y="39"/>
                    </a:cubicBezTo>
                    <a:cubicBezTo>
                      <a:pt x="21" y="41"/>
                      <a:pt x="17" y="43"/>
                      <a:pt x="12" y="43"/>
                    </a:cubicBezTo>
                    <a:cubicBezTo>
                      <a:pt x="7" y="43"/>
                      <a:pt x="3" y="42"/>
                      <a:pt x="0" y="40"/>
                    </a:cubicBezTo>
                    <a:cubicBezTo>
                      <a:pt x="0" y="34"/>
                      <a:pt x="0" y="34"/>
                      <a:pt x="0" y="34"/>
                    </a:cubicBezTo>
                    <a:cubicBezTo>
                      <a:pt x="2" y="35"/>
                      <a:pt x="4" y="36"/>
                      <a:pt x="6" y="37"/>
                    </a:cubicBezTo>
                    <a:cubicBezTo>
                      <a:pt x="8" y="37"/>
                      <a:pt x="10" y="37"/>
                      <a:pt x="12" y="37"/>
                    </a:cubicBezTo>
                    <a:cubicBezTo>
                      <a:pt x="16" y="37"/>
                      <a:pt x="18" y="37"/>
                      <a:pt x="20" y="36"/>
                    </a:cubicBezTo>
                    <a:cubicBezTo>
                      <a:pt x="22" y="35"/>
                      <a:pt x="23" y="33"/>
                      <a:pt x="23" y="31"/>
                    </a:cubicBezTo>
                    <a:cubicBezTo>
                      <a:pt x="23" y="30"/>
                      <a:pt x="22" y="28"/>
                      <a:pt x="20" y="27"/>
                    </a:cubicBezTo>
                    <a:cubicBezTo>
                      <a:pt x="19" y="26"/>
                      <a:pt x="16" y="25"/>
                      <a:pt x="12" y="23"/>
                    </a:cubicBezTo>
                    <a:cubicBezTo>
                      <a:pt x="9" y="22"/>
                      <a:pt x="6" y="20"/>
                      <a:pt x="4" y="19"/>
                    </a:cubicBezTo>
                    <a:cubicBezTo>
                      <a:pt x="3" y="18"/>
                      <a:pt x="1" y="17"/>
                      <a:pt x="1" y="16"/>
                    </a:cubicBezTo>
                    <a:cubicBezTo>
                      <a:pt x="0" y="14"/>
                      <a:pt x="0" y="13"/>
                      <a:pt x="0" y="11"/>
                    </a:cubicBezTo>
                    <a:cubicBezTo>
                      <a:pt x="0" y="8"/>
                      <a:pt x="1" y="5"/>
                      <a:pt x="4" y="3"/>
                    </a:cubicBezTo>
                    <a:cubicBezTo>
                      <a:pt x="6" y="1"/>
                      <a:pt x="10" y="0"/>
                      <a:pt x="15" y="0"/>
                    </a:cubicBezTo>
                    <a:cubicBezTo>
                      <a:pt x="19" y="0"/>
                      <a:pt x="23" y="1"/>
                      <a:pt x="28" y="3"/>
                    </a:cubicBezTo>
                    <a:cubicBezTo>
                      <a:pt x="25" y="8"/>
                      <a:pt x="25" y="8"/>
                      <a:pt x="25" y="8"/>
                    </a:cubicBezTo>
                    <a:cubicBezTo>
                      <a:pt x="21" y="6"/>
                      <a:pt x="18" y="5"/>
                      <a:pt x="14" y="5"/>
                    </a:cubicBezTo>
                    <a:cubicBezTo>
                      <a:pt x="11" y="5"/>
                      <a:pt x="9" y="6"/>
                      <a:pt x="8" y="7"/>
                    </a:cubicBezTo>
                    <a:cubicBezTo>
                      <a:pt x="6" y="8"/>
                      <a:pt x="5" y="9"/>
                      <a:pt x="5" y="10"/>
                    </a:cubicBezTo>
                    <a:cubicBezTo>
                      <a:pt x="5" y="12"/>
                      <a:pt x="6" y="12"/>
                      <a:pt x="6" y="13"/>
                    </a:cubicBezTo>
                    <a:cubicBezTo>
                      <a:pt x="7" y="14"/>
                      <a:pt x="8" y="15"/>
                      <a:pt x="9" y="15"/>
                    </a:cubicBezTo>
                    <a:cubicBezTo>
                      <a:pt x="10" y="16"/>
                      <a:pt x="13" y="17"/>
                      <a:pt x="16" y="18"/>
                    </a:cubicBezTo>
                    <a:cubicBezTo>
                      <a:pt x="21" y="20"/>
                      <a:pt x="24" y="22"/>
                      <a:pt x="26" y="24"/>
                    </a:cubicBezTo>
                    <a:cubicBezTo>
                      <a:pt x="28" y="26"/>
                      <a:pt x="29" y="28"/>
                      <a:pt x="29" y="31"/>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 name="Freeform 39"/>
              <p:cNvSpPr>
                <a:spLocks/>
              </p:cNvSpPr>
              <p:nvPr userDrawn="1"/>
            </p:nvSpPr>
            <p:spPr bwMode="auto">
              <a:xfrm>
                <a:off x="4233863" y="3167063"/>
                <a:ext cx="90488" cy="195263"/>
              </a:xfrm>
              <a:custGeom>
                <a:avLst/>
                <a:gdLst>
                  <a:gd name="T0" fmla="*/ 19 w 24"/>
                  <a:gd name="T1" fmla="*/ 46 h 52"/>
                  <a:gd name="T2" fmla="*/ 22 w 24"/>
                  <a:gd name="T3" fmla="*/ 46 h 52"/>
                  <a:gd name="T4" fmla="*/ 24 w 24"/>
                  <a:gd name="T5" fmla="*/ 46 h 52"/>
                  <a:gd name="T6" fmla="*/ 24 w 24"/>
                  <a:gd name="T7" fmla="*/ 50 h 52"/>
                  <a:gd name="T8" fmla="*/ 21 w 24"/>
                  <a:gd name="T9" fmla="*/ 51 h 52"/>
                  <a:gd name="T10" fmla="*/ 18 w 24"/>
                  <a:gd name="T11" fmla="*/ 52 h 52"/>
                  <a:gd name="T12" fmla="*/ 6 w 24"/>
                  <a:gd name="T13" fmla="*/ 39 h 52"/>
                  <a:gd name="T14" fmla="*/ 6 w 24"/>
                  <a:gd name="T15" fmla="*/ 15 h 52"/>
                  <a:gd name="T16" fmla="*/ 0 w 24"/>
                  <a:gd name="T17" fmla="*/ 15 h 52"/>
                  <a:gd name="T18" fmla="*/ 0 w 24"/>
                  <a:gd name="T19" fmla="*/ 12 h 52"/>
                  <a:gd name="T20" fmla="*/ 6 w 24"/>
                  <a:gd name="T21" fmla="*/ 9 h 52"/>
                  <a:gd name="T22" fmla="*/ 9 w 24"/>
                  <a:gd name="T23" fmla="*/ 0 h 52"/>
                  <a:gd name="T24" fmla="*/ 12 w 24"/>
                  <a:gd name="T25" fmla="*/ 0 h 52"/>
                  <a:gd name="T26" fmla="*/ 12 w 24"/>
                  <a:gd name="T27" fmla="*/ 10 h 52"/>
                  <a:gd name="T28" fmla="*/ 24 w 24"/>
                  <a:gd name="T29" fmla="*/ 10 h 52"/>
                  <a:gd name="T30" fmla="*/ 24 w 24"/>
                  <a:gd name="T31" fmla="*/ 15 h 52"/>
                  <a:gd name="T32" fmla="*/ 12 w 24"/>
                  <a:gd name="T33" fmla="*/ 15 h 52"/>
                  <a:gd name="T34" fmla="*/ 12 w 24"/>
                  <a:gd name="T35" fmla="*/ 39 h 52"/>
                  <a:gd name="T36" fmla="*/ 14 w 24"/>
                  <a:gd name="T37" fmla="*/ 44 h 52"/>
                  <a:gd name="T38" fmla="*/ 19 w 24"/>
                  <a:gd name="T39"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2">
                    <a:moveTo>
                      <a:pt x="19" y="46"/>
                    </a:moveTo>
                    <a:cubicBezTo>
                      <a:pt x="20" y="46"/>
                      <a:pt x="21" y="46"/>
                      <a:pt x="22" y="46"/>
                    </a:cubicBezTo>
                    <a:cubicBezTo>
                      <a:pt x="23" y="46"/>
                      <a:pt x="24" y="46"/>
                      <a:pt x="24" y="46"/>
                    </a:cubicBezTo>
                    <a:cubicBezTo>
                      <a:pt x="24" y="50"/>
                      <a:pt x="24" y="50"/>
                      <a:pt x="24" y="50"/>
                    </a:cubicBezTo>
                    <a:cubicBezTo>
                      <a:pt x="24" y="51"/>
                      <a:pt x="23" y="51"/>
                      <a:pt x="21" y="51"/>
                    </a:cubicBezTo>
                    <a:cubicBezTo>
                      <a:pt x="20" y="51"/>
                      <a:pt x="19" y="52"/>
                      <a:pt x="18" y="52"/>
                    </a:cubicBezTo>
                    <a:cubicBezTo>
                      <a:pt x="10" y="52"/>
                      <a:pt x="6" y="47"/>
                      <a:pt x="6" y="39"/>
                    </a:cubicBezTo>
                    <a:cubicBezTo>
                      <a:pt x="6" y="15"/>
                      <a:pt x="6" y="15"/>
                      <a:pt x="6" y="15"/>
                    </a:cubicBezTo>
                    <a:cubicBezTo>
                      <a:pt x="0" y="15"/>
                      <a:pt x="0" y="15"/>
                      <a:pt x="0" y="15"/>
                    </a:cubicBezTo>
                    <a:cubicBezTo>
                      <a:pt x="0" y="12"/>
                      <a:pt x="0" y="12"/>
                      <a:pt x="0" y="12"/>
                    </a:cubicBezTo>
                    <a:cubicBezTo>
                      <a:pt x="6" y="9"/>
                      <a:pt x="6" y="9"/>
                      <a:pt x="6" y="9"/>
                    </a:cubicBezTo>
                    <a:cubicBezTo>
                      <a:pt x="9" y="0"/>
                      <a:pt x="9" y="0"/>
                      <a:pt x="9" y="0"/>
                    </a:cubicBezTo>
                    <a:cubicBezTo>
                      <a:pt x="12" y="0"/>
                      <a:pt x="12" y="0"/>
                      <a:pt x="12" y="0"/>
                    </a:cubicBezTo>
                    <a:cubicBezTo>
                      <a:pt x="12" y="10"/>
                      <a:pt x="12" y="10"/>
                      <a:pt x="12" y="10"/>
                    </a:cubicBezTo>
                    <a:cubicBezTo>
                      <a:pt x="24" y="10"/>
                      <a:pt x="24" y="10"/>
                      <a:pt x="24" y="10"/>
                    </a:cubicBezTo>
                    <a:cubicBezTo>
                      <a:pt x="24" y="15"/>
                      <a:pt x="24" y="15"/>
                      <a:pt x="24" y="15"/>
                    </a:cubicBezTo>
                    <a:cubicBezTo>
                      <a:pt x="12" y="15"/>
                      <a:pt x="12" y="15"/>
                      <a:pt x="12" y="15"/>
                    </a:cubicBezTo>
                    <a:cubicBezTo>
                      <a:pt x="12" y="39"/>
                      <a:pt x="12" y="39"/>
                      <a:pt x="12" y="39"/>
                    </a:cubicBezTo>
                    <a:cubicBezTo>
                      <a:pt x="12" y="41"/>
                      <a:pt x="13" y="43"/>
                      <a:pt x="14" y="44"/>
                    </a:cubicBezTo>
                    <a:cubicBezTo>
                      <a:pt x="15" y="46"/>
                      <a:pt x="17" y="46"/>
                      <a:pt x="19" y="46"/>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1" name="Freeform 40"/>
              <p:cNvSpPr>
                <a:spLocks noEditPoints="1"/>
              </p:cNvSpPr>
              <p:nvPr userDrawn="1"/>
            </p:nvSpPr>
            <p:spPr bwMode="auto">
              <a:xfrm>
                <a:off x="4368800" y="3148013"/>
                <a:ext cx="26988" cy="211138"/>
              </a:xfrm>
              <a:custGeom>
                <a:avLst/>
                <a:gdLst>
                  <a:gd name="T0" fmla="*/ 7 w 7"/>
                  <a:gd name="T1" fmla="*/ 56 h 56"/>
                  <a:gd name="T2" fmla="*/ 0 w 7"/>
                  <a:gd name="T3" fmla="*/ 56 h 56"/>
                  <a:gd name="T4" fmla="*/ 0 w 7"/>
                  <a:gd name="T5" fmla="*/ 15 h 56"/>
                  <a:gd name="T6" fmla="*/ 7 w 7"/>
                  <a:gd name="T7" fmla="*/ 15 h 56"/>
                  <a:gd name="T8" fmla="*/ 7 w 7"/>
                  <a:gd name="T9" fmla="*/ 56 h 56"/>
                  <a:gd name="T10" fmla="*/ 0 w 7"/>
                  <a:gd name="T11" fmla="*/ 4 h 56"/>
                  <a:gd name="T12" fmla="*/ 1 w 7"/>
                  <a:gd name="T13" fmla="*/ 1 h 56"/>
                  <a:gd name="T14" fmla="*/ 3 w 7"/>
                  <a:gd name="T15" fmla="*/ 0 h 56"/>
                  <a:gd name="T16" fmla="*/ 6 w 7"/>
                  <a:gd name="T17" fmla="*/ 1 h 56"/>
                  <a:gd name="T18" fmla="*/ 7 w 7"/>
                  <a:gd name="T19" fmla="*/ 4 h 56"/>
                  <a:gd name="T20" fmla="*/ 6 w 7"/>
                  <a:gd name="T21" fmla="*/ 7 h 56"/>
                  <a:gd name="T22" fmla="*/ 3 w 7"/>
                  <a:gd name="T23" fmla="*/ 8 h 56"/>
                  <a:gd name="T24" fmla="*/ 1 w 7"/>
                  <a:gd name="T25" fmla="*/ 7 h 56"/>
                  <a:gd name="T26" fmla="*/ 0 w 7"/>
                  <a:gd name="T27"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6">
                    <a:moveTo>
                      <a:pt x="7" y="56"/>
                    </a:moveTo>
                    <a:cubicBezTo>
                      <a:pt x="0" y="56"/>
                      <a:pt x="0" y="56"/>
                      <a:pt x="0" y="56"/>
                    </a:cubicBezTo>
                    <a:cubicBezTo>
                      <a:pt x="0" y="15"/>
                      <a:pt x="0" y="15"/>
                      <a:pt x="0" y="15"/>
                    </a:cubicBezTo>
                    <a:cubicBezTo>
                      <a:pt x="7" y="15"/>
                      <a:pt x="7" y="15"/>
                      <a:pt x="7" y="15"/>
                    </a:cubicBezTo>
                    <a:lnTo>
                      <a:pt x="7" y="56"/>
                    </a:lnTo>
                    <a:close/>
                    <a:moveTo>
                      <a:pt x="0" y="4"/>
                    </a:moveTo>
                    <a:cubicBezTo>
                      <a:pt x="0" y="2"/>
                      <a:pt x="0" y="1"/>
                      <a:pt x="1" y="1"/>
                    </a:cubicBezTo>
                    <a:cubicBezTo>
                      <a:pt x="2" y="0"/>
                      <a:pt x="2" y="0"/>
                      <a:pt x="3" y="0"/>
                    </a:cubicBezTo>
                    <a:cubicBezTo>
                      <a:pt x="4" y="0"/>
                      <a:pt x="5" y="0"/>
                      <a:pt x="6" y="1"/>
                    </a:cubicBezTo>
                    <a:cubicBezTo>
                      <a:pt x="7" y="1"/>
                      <a:pt x="7" y="2"/>
                      <a:pt x="7" y="4"/>
                    </a:cubicBezTo>
                    <a:cubicBezTo>
                      <a:pt x="7" y="5"/>
                      <a:pt x="7" y="6"/>
                      <a:pt x="6" y="7"/>
                    </a:cubicBezTo>
                    <a:cubicBezTo>
                      <a:pt x="5" y="7"/>
                      <a:pt x="4" y="8"/>
                      <a:pt x="3" y="8"/>
                    </a:cubicBezTo>
                    <a:cubicBezTo>
                      <a:pt x="2" y="8"/>
                      <a:pt x="2" y="7"/>
                      <a:pt x="1" y="7"/>
                    </a:cubicBezTo>
                    <a:cubicBezTo>
                      <a:pt x="0" y="6"/>
                      <a:pt x="0" y="5"/>
                      <a:pt x="0" y="4"/>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 name="Freeform 41"/>
              <p:cNvSpPr>
                <a:spLocks/>
              </p:cNvSpPr>
              <p:nvPr userDrawn="1"/>
            </p:nvSpPr>
            <p:spPr bwMode="auto">
              <a:xfrm>
                <a:off x="4437063" y="3167063"/>
                <a:ext cx="90488" cy="195263"/>
              </a:xfrm>
              <a:custGeom>
                <a:avLst/>
                <a:gdLst>
                  <a:gd name="T0" fmla="*/ 19 w 24"/>
                  <a:gd name="T1" fmla="*/ 46 h 52"/>
                  <a:gd name="T2" fmla="*/ 22 w 24"/>
                  <a:gd name="T3" fmla="*/ 46 h 52"/>
                  <a:gd name="T4" fmla="*/ 24 w 24"/>
                  <a:gd name="T5" fmla="*/ 46 h 52"/>
                  <a:gd name="T6" fmla="*/ 24 w 24"/>
                  <a:gd name="T7" fmla="*/ 50 h 52"/>
                  <a:gd name="T8" fmla="*/ 21 w 24"/>
                  <a:gd name="T9" fmla="*/ 51 h 52"/>
                  <a:gd name="T10" fmla="*/ 18 w 24"/>
                  <a:gd name="T11" fmla="*/ 52 h 52"/>
                  <a:gd name="T12" fmla="*/ 6 w 24"/>
                  <a:gd name="T13" fmla="*/ 39 h 52"/>
                  <a:gd name="T14" fmla="*/ 6 w 24"/>
                  <a:gd name="T15" fmla="*/ 15 h 52"/>
                  <a:gd name="T16" fmla="*/ 0 w 24"/>
                  <a:gd name="T17" fmla="*/ 15 h 52"/>
                  <a:gd name="T18" fmla="*/ 0 w 24"/>
                  <a:gd name="T19" fmla="*/ 12 h 52"/>
                  <a:gd name="T20" fmla="*/ 6 w 24"/>
                  <a:gd name="T21" fmla="*/ 9 h 52"/>
                  <a:gd name="T22" fmla="*/ 9 w 24"/>
                  <a:gd name="T23" fmla="*/ 0 h 52"/>
                  <a:gd name="T24" fmla="*/ 12 w 24"/>
                  <a:gd name="T25" fmla="*/ 0 h 52"/>
                  <a:gd name="T26" fmla="*/ 12 w 24"/>
                  <a:gd name="T27" fmla="*/ 10 h 52"/>
                  <a:gd name="T28" fmla="*/ 24 w 24"/>
                  <a:gd name="T29" fmla="*/ 10 h 52"/>
                  <a:gd name="T30" fmla="*/ 24 w 24"/>
                  <a:gd name="T31" fmla="*/ 15 h 52"/>
                  <a:gd name="T32" fmla="*/ 12 w 24"/>
                  <a:gd name="T33" fmla="*/ 15 h 52"/>
                  <a:gd name="T34" fmla="*/ 12 w 24"/>
                  <a:gd name="T35" fmla="*/ 39 h 52"/>
                  <a:gd name="T36" fmla="*/ 14 w 24"/>
                  <a:gd name="T37" fmla="*/ 44 h 52"/>
                  <a:gd name="T38" fmla="*/ 19 w 24"/>
                  <a:gd name="T39"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2">
                    <a:moveTo>
                      <a:pt x="19" y="46"/>
                    </a:moveTo>
                    <a:cubicBezTo>
                      <a:pt x="20" y="46"/>
                      <a:pt x="21" y="46"/>
                      <a:pt x="22" y="46"/>
                    </a:cubicBezTo>
                    <a:cubicBezTo>
                      <a:pt x="23" y="46"/>
                      <a:pt x="24" y="46"/>
                      <a:pt x="24" y="46"/>
                    </a:cubicBezTo>
                    <a:cubicBezTo>
                      <a:pt x="24" y="50"/>
                      <a:pt x="24" y="50"/>
                      <a:pt x="24" y="50"/>
                    </a:cubicBezTo>
                    <a:cubicBezTo>
                      <a:pt x="24" y="51"/>
                      <a:pt x="23" y="51"/>
                      <a:pt x="21" y="51"/>
                    </a:cubicBezTo>
                    <a:cubicBezTo>
                      <a:pt x="20" y="51"/>
                      <a:pt x="19" y="52"/>
                      <a:pt x="18" y="52"/>
                    </a:cubicBezTo>
                    <a:cubicBezTo>
                      <a:pt x="10" y="52"/>
                      <a:pt x="6" y="47"/>
                      <a:pt x="6" y="39"/>
                    </a:cubicBezTo>
                    <a:cubicBezTo>
                      <a:pt x="6" y="15"/>
                      <a:pt x="6" y="15"/>
                      <a:pt x="6" y="15"/>
                    </a:cubicBezTo>
                    <a:cubicBezTo>
                      <a:pt x="0" y="15"/>
                      <a:pt x="0" y="15"/>
                      <a:pt x="0" y="15"/>
                    </a:cubicBezTo>
                    <a:cubicBezTo>
                      <a:pt x="0" y="12"/>
                      <a:pt x="0" y="12"/>
                      <a:pt x="0" y="12"/>
                    </a:cubicBezTo>
                    <a:cubicBezTo>
                      <a:pt x="6" y="9"/>
                      <a:pt x="6" y="9"/>
                      <a:pt x="6" y="9"/>
                    </a:cubicBezTo>
                    <a:cubicBezTo>
                      <a:pt x="9" y="0"/>
                      <a:pt x="9" y="0"/>
                      <a:pt x="9" y="0"/>
                    </a:cubicBezTo>
                    <a:cubicBezTo>
                      <a:pt x="12" y="0"/>
                      <a:pt x="12" y="0"/>
                      <a:pt x="12" y="0"/>
                    </a:cubicBezTo>
                    <a:cubicBezTo>
                      <a:pt x="12" y="10"/>
                      <a:pt x="12" y="10"/>
                      <a:pt x="12" y="10"/>
                    </a:cubicBezTo>
                    <a:cubicBezTo>
                      <a:pt x="24" y="10"/>
                      <a:pt x="24" y="10"/>
                      <a:pt x="24" y="10"/>
                    </a:cubicBezTo>
                    <a:cubicBezTo>
                      <a:pt x="24" y="15"/>
                      <a:pt x="24" y="15"/>
                      <a:pt x="24" y="15"/>
                    </a:cubicBezTo>
                    <a:cubicBezTo>
                      <a:pt x="12" y="15"/>
                      <a:pt x="12" y="15"/>
                      <a:pt x="12" y="15"/>
                    </a:cubicBezTo>
                    <a:cubicBezTo>
                      <a:pt x="12" y="39"/>
                      <a:pt x="12" y="39"/>
                      <a:pt x="12" y="39"/>
                    </a:cubicBezTo>
                    <a:cubicBezTo>
                      <a:pt x="12" y="41"/>
                      <a:pt x="13" y="43"/>
                      <a:pt x="14" y="44"/>
                    </a:cubicBezTo>
                    <a:cubicBezTo>
                      <a:pt x="15" y="46"/>
                      <a:pt x="17" y="46"/>
                      <a:pt x="19" y="46"/>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 name="Freeform 42"/>
              <p:cNvSpPr>
                <a:spLocks/>
              </p:cNvSpPr>
              <p:nvPr userDrawn="1"/>
            </p:nvSpPr>
            <p:spPr bwMode="auto">
              <a:xfrm>
                <a:off x="4572000" y="3205163"/>
                <a:ext cx="127000" cy="157163"/>
              </a:xfrm>
              <a:custGeom>
                <a:avLst/>
                <a:gdLst>
                  <a:gd name="T0" fmla="*/ 6 w 34"/>
                  <a:gd name="T1" fmla="*/ 0 h 42"/>
                  <a:gd name="T2" fmla="*/ 6 w 34"/>
                  <a:gd name="T3" fmla="*/ 26 h 42"/>
                  <a:gd name="T4" fmla="*/ 8 w 34"/>
                  <a:gd name="T5" fmla="*/ 34 h 42"/>
                  <a:gd name="T6" fmla="*/ 16 w 34"/>
                  <a:gd name="T7" fmla="*/ 36 h 42"/>
                  <a:gd name="T8" fmla="*/ 25 w 34"/>
                  <a:gd name="T9" fmla="*/ 33 h 42"/>
                  <a:gd name="T10" fmla="*/ 28 w 34"/>
                  <a:gd name="T11" fmla="*/ 21 h 42"/>
                  <a:gd name="T12" fmla="*/ 28 w 34"/>
                  <a:gd name="T13" fmla="*/ 0 h 42"/>
                  <a:gd name="T14" fmla="*/ 34 w 34"/>
                  <a:gd name="T15" fmla="*/ 0 h 42"/>
                  <a:gd name="T16" fmla="*/ 34 w 34"/>
                  <a:gd name="T17" fmla="*/ 41 h 42"/>
                  <a:gd name="T18" fmla="*/ 29 w 34"/>
                  <a:gd name="T19" fmla="*/ 41 h 42"/>
                  <a:gd name="T20" fmla="*/ 28 w 34"/>
                  <a:gd name="T21" fmla="*/ 35 h 42"/>
                  <a:gd name="T22" fmla="*/ 28 w 34"/>
                  <a:gd name="T23" fmla="*/ 35 h 42"/>
                  <a:gd name="T24" fmla="*/ 23 w 34"/>
                  <a:gd name="T25" fmla="*/ 40 h 42"/>
                  <a:gd name="T26" fmla="*/ 15 w 34"/>
                  <a:gd name="T27" fmla="*/ 42 h 42"/>
                  <a:gd name="T28" fmla="*/ 4 w 34"/>
                  <a:gd name="T29" fmla="*/ 38 h 42"/>
                  <a:gd name="T30" fmla="*/ 0 w 34"/>
                  <a:gd name="T31" fmla="*/ 27 h 42"/>
                  <a:gd name="T32" fmla="*/ 0 w 34"/>
                  <a:gd name="T33" fmla="*/ 0 h 42"/>
                  <a:gd name="T34" fmla="*/ 6 w 34"/>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2">
                    <a:moveTo>
                      <a:pt x="6" y="0"/>
                    </a:moveTo>
                    <a:cubicBezTo>
                      <a:pt x="6" y="26"/>
                      <a:pt x="6" y="26"/>
                      <a:pt x="6" y="26"/>
                    </a:cubicBezTo>
                    <a:cubicBezTo>
                      <a:pt x="6" y="30"/>
                      <a:pt x="7" y="32"/>
                      <a:pt x="8" y="34"/>
                    </a:cubicBezTo>
                    <a:cubicBezTo>
                      <a:pt x="10" y="36"/>
                      <a:pt x="12" y="36"/>
                      <a:pt x="16" y="36"/>
                    </a:cubicBezTo>
                    <a:cubicBezTo>
                      <a:pt x="20" y="36"/>
                      <a:pt x="23" y="35"/>
                      <a:pt x="25" y="33"/>
                    </a:cubicBezTo>
                    <a:cubicBezTo>
                      <a:pt x="27" y="30"/>
                      <a:pt x="28" y="27"/>
                      <a:pt x="28" y="21"/>
                    </a:cubicBezTo>
                    <a:cubicBezTo>
                      <a:pt x="28" y="0"/>
                      <a:pt x="28" y="0"/>
                      <a:pt x="28" y="0"/>
                    </a:cubicBezTo>
                    <a:cubicBezTo>
                      <a:pt x="34" y="0"/>
                      <a:pt x="34" y="0"/>
                      <a:pt x="34" y="0"/>
                    </a:cubicBezTo>
                    <a:cubicBezTo>
                      <a:pt x="34" y="41"/>
                      <a:pt x="34" y="41"/>
                      <a:pt x="34" y="41"/>
                    </a:cubicBezTo>
                    <a:cubicBezTo>
                      <a:pt x="29" y="41"/>
                      <a:pt x="29" y="41"/>
                      <a:pt x="29" y="41"/>
                    </a:cubicBezTo>
                    <a:cubicBezTo>
                      <a:pt x="28" y="35"/>
                      <a:pt x="28" y="35"/>
                      <a:pt x="28" y="35"/>
                    </a:cubicBezTo>
                    <a:cubicBezTo>
                      <a:pt x="28" y="35"/>
                      <a:pt x="28" y="35"/>
                      <a:pt x="28" y="35"/>
                    </a:cubicBezTo>
                    <a:cubicBezTo>
                      <a:pt x="27" y="37"/>
                      <a:pt x="25" y="39"/>
                      <a:pt x="23" y="40"/>
                    </a:cubicBezTo>
                    <a:cubicBezTo>
                      <a:pt x="20" y="41"/>
                      <a:pt x="18" y="42"/>
                      <a:pt x="15" y="42"/>
                    </a:cubicBezTo>
                    <a:cubicBezTo>
                      <a:pt x="10" y="42"/>
                      <a:pt x="6" y="40"/>
                      <a:pt x="4" y="38"/>
                    </a:cubicBezTo>
                    <a:cubicBezTo>
                      <a:pt x="1" y="36"/>
                      <a:pt x="0" y="32"/>
                      <a:pt x="0" y="27"/>
                    </a:cubicBezTo>
                    <a:cubicBezTo>
                      <a:pt x="0" y="0"/>
                      <a:pt x="0" y="0"/>
                      <a:pt x="0" y="0"/>
                    </a:cubicBezTo>
                    <a:lnTo>
                      <a:pt x="6"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 name="Freeform 43"/>
              <p:cNvSpPr>
                <a:spLocks/>
              </p:cNvSpPr>
              <p:nvPr userDrawn="1"/>
            </p:nvSpPr>
            <p:spPr bwMode="auto">
              <a:xfrm>
                <a:off x="4745038" y="3167063"/>
                <a:ext cx="90488" cy="195263"/>
              </a:xfrm>
              <a:custGeom>
                <a:avLst/>
                <a:gdLst>
                  <a:gd name="T0" fmla="*/ 18 w 24"/>
                  <a:gd name="T1" fmla="*/ 46 h 52"/>
                  <a:gd name="T2" fmla="*/ 22 w 24"/>
                  <a:gd name="T3" fmla="*/ 46 h 52"/>
                  <a:gd name="T4" fmla="*/ 24 w 24"/>
                  <a:gd name="T5" fmla="*/ 46 h 52"/>
                  <a:gd name="T6" fmla="*/ 24 w 24"/>
                  <a:gd name="T7" fmla="*/ 50 h 52"/>
                  <a:gd name="T8" fmla="*/ 21 w 24"/>
                  <a:gd name="T9" fmla="*/ 51 h 52"/>
                  <a:gd name="T10" fmla="*/ 18 w 24"/>
                  <a:gd name="T11" fmla="*/ 52 h 52"/>
                  <a:gd name="T12" fmla="*/ 6 w 24"/>
                  <a:gd name="T13" fmla="*/ 39 h 52"/>
                  <a:gd name="T14" fmla="*/ 6 w 24"/>
                  <a:gd name="T15" fmla="*/ 15 h 52"/>
                  <a:gd name="T16" fmla="*/ 0 w 24"/>
                  <a:gd name="T17" fmla="*/ 15 h 52"/>
                  <a:gd name="T18" fmla="*/ 0 w 24"/>
                  <a:gd name="T19" fmla="*/ 12 h 52"/>
                  <a:gd name="T20" fmla="*/ 6 w 24"/>
                  <a:gd name="T21" fmla="*/ 9 h 52"/>
                  <a:gd name="T22" fmla="*/ 8 w 24"/>
                  <a:gd name="T23" fmla="*/ 0 h 52"/>
                  <a:gd name="T24" fmla="*/ 12 w 24"/>
                  <a:gd name="T25" fmla="*/ 0 h 52"/>
                  <a:gd name="T26" fmla="*/ 12 w 24"/>
                  <a:gd name="T27" fmla="*/ 10 h 52"/>
                  <a:gd name="T28" fmla="*/ 24 w 24"/>
                  <a:gd name="T29" fmla="*/ 10 h 52"/>
                  <a:gd name="T30" fmla="*/ 24 w 24"/>
                  <a:gd name="T31" fmla="*/ 15 h 52"/>
                  <a:gd name="T32" fmla="*/ 12 w 24"/>
                  <a:gd name="T33" fmla="*/ 15 h 52"/>
                  <a:gd name="T34" fmla="*/ 12 w 24"/>
                  <a:gd name="T35" fmla="*/ 39 h 52"/>
                  <a:gd name="T36" fmla="*/ 14 w 24"/>
                  <a:gd name="T37" fmla="*/ 44 h 52"/>
                  <a:gd name="T38" fmla="*/ 18 w 24"/>
                  <a:gd name="T39"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2">
                    <a:moveTo>
                      <a:pt x="18" y="46"/>
                    </a:moveTo>
                    <a:cubicBezTo>
                      <a:pt x="20" y="46"/>
                      <a:pt x="21" y="46"/>
                      <a:pt x="22" y="46"/>
                    </a:cubicBezTo>
                    <a:cubicBezTo>
                      <a:pt x="23" y="46"/>
                      <a:pt x="23" y="46"/>
                      <a:pt x="24" y="46"/>
                    </a:cubicBezTo>
                    <a:cubicBezTo>
                      <a:pt x="24" y="50"/>
                      <a:pt x="24" y="50"/>
                      <a:pt x="24" y="50"/>
                    </a:cubicBezTo>
                    <a:cubicBezTo>
                      <a:pt x="23" y="51"/>
                      <a:pt x="22" y="51"/>
                      <a:pt x="21" y="51"/>
                    </a:cubicBezTo>
                    <a:cubicBezTo>
                      <a:pt x="20" y="51"/>
                      <a:pt x="19" y="52"/>
                      <a:pt x="18" y="52"/>
                    </a:cubicBezTo>
                    <a:cubicBezTo>
                      <a:pt x="10" y="52"/>
                      <a:pt x="6" y="47"/>
                      <a:pt x="6" y="39"/>
                    </a:cubicBezTo>
                    <a:cubicBezTo>
                      <a:pt x="6" y="15"/>
                      <a:pt x="6" y="15"/>
                      <a:pt x="6" y="15"/>
                    </a:cubicBezTo>
                    <a:cubicBezTo>
                      <a:pt x="0" y="15"/>
                      <a:pt x="0" y="15"/>
                      <a:pt x="0" y="15"/>
                    </a:cubicBezTo>
                    <a:cubicBezTo>
                      <a:pt x="0" y="12"/>
                      <a:pt x="0" y="12"/>
                      <a:pt x="0" y="12"/>
                    </a:cubicBezTo>
                    <a:cubicBezTo>
                      <a:pt x="6" y="9"/>
                      <a:pt x="6" y="9"/>
                      <a:pt x="6" y="9"/>
                    </a:cubicBezTo>
                    <a:cubicBezTo>
                      <a:pt x="8" y="0"/>
                      <a:pt x="8" y="0"/>
                      <a:pt x="8" y="0"/>
                    </a:cubicBezTo>
                    <a:cubicBezTo>
                      <a:pt x="12" y="0"/>
                      <a:pt x="12" y="0"/>
                      <a:pt x="12" y="0"/>
                    </a:cubicBezTo>
                    <a:cubicBezTo>
                      <a:pt x="12" y="10"/>
                      <a:pt x="12" y="10"/>
                      <a:pt x="12" y="10"/>
                    </a:cubicBezTo>
                    <a:cubicBezTo>
                      <a:pt x="24" y="10"/>
                      <a:pt x="24" y="10"/>
                      <a:pt x="24" y="10"/>
                    </a:cubicBezTo>
                    <a:cubicBezTo>
                      <a:pt x="24" y="15"/>
                      <a:pt x="24" y="15"/>
                      <a:pt x="24" y="15"/>
                    </a:cubicBezTo>
                    <a:cubicBezTo>
                      <a:pt x="12" y="15"/>
                      <a:pt x="12" y="15"/>
                      <a:pt x="12" y="15"/>
                    </a:cubicBezTo>
                    <a:cubicBezTo>
                      <a:pt x="12" y="39"/>
                      <a:pt x="12" y="39"/>
                      <a:pt x="12" y="39"/>
                    </a:cubicBezTo>
                    <a:cubicBezTo>
                      <a:pt x="12" y="41"/>
                      <a:pt x="12" y="43"/>
                      <a:pt x="14" y="44"/>
                    </a:cubicBezTo>
                    <a:cubicBezTo>
                      <a:pt x="15" y="46"/>
                      <a:pt x="16" y="46"/>
                      <a:pt x="18" y="46"/>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 name="Freeform 44"/>
              <p:cNvSpPr>
                <a:spLocks noEditPoints="1"/>
              </p:cNvSpPr>
              <p:nvPr userDrawn="1"/>
            </p:nvSpPr>
            <p:spPr bwMode="auto">
              <a:xfrm>
                <a:off x="4872038" y="3200400"/>
                <a:ext cx="128588" cy="161925"/>
              </a:xfrm>
              <a:custGeom>
                <a:avLst/>
                <a:gdLst>
                  <a:gd name="T0" fmla="*/ 18 w 34"/>
                  <a:gd name="T1" fmla="*/ 5 h 43"/>
                  <a:gd name="T2" fmla="*/ 10 w 34"/>
                  <a:gd name="T3" fmla="*/ 8 h 43"/>
                  <a:gd name="T4" fmla="*/ 6 w 34"/>
                  <a:gd name="T5" fmla="*/ 17 h 43"/>
                  <a:gd name="T6" fmla="*/ 28 w 34"/>
                  <a:gd name="T7" fmla="*/ 17 h 43"/>
                  <a:gd name="T8" fmla="*/ 25 w 34"/>
                  <a:gd name="T9" fmla="*/ 8 h 43"/>
                  <a:gd name="T10" fmla="*/ 18 w 34"/>
                  <a:gd name="T11" fmla="*/ 5 h 43"/>
                  <a:gd name="T12" fmla="*/ 19 w 34"/>
                  <a:gd name="T13" fmla="*/ 43 h 43"/>
                  <a:gd name="T14" fmla="*/ 5 w 34"/>
                  <a:gd name="T15" fmla="*/ 37 h 43"/>
                  <a:gd name="T16" fmla="*/ 0 w 34"/>
                  <a:gd name="T17" fmla="*/ 22 h 43"/>
                  <a:gd name="T18" fmla="*/ 5 w 34"/>
                  <a:gd name="T19" fmla="*/ 6 h 43"/>
                  <a:gd name="T20" fmla="*/ 18 w 34"/>
                  <a:gd name="T21" fmla="*/ 0 h 43"/>
                  <a:gd name="T22" fmla="*/ 30 w 34"/>
                  <a:gd name="T23" fmla="*/ 5 h 43"/>
                  <a:gd name="T24" fmla="*/ 34 w 34"/>
                  <a:gd name="T25" fmla="*/ 18 h 43"/>
                  <a:gd name="T26" fmla="*/ 34 w 34"/>
                  <a:gd name="T27" fmla="*/ 22 h 43"/>
                  <a:gd name="T28" fmla="*/ 6 w 34"/>
                  <a:gd name="T29" fmla="*/ 22 h 43"/>
                  <a:gd name="T30" fmla="*/ 10 w 34"/>
                  <a:gd name="T31" fmla="*/ 33 h 43"/>
                  <a:gd name="T32" fmla="*/ 20 w 34"/>
                  <a:gd name="T33" fmla="*/ 37 h 43"/>
                  <a:gd name="T34" fmla="*/ 33 w 34"/>
                  <a:gd name="T35" fmla="*/ 34 h 43"/>
                  <a:gd name="T36" fmla="*/ 33 w 34"/>
                  <a:gd name="T37" fmla="*/ 40 h 43"/>
                  <a:gd name="T38" fmla="*/ 26 w 34"/>
                  <a:gd name="T39" fmla="*/ 42 h 43"/>
                  <a:gd name="T40" fmla="*/ 19 w 34"/>
                  <a:gd name="T4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3">
                    <a:moveTo>
                      <a:pt x="18" y="5"/>
                    </a:moveTo>
                    <a:cubicBezTo>
                      <a:pt x="14" y="5"/>
                      <a:pt x="12" y="6"/>
                      <a:pt x="10" y="8"/>
                    </a:cubicBezTo>
                    <a:cubicBezTo>
                      <a:pt x="8" y="11"/>
                      <a:pt x="7" y="14"/>
                      <a:pt x="6" y="17"/>
                    </a:cubicBezTo>
                    <a:cubicBezTo>
                      <a:pt x="28" y="17"/>
                      <a:pt x="28" y="17"/>
                      <a:pt x="28" y="17"/>
                    </a:cubicBezTo>
                    <a:cubicBezTo>
                      <a:pt x="28" y="13"/>
                      <a:pt x="27" y="10"/>
                      <a:pt x="25" y="8"/>
                    </a:cubicBezTo>
                    <a:cubicBezTo>
                      <a:pt x="23" y="6"/>
                      <a:pt x="21" y="5"/>
                      <a:pt x="18" y="5"/>
                    </a:cubicBezTo>
                    <a:moveTo>
                      <a:pt x="19" y="43"/>
                    </a:moveTo>
                    <a:cubicBezTo>
                      <a:pt x="13" y="43"/>
                      <a:pt x="9" y="41"/>
                      <a:pt x="5" y="37"/>
                    </a:cubicBezTo>
                    <a:cubicBezTo>
                      <a:pt x="2" y="33"/>
                      <a:pt x="0" y="28"/>
                      <a:pt x="0" y="22"/>
                    </a:cubicBezTo>
                    <a:cubicBezTo>
                      <a:pt x="0" y="15"/>
                      <a:pt x="1" y="10"/>
                      <a:pt x="5" y="6"/>
                    </a:cubicBezTo>
                    <a:cubicBezTo>
                      <a:pt x="8" y="2"/>
                      <a:pt x="12" y="0"/>
                      <a:pt x="18" y="0"/>
                    </a:cubicBezTo>
                    <a:cubicBezTo>
                      <a:pt x="23" y="0"/>
                      <a:pt x="27" y="2"/>
                      <a:pt x="30" y="5"/>
                    </a:cubicBezTo>
                    <a:cubicBezTo>
                      <a:pt x="33" y="8"/>
                      <a:pt x="34" y="13"/>
                      <a:pt x="34" y="18"/>
                    </a:cubicBezTo>
                    <a:cubicBezTo>
                      <a:pt x="34" y="22"/>
                      <a:pt x="34" y="22"/>
                      <a:pt x="34" y="22"/>
                    </a:cubicBezTo>
                    <a:cubicBezTo>
                      <a:pt x="6" y="22"/>
                      <a:pt x="6" y="22"/>
                      <a:pt x="6" y="22"/>
                    </a:cubicBezTo>
                    <a:cubicBezTo>
                      <a:pt x="6" y="27"/>
                      <a:pt x="8" y="31"/>
                      <a:pt x="10" y="33"/>
                    </a:cubicBezTo>
                    <a:cubicBezTo>
                      <a:pt x="12" y="36"/>
                      <a:pt x="15" y="37"/>
                      <a:pt x="20" y="37"/>
                    </a:cubicBezTo>
                    <a:cubicBezTo>
                      <a:pt x="24" y="37"/>
                      <a:pt x="28" y="36"/>
                      <a:pt x="33" y="34"/>
                    </a:cubicBezTo>
                    <a:cubicBezTo>
                      <a:pt x="33" y="40"/>
                      <a:pt x="33" y="40"/>
                      <a:pt x="33" y="40"/>
                    </a:cubicBezTo>
                    <a:cubicBezTo>
                      <a:pt x="30" y="41"/>
                      <a:pt x="28" y="41"/>
                      <a:pt x="26" y="42"/>
                    </a:cubicBezTo>
                    <a:cubicBezTo>
                      <a:pt x="24" y="42"/>
                      <a:pt x="22" y="43"/>
                      <a:pt x="19" y="43"/>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6" name="Freeform 45"/>
              <p:cNvSpPr>
                <a:spLocks noEditPoints="1"/>
              </p:cNvSpPr>
              <p:nvPr userDrawn="1"/>
            </p:nvSpPr>
            <p:spPr bwMode="auto">
              <a:xfrm>
                <a:off x="5135563" y="3200400"/>
                <a:ext cx="142875" cy="161925"/>
              </a:xfrm>
              <a:custGeom>
                <a:avLst/>
                <a:gdLst>
                  <a:gd name="T0" fmla="*/ 7 w 38"/>
                  <a:gd name="T1" fmla="*/ 21 h 43"/>
                  <a:gd name="T2" fmla="*/ 10 w 38"/>
                  <a:gd name="T3" fmla="*/ 33 h 43"/>
                  <a:gd name="T4" fmla="*/ 19 w 38"/>
                  <a:gd name="T5" fmla="*/ 37 h 43"/>
                  <a:gd name="T6" fmla="*/ 28 w 38"/>
                  <a:gd name="T7" fmla="*/ 33 h 43"/>
                  <a:gd name="T8" fmla="*/ 31 w 38"/>
                  <a:gd name="T9" fmla="*/ 21 h 43"/>
                  <a:gd name="T10" fmla="*/ 28 w 38"/>
                  <a:gd name="T11" fmla="*/ 9 h 43"/>
                  <a:gd name="T12" fmla="*/ 19 w 38"/>
                  <a:gd name="T13" fmla="*/ 5 h 43"/>
                  <a:gd name="T14" fmla="*/ 10 w 38"/>
                  <a:gd name="T15" fmla="*/ 9 h 43"/>
                  <a:gd name="T16" fmla="*/ 7 w 38"/>
                  <a:gd name="T17" fmla="*/ 21 h 43"/>
                  <a:gd name="T18" fmla="*/ 38 w 38"/>
                  <a:gd name="T19" fmla="*/ 21 h 43"/>
                  <a:gd name="T20" fmla="*/ 33 w 38"/>
                  <a:gd name="T21" fmla="*/ 37 h 43"/>
                  <a:gd name="T22" fmla="*/ 19 w 38"/>
                  <a:gd name="T23" fmla="*/ 43 h 43"/>
                  <a:gd name="T24" fmla="*/ 9 w 38"/>
                  <a:gd name="T25" fmla="*/ 40 h 43"/>
                  <a:gd name="T26" fmla="*/ 3 w 38"/>
                  <a:gd name="T27" fmla="*/ 33 h 43"/>
                  <a:gd name="T28" fmla="*/ 0 w 38"/>
                  <a:gd name="T29" fmla="*/ 21 h 43"/>
                  <a:gd name="T30" fmla="*/ 5 w 38"/>
                  <a:gd name="T31" fmla="*/ 6 h 43"/>
                  <a:gd name="T32" fmla="*/ 19 w 38"/>
                  <a:gd name="T33" fmla="*/ 0 h 43"/>
                  <a:gd name="T34" fmla="*/ 33 w 38"/>
                  <a:gd name="T35" fmla="*/ 6 h 43"/>
                  <a:gd name="T36" fmla="*/ 38 w 38"/>
                  <a:gd name="T3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3">
                    <a:moveTo>
                      <a:pt x="7" y="21"/>
                    </a:moveTo>
                    <a:cubicBezTo>
                      <a:pt x="7" y="26"/>
                      <a:pt x="8" y="30"/>
                      <a:pt x="10" y="33"/>
                    </a:cubicBezTo>
                    <a:cubicBezTo>
                      <a:pt x="12" y="36"/>
                      <a:pt x="15" y="37"/>
                      <a:pt x="19" y="37"/>
                    </a:cubicBezTo>
                    <a:cubicBezTo>
                      <a:pt x="23" y="37"/>
                      <a:pt x="26" y="36"/>
                      <a:pt x="28" y="33"/>
                    </a:cubicBezTo>
                    <a:cubicBezTo>
                      <a:pt x="30" y="30"/>
                      <a:pt x="31" y="27"/>
                      <a:pt x="31" y="21"/>
                    </a:cubicBezTo>
                    <a:cubicBezTo>
                      <a:pt x="31" y="16"/>
                      <a:pt x="30" y="12"/>
                      <a:pt x="28" y="9"/>
                    </a:cubicBezTo>
                    <a:cubicBezTo>
                      <a:pt x="26" y="7"/>
                      <a:pt x="23" y="5"/>
                      <a:pt x="19" y="5"/>
                    </a:cubicBezTo>
                    <a:cubicBezTo>
                      <a:pt x="15" y="5"/>
                      <a:pt x="12" y="7"/>
                      <a:pt x="10" y="9"/>
                    </a:cubicBezTo>
                    <a:cubicBezTo>
                      <a:pt x="8" y="12"/>
                      <a:pt x="7" y="16"/>
                      <a:pt x="7" y="21"/>
                    </a:cubicBezTo>
                    <a:moveTo>
                      <a:pt x="38" y="21"/>
                    </a:moveTo>
                    <a:cubicBezTo>
                      <a:pt x="38" y="28"/>
                      <a:pt x="36" y="33"/>
                      <a:pt x="33" y="37"/>
                    </a:cubicBezTo>
                    <a:cubicBezTo>
                      <a:pt x="29" y="41"/>
                      <a:pt x="25" y="43"/>
                      <a:pt x="19" y="43"/>
                    </a:cubicBezTo>
                    <a:cubicBezTo>
                      <a:pt x="15" y="43"/>
                      <a:pt x="12" y="42"/>
                      <a:pt x="9" y="40"/>
                    </a:cubicBezTo>
                    <a:cubicBezTo>
                      <a:pt x="6" y="38"/>
                      <a:pt x="4" y="36"/>
                      <a:pt x="3" y="33"/>
                    </a:cubicBezTo>
                    <a:cubicBezTo>
                      <a:pt x="1" y="29"/>
                      <a:pt x="0" y="26"/>
                      <a:pt x="0" y="21"/>
                    </a:cubicBezTo>
                    <a:cubicBezTo>
                      <a:pt x="0" y="15"/>
                      <a:pt x="2" y="9"/>
                      <a:pt x="5" y="6"/>
                    </a:cubicBezTo>
                    <a:cubicBezTo>
                      <a:pt x="9" y="2"/>
                      <a:pt x="13" y="0"/>
                      <a:pt x="19" y="0"/>
                    </a:cubicBezTo>
                    <a:cubicBezTo>
                      <a:pt x="25" y="0"/>
                      <a:pt x="29" y="2"/>
                      <a:pt x="33" y="6"/>
                    </a:cubicBezTo>
                    <a:cubicBezTo>
                      <a:pt x="36" y="10"/>
                      <a:pt x="38" y="15"/>
                      <a:pt x="38" y="21"/>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7" name="Freeform 46"/>
              <p:cNvSpPr>
                <a:spLocks/>
              </p:cNvSpPr>
              <p:nvPr userDrawn="1"/>
            </p:nvSpPr>
            <p:spPr bwMode="auto">
              <a:xfrm>
                <a:off x="5311775" y="3136900"/>
                <a:ext cx="106363" cy="222250"/>
              </a:xfrm>
              <a:custGeom>
                <a:avLst/>
                <a:gdLst>
                  <a:gd name="T0" fmla="*/ 24 w 28"/>
                  <a:gd name="T1" fmla="*/ 23 h 59"/>
                  <a:gd name="T2" fmla="*/ 14 w 28"/>
                  <a:gd name="T3" fmla="*/ 23 h 59"/>
                  <a:gd name="T4" fmla="*/ 14 w 28"/>
                  <a:gd name="T5" fmla="*/ 59 h 59"/>
                  <a:gd name="T6" fmla="*/ 7 w 28"/>
                  <a:gd name="T7" fmla="*/ 59 h 59"/>
                  <a:gd name="T8" fmla="*/ 7 w 28"/>
                  <a:gd name="T9" fmla="*/ 23 h 59"/>
                  <a:gd name="T10" fmla="*/ 0 w 28"/>
                  <a:gd name="T11" fmla="*/ 23 h 59"/>
                  <a:gd name="T12" fmla="*/ 0 w 28"/>
                  <a:gd name="T13" fmla="*/ 20 h 59"/>
                  <a:gd name="T14" fmla="*/ 7 w 28"/>
                  <a:gd name="T15" fmla="*/ 18 h 59"/>
                  <a:gd name="T16" fmla="*/ 7 w 28"/>
                  <a:gd name="T17" fmla="*/ 15 h 59"/>
                  <a:gd name="T18" fmla="*/ 21 w 28"/>
                  <a:gd name="T19" fmla="*/ 0 h 59"/>
                  <a:gd name="T20" fmla="*/ 28 w 28"/>
                  <a:gd name="T21" fmla="*/ 2 h 59"/>
                  <a:gd name="T22" fmla="*/ 27 w 28"/>
                  <a:gd name="T23" fmla="*/ 6 h 59"/>
                  <a:gd name="T24" fmla="*/ 21 w 28"/>
                  <a:gd name="T25" fmla="*/ 5 h 59"/>
                  <a:gd name="T26" fmla="*/ 15 w 28"/>
                  <a:gd name="T27" fmla="*/ 8 h 59"/>
                  <a:gd name="T28" fmla="*/ 14 w 28"/>
                  <a:gd name="T29" fmla="*/ 15 h 59"/>
                  <a:gd name="T30" fmla="*/ 14 w 28"/>
                  <a:gd name="T31" fmla="*/ 18 h 59"/>
                  <a:gd name="T32" fmla="*/ 24 w 28"/>
                  <a:gd name="T33" fmla="*/ 18 h 59"/>
                  <a:gd name="T34" fmla="*/ 24 w 28"/>
                  <a:gd name="T35"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9">
                    <a:moveTo>
                      <a:pt x="24" y="23"/>
                    </a:moveTo>
                    <a:cubicBezTo>
                      <a:pt x="14" y="23"/>
                      <a:pt x="14" y="23"/>
                      <a:pt x="14" y="23"/>
                    </a:cubicBezTo>
                    <a:cubicBezTo>
                      <a:pt x="14" y="59"/>
                      <a:pt x="14" y="59"/>
                      <a:pt x="14" y="59"/>
                    </a:cubicBezTo>
                    <a:cubicBezTo>
                      <a:pt x="7" y="59"/>
                      <a:pt x="7" y="59"/>
                      <a:pt x="7" y="59"/>
                    </a:cubicBezTo>
                    <a:cubicBezTo>
                      <a:pt x="7" y="23"/>
                      <a:pt x="7" y="23"/>
                      <a:pt x="7" y="23"/>
                    </a:cubicBezTo>
                    <a:cubicBezTo>
                      <a:pt x="0" y="23"/>
                      <a:pt x="0" y="23"/>
                      <a:pt x="0" y="23"/>
                    </a:cubicBezTo>
                    <a:cubicBezTo>
                      <a:pt x="0" y="20"/>
                      <a:pt x="0" y="20"/>
                      <a:pt x="0" y="20"/>
                    </a:cubicBezTo>
                    <a:cubicBezTo>
                      <a:pt x="7" y="18"/>
                      <a:pt x="7" y="18"/>
                      <a:pt x="7" y="18"/>
                    </a:cubicBezTo>
                    <a:cubicBezTo>
                      <a:pt x="7" y="15"/>
                      <a:pt x="7" y="15"/>
                      <a:pt x="7" y="15"/>
                    </a:cubicBezTo>
                    <a:cubicBezTo>
                      <a:pt x="7" y="5"/>
                      <a:pt x="12" y="0"/>
                      <a:pt x="21" y="0"/>
                    </a:cubicBezTo>
                    <a:cubicBezTo>
                      <a:pt x="23" y="0"/>
                      <a:pt x="25" y="1"/>
                      <a:pt x="28" y="2"/>
                    </a:cubicBezTo>
                    <a:cubicBezTo>
                      <a:pt x="27" y="6"/>
                      <a:pt x="27" y="6"/>
                      <a:pt x="27" y="6"/>
                    </a:cubicBezTo>
                    <a:cubicBezTo>
                      <a:pt x="24" y="6"/>
                      <a:pt x="22" y="5"/>
                      <a:pt x="21" y="5"/>
                    </a:cubicBezTo>
                    <a:cubicBezTo>
                      <a:pt x="18" y="5"/>
                      <a:pt x="16" y="6"/>
                      <a:pt x="15" y="8"/>
                    </a:cubicBezTo>
                    <a:cubicBezTo>
                      <a:pt x="14" y="9"/>
                      <a:pt x="14" y="12"/>
                      <a:pt x="14" y="15"/>
                    </a:cubicBezTo>
                    <a:cubicBezTo>
                      <a:pt x="14" y="18"/>
                      <a:pt x="14" y="18"/>
                      <a:pt x="14" y="18"/>
                    </a:cubicBezTo>
                    <a:cubicBezTo>
                      <a:pt x="24" y="18"/>
                      <a:pt x="24" y="18"/>
                      <a:pt x="24" y="18"/>
                    </a:cubicBezTo>
                    <a:lnTo>
                      <a:pt x="24" y="23"/>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 name="Freeform 47"/>
              <p:cNvSpPr>
                <a:spLocks/>
              </p:cNvSpPr>
              <p:nvPr userDrawn="1"/>
            </p:nvSpPr>
            <p:spPr bwMode="auto">
              <a:xfrm>
                <a:off x="5526088" y="3148013"/>
                <a:ext cx="158750" cy="214313"/>
              </a:xfrm>
              <a:custGeom>
                <a:avLst/>
                <a:gdLst>
                  <a:gd name="T0" fmla="*/ 26 w 42"/>
                  <a:gd name="T1" fmla="*/ 6 h 57"/>
                  <a:gd name="T2" fmla="*/ 12 w 42"/>
                  <a:gd name="T3" fmla="*/ 12 h 57"/>
                  <a:gd name="T4" fmla="*/ 7 w 42"/>
                  <a:gd name="T5" fmla="*/ 28 h 57"/>
                  <a:gd name="T6" fmla="*/ 12 w 42"/>
                  <a:gd name="T7" fmla="*/ 45 h 57"/>
                  <a:gd name="T8" fmla="*/ 26 w 42"/>
                  <a:gd name="T9" fmla="*/ 51 h 57"/>
                  <a:gd name="T10" fmla="*/ 39 w 42"/>
                  <a:gd name="T11" fmla="*/ 49 h 57"/>
                  <a:gd name="T12" fmla="*/ 39 w 42"/>
                  <a:gd name="T13" fmla="*/ 54 h 57"/>
                  <a:gd name="T14" fmla="*/ 25 w 42"/>
                  <a:gd name="T15" fmla="*/ 57 h 57"/>
                  <a:gd name="T16" fmla="*/ 7 w 42"/>
                  <a:gd name="T17" fmla="*/ 49 h 57"/>
                  <a:gd name="T18" fmla="*/ 0 w 42"/>
                  <a:gd name="T19" fmla="*/ 28 h 57"/>
                  <a:gd name="T20" fmla="*/ 3 w 42"/>
                  <a:gd name="T21" fmla="*/ 14 h 57"/>
                  <a:gd name="T22" fmla="*/ 12 w 42"/>
                  <a:gd name="T23" fmla="*/ 4 h 57"/>
                  <a:gd name="T24" fmla="*/ 27 w 42"/>
                  <a:gd name="T25" fmla="*/ 0 h 57"/>
                  <a:gd name="T26" fmla="*/ 42 w 42"/>
                  <a:gd name="T27" fmla="*/ 3 h 57"/>
                  <a:gd name="T28" fmla="*/ 39 w 42"/>
                  <a:gd name="T29" fmla="*/ 9 h 57"/>
                  <a:gd name="T30" fmla="*/ 26 w 42"/>
                  <a:gd name="T31"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7">
                    <a:moveTo>
                      <a:pt x="26" y="6"/>
                    </a:moveTo>
                    <a:cubicBezTo>
                      <a:pt x="20" y="6"/>
                      <a:pt x="16" y="8"/>
                      <a:pt x="12" y="12"/>
                    </a:cubicBezTo>
                    <a:cubicBezTo>
                      <a:pt x="9" y="16"/>
                      <a:pt x="7" y="21"/>
                      <a:pt x="7" y="28"/>
                    </a:cubicBezTo>
                    <a:cubicBezTo>
                      <a:pt x="7" y="36"/>
                      <a:pt x="9" y="41"/>
                      <a:pt x="12" y="45"/>
                    </a:cubicBezTo>
                    <a:cubicBezTo>
                      <a:pt x="15" y="49"/>
                      <a:pt x="20" y="51"/>
                      <a:pt x="26" y="51"/>
                    </a:cubicBezTo>
                    <a:cubicBezTo>
                      <a:pt x="30" y="51"/>
                      <a:pt x="35" y="50"/>
                      <a:pt x="39" y="49"/>
                    </a:cubicBezTo>
                    <a:cubicBezTo>
                      <a:pt x="39" y="54"/>
                      <a:pt x="39" y="54"/>
                      <a:pt x="39" y="54"/>
                    </a:cubicBezTo>
                    <a:cubicBezTo>
                      <a:pt x="36" y="56"/>
                      <a:pt x="31" y="57"/>
                      <a:pt x="25" y="57"/>
                    </a:cubicBezTo>
                    <a:cubicBezTo>
                      <a:pt x="17" y="57"/>
                      <a:pt x="11" y="54"/>
                      <a:pt x="7" y="49"/>
                    </a:cubicBezTo>
                    <a:cubicBezTo>
                      <a:pt x="2" y="44"/>
                      <a:pt x="0" y="37"/>
                      <a:pt x="0" y="28"/>
                    </a:cubicBezTo>
                    <a:cubicBezTo>
                      <a:pt x="0" y="23"/>
                      <a:pt x="1" y="18"/>
                      <a:pt x="3" y="14"/>
                    </a:cubicBezTo>
                    <a:cubicBezTo>
                      <a:pt x="5" y="9"/>
                      <a:pt x="9" y="6"/>
                      <a:pt x="12" y="4"/>
                    </a:cubicBezTo>
                    <a:cubicBezTo>
                      <a:pt x="16" y="1"/>
                      <a:pt x="21" y="0"/>
                      <a:pt x="27" y="0"/>
                    </a:cubicBezTo>
                    <a:cubicBezTo>
                      <a:pt x="32" y="0"/>
                      <a:pt x="37" y="1"/>
                      <a:pt x="42" y="3"/>
                    </a:cubicBezTo>
                    <a:cubicBezTo>
                      <a:pt x="39" y="9"/>
                      <a:pt x="39" y="9"/>
                      <a:pt x="39" y="9"/>
                    </a:cubicBezTo>
                    <a:cubicBezTo>
                      <a:pt x="35" y="7"/>
                      <a:pt x="31" y="6"/>
                      <a:pt x="26" y="6"/>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 name="Freeform 48"/>
              <p:cNvSpPr>
                <a:spLocks noEditPoints="1"/>
              </p:cNvSpPr>
              <p:nvPr userDrawn="1"/>
            </p:nvSpPr>
            <p:spPr bwMode="auto">
              <a:xfrm>
                <a:off x="5721350" y="3200400"/>
                <a:ext cx="142875" cy="161925"/>
              </a:xfrm>
              <a:custGeom>
                <a:avLst/>
                <a:gdLst>
                  <a:gd name="T0" fmla="*/ 6 w 38"/>
                  <a:gd name="T1" fmla="*/ 21 h 43"/>
                  <a:gd name="T2" fmla="*/ 10 w 38"/>
                  <a:gd name="T3" fmla="*/ 33 h 43"/>
                  <a:gd name="T4" fmla="*/ 19 w 38"/>
                  <a:gd name="T5" fmla="*/ 37 h 43"/>
                  <a:gd name="T6" fmla="*/ 28 w 38"/>
                  <a:gd name="T7" fmla="*/ 33 h 43"/>
                  <a:gd name="T8" fmla="*/ 31 w 38"/>
                  <a:gd name="T9" fmla="*/ 21 h 43"/>
                  <a:gd name="T10" fmla="*/ 28 w 38"/>
                  <a:gd name="T11" fmla="*/ 9 h 43"/>
                  <a:gd name="T12" fmla="*/ 19 w 38"/>
                  <a:gd name="T13" fmla="*/ 5 h 43"/>
                  <a:gd name="T14" fmla="*/ 9 w 38"/>
                  <a:gd name="T15" fmla="*/ 9 h 43"/>
                  <a:gd name="T16" fmla="*/ 6 w 38"/>
                  <a:gd name="T17" fmla="*/ 21 h 43"/>
                  <a:gd name="T18" fmla="*/ 38 w 38"/>
                  <a:gd name="T19" fmla="*/ 21 h 43"/>
                  <a:gd name="T20" fmla="*/ 33 w 38"/>
                  <a:gd name="T21" fmla="*/ 37 h 43"/>
                  <a:gd name="T22" fmla="*/ 19 w 38"/>
                  <a:gd name="T23" fmla="*/ 43 h 43"/>
                  <a:gd name="T24" fmla="*/ 9 w 38"/>
                  <a:gd name="T25" fmla="*/ 40 h 43"/>
                  <a:gd name="T26" fmla="*/ 2 w 38"/>
                  <a:gd name="T27" fmla="*/ 33 h 43"/>
                  <a:gd name="T28" fmla="*/ 0 w 38"/>
                  <a:gd name="T29" fmla="*/ 21 h 43"/>
                  <a:gd name="T30" fmla="*/ 5 w 38"/>
                  <a:gd name="T31" fmla="*/ 6 h 43"/>
                  <a:gd name="T32" fmla="*/ 19 w 38"/>
                  <a:gd name="T33" fmla="*/ 0 h 43"/>
                  <a:gd name="T34" fmla="*/ 33 w 38"/>
                  <a:gd name="T35" fmla="*/ 6 h 43"/>
                  <a:gd name="T36" fmla="*/ 38 w 38"/>
                  <a:gd name="T3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3">
                    <a:moveTo>
                      <a:pt x="6" y="21"/>
                    </a:moveTo>
                    <a:cubicBezTo>
                      <a:pt x="6" y="26"/>
                      <a:pt x="7" y="30"/>
                      <a:pt x="10" y="33"/>
                    </a:cubicBezTo>
                    <a:cubicBezTo>
                      <a:pt x="12" y="36"/>
                      <a:pt x="15" y="37"/>
                      <a:pt x="19" y="37"/>
                    </a:cubicBezTo>
                    <a:cubicBezTo>
                      <a:pt x="23" y="37"/>
                      <a:pt x="26" y="36"/>
                      <a:pt x="28" y="33"/>
                    </a:cubicBezTo>
                    <a:cubicBezTo>
                      <a:pt x="30" y="30"/>
                      <a:pt x="31" y="27"/>
                      <a:pt x="31" y="21"/>
                    </a:cubicBezTo>
                    <a:cubicBezTo>
                      <a:pt x="31" y="16"/>
                      <a:pt x="30" y="12"/>
                      <a:pt x="28" y="9"/>
                    </a:cubicBezTo>
                    <a:cubicBezTo>
                      <a:pt x="26" y="7"/>
                      <a:pt x="23" y="5"/>
                      <a:pt x="19" y="5"/>
                    </a:cubicBezTo>
                    <a:cubicBezTo>
                      <a:pt x="15" y="5"/>
                      <a:pt x="12" y="7"/>
                      <a:pt x="9" y="9"/>
                    </a:cubicBezTo>
                    <a:cubicBezTo>
                      <a:pt x="7" y="12"/>
                      <a:pt x="6" y="16"/>
                      <a:pt x="6" y="21"/>
                    </a:cubicBezTo>
                    <a:moveTo>
                      <a:pt x="38" y="21"/>
                    </a:moveTo>
                    <a:cubicBezTo>
                      <a:pt x="38" y="28"/>
                      <a:pt x="36" y="33"/>
                      <a:pt x="33" y="37"/>
                    </a:cubicBezTo>
                    <a:cubicBezTo>
                      <a:pt x="29" y="41"/>
                      <a:pt x="25" y="43"/>
                      <a:pt x="19" y="43"/>
                    </a:cubicBezTo>
                    <a:cubicBezTo>
                      <a:pt x="15" y="43"/>
                      <a:pt x="12" y="42"/>
                      <a:pt x="9" y="40"/>
                    </a:cubicBezTo>
                    <a:cubicBezTo>
                      <a:pt x="6" y="38"/>
                      <a:pt x="4" y="36"/>
                      <a:pt x="2" y="33"/>
                    </a:cubicBezTo>
                    <a:cubicBezTo>
                      <a:pt x="1" y="29"/>
                      <a:pt x="0" y="26"/>
                      <a:pt x="0" y="21"/>
                    </a:cubicBezTo>
                    <a:cubicBezTo>
                      <a:pt x="0" y="15"/>
                      <a:pt x="2" y="9"/>
                      <a:pt x="5" y="6"/>
                    </a:cubicBezTo>
                    <a:cubicBezTo>
                      <a:pt x="8" y="2"/>
                      <a:pt x="13" y="0"/>
                      <a:pt x="19" y="0"/>
                    </a:cubicBezTo>
                    <a:cubicBezTo>
                      <a:pt x="25" y="0"/>
                      <a:pt x="29" y="2"/>
                      <a:pt x="33" y="6"/>
                    </a:cubicBezTo>
                    <a:cubicBezTo>
                      <a:pt x="36" y="10"/>
                      <a:pt x="38" y="15"/>
                      <a:pt x="38" y="21"/>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 name="Freeform 49"/>
              <p:cNvSpPr>
                <a:spLocks/>
              </p:cNvSpPr>
              <p:nvPr userDrawn="1"/>
            </p:nvSpPr>
            <p:spPr bwMode="auto">
              <a:xfrm>
                <a:off x="5916613" y="3200400"/>
                <a:ext cx="222250" cy="158750"/>
              </a:xfrm>
              <a:custGeom>
                <a:avLst/>
                <a:gdLst>
                  <a:gd name="T0" fmla="*/ 53 w 59"/>
                  <a:gd name="T1" fmla="*/ 42 h 42"/>
                  <a:gd name="T2" fmla="*/ 53 w 59"/>
                  <a:gd name="T3" fmla="*/ 15 h 42"/>
                  <a:gd name="T4" fmla="*/ 50 w 59"/>
                  <a:gd name="T5" fmla="*/ 8 h 42"/>
                  <a:gd name="T6" fmla="*/ 44 w 59"/>
                  <a:gd name="T7" fmla="*/ 5 h 42"/>
                  <a:gd name="T8" fmla="*/ 35 w 59"/>
                  <a:gd name="T9" fmla="*/ 9 h 42"/>
                  <a:gd name="T10" fmla="*/ 33 w 59"/>
                  <a:gd name="T11" fmla="*/ 19 h 42"/>
                  <a:gd name="T12" fmla="*/ 33 w 59"/>
                  <a:gd name="T13" fmla="*/ 42 h 42"/>
                  <a:gd name="T14" fmla="*/ 26 w 59"/>
                  <a:gd name="T15" fmla="*/ 42 h 42"/>
                  <a:gd name="T16" fmla="*/ 26 w 59"/>
                  <a:gd name="T17" fmla="*/ 15 h 42"/>
                  <a:gd name="T18" fmla="*/ 24 w 59"/>
                  <a:gd name="T19" fmla="*/ 8 h 42"/>
                  <a:gd name="T20" fmla="*/ 18 w 59"/>
                  <a:gd name="T21" fmla="*/ 5 h 42"/>
                  <a:gd name="T22" fmla="*/ 9 w 59"/>
                  <a:gd name="T23" fmla="*/ 9 h 42"/>
                  <a:gd name="T24" fmla="*/ 6 w 59"/>
                  <a:gd name="T25" fmla="*/ 20 h 42"/>
                  <a:gd name="T26" fmla="*/ 6 w 59"/>
                  <a:gd name="T27" fmla="*/ 42 h 42"/>
                  <a:gd name="T28" fmla="*/ 0 w 59"/>
                  <a:gd name="T29" fmla="*/ 42 h 42"/>
                  <a:gd name="T30" fmla="*/ 0 w 59"/>
                  <a:gd name="T31" fmla="*/ 1 h 42"/>
                  <a:gd name="T32" fmla="*/ 5 w 59"/>
                  <a:gd name="T33" fmla="*/ 1 h 42"/>
                  <a:gd name="T34" fmla="*/ 6 w 59"/>
                  <a:gd name="T35" fmla="*/ 6 h 42"/>
                  <a:gd name="T36" fmla="*/ 7 w 59"/>
                  <a:gd name="T37" fmla="*/ 6 h 42"/>
                  <a:gd name="T38" fmla="*/ 12 w 59"/>
                  <a:gd name="T39" fmla="*/ 2 h 42"/>
                  <a:gd name="T40" fmla="*/ 19 w 59"/>
                  <a:gd name="T41" fmla="*/ 0 h 42"/>
                  <a:gd name="T42" fmla="*/ 31 w 59"/>
                  <a:gd name="T43" fmla="*/ 7 h 42"/>
                  <a:gd name="T44" fmla="*/ 32 w 59"/>
                  <a:gd name="T45" fmla="*/ 7 h 42"/>
                  <a:gd name="T46" fmla="*/ 37 w 59"/>
                  <a:gd name="T47" fmla="*/ 2 h 42"/>
                  <a:gd name="T48" fmla="*/ 45 w 59"/>
                  <a:gd name="T49" fmla="*/ 0 h 42"/>
                  <a:gd name="T50" fmla="*/ 55 w 59"/>
                  <a:gd name="T51" fmla="*/ 4 h 42"/>
                  <a:gd name="T52" fmla="*/ 59 w 59"/>
                  <a:gd name="T53" fmla="*/ 15 h 42"/>
                  <a:gd name="T54" fmla="*/ 59 w 59"/>
                  <a:gd name="T55" fmla="*/ 42 h 42"/>
                  <a:gd name="T56" fmla="*/ 53 w 59"/>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42">
                    <a:moveTo>
                      <a:pt x="53" y="42"/>
                    </a:moveTo>
                    <a:cubicBezTo>
                      <a:pt x="53" y="15"/>
                      <a:pt x="53" y="15"/>
                      <a:pt x="53" y="15"/>
                    </a:cubicBezTo>
                    <a:cubicBezTo>
                      <a:pt x="53" y="12"/>
                      <a:pt x="52" y="9"/>
                      <a:pt x="50" y="8"/>
                    </a:cubicBezTo>
                    <a:cubicBezTo>
                      <a:pt x="49" y="6"/>
                      <a:pt x="47" y="5"/>
                      <a:pt x="44" y="5"/>
                    </a:cubicBezTo>
                    <a:cubicBezTo>
                      <a:pt x="40" y="5"/>
                      <a:pt x="37" y="6"/>
                      <a:pt x="35" y="9"/>
                    </a:cubicBezTo>
                    <a:cubicBezTo>
                      <a:pt x="34" y="11"/>
                      <a:pt x="33" y="14"/>
                      <a:pt x="33" y="19"/>
                    </a:cubicBezTo>
                    <a:cubicBezTo>
                      <a:pt x="33" y="42"/>
                      <a:pt x="33" y="42"/>
                      <a:pt x="33" y="42"/>
                    </a:cubicBezTo>
                    <a:cubicBezTo>
                      <a:pt x="26" y="42"/>
                      <a:pt x="26" y="42"/>
                      <a:pt x="26" y="42"/>
                    </a:cubicBezTo>
                    <a:cubicBezTo>
                      <a:pt x="26" y="15"/>
                      <a:pt x="26" y="15"/>
                      <a:pt x="26" y="15"/>
                    </a:cubicBezTo>
                    <a:cubicBezTo>
                      <a:pt x="26" y="12"/>
                      <a:pt x="26" y="9"/>
                      <a:pt x="24" y="8"/>
                    </a:cubicBezTo>
                    <a:cubicBezTo>
                      <a:pt x="23" y="6"/>
                      <a:pt x="21" y="5"/>
                      <a:pt x="18" y="5"/>
                    </a:cubicBezTo>
                    <a:cubicBezTo>
                      <a:pt x="14" y="5"/>
                      <a:pt x="11" y="6"/>
                      <a:pt x="9" y="9"/>
                    </a:cubicBezTo>
                    <a:cubicBezTo>
                      <a:pt x="7" y="11"/>
                      <a:pt x="6" y="15"/>
                      <a:pt x="6" y="20"/>
                    </a:cubicBezTo>
                    <a:cubicBezTo>
                      <a:pt x="6" y="42"/>
                      <a:pt x="6" y="42"/>
                      <a:pt x="6" y="42"/>
                    </a:cubicBezTo>
                    <a:cubicBezTo>
                      <a:pt x="0" y="42"/>
                      <a:pt x="0" y="42"/>
                      <a:pt x="0" y="42"/>
                    </a:cubicBezTo>
                    <a:cubicBezTo>
                      <a:pt x="0" y="1"/>
                      <a:pt x="0" y="1"/>
                      <a:pt x="0" y="1"/>
                    </a:cubicBezTo>
                    <a:cubicBezTo>
                      <a:pt x="5" y="1"/>
                      <a:pt x="5" y="1"/>
                      <a:pt x="5" y="1"/>
                    </a:cubicBezTo>
                    <a:cubicBezTo>
                      <a:pt x="6" y="6"/>
                      <a:pt x="6" y="6"/>
                      <a:pt x="6" y="6"/>
                    </a:cubicBezTo>
                    <a:cubicBezTo>
                      <a:pt x="7" y="6"/>
                      <a:pt x="7" y="6"/>
                      <a:pt x="7" y="6"/>
                    </a:cubicBezTo>
                    <a:cubicBezTo>
                      <a:pt x="8" y="4"/>
                      <a:pt x="9" y="3"/>
                      <a:pt x="12" y="2"/>
                    </a:cubicBezTo>
                    <a:cubicBezTo>
                      <a:pt x="14" y="1"/>
                      <a:pt x="16" y="0"/>
                      <a:pt x="19" y="0"/>
                    </a:cubicBezTo>
                    <a:cubicBezTo>
                      <a:pt x="25" y="0"/>
                      <a:pt x="29" y="2"/>
                      <a:pt x="31" y="7"/>
                    </a:cubicBezTo>
                    <a:cubicBezTo>
                      <a:pt x="32" y="7"/>
                      <a:pt x="32" y="7"/>
                      <a:pt x="32" y="7"/>
                    </a:cubicBezTo>
                    <a:cubicBezTo>
                      <a:pt x="33" y="5"/>
                      <a:pt x="35" y="3"/>
                      <a:pt x="37" y="2"/>
                    </a:cubicBezTo>
                    <a:cubicBezTo>
                      <a:pt x="39" y="1"/>
                      <a:pt x="42" y="0"/>
                      <a:pt x="45" y="0"/>
                    </a:cubicBezTo>
                    <a:cubicBezTo>
                      <a:pt x="49" y="0"/>
                      <a:pt x="53" y="1"/>
                      <a:pt x="55" y="4"/>
                    </a:cubicBezTo>
                    <a:cubicBezTo>
                      <a:pt x="58" y="6"/>
                      <a:pt x="59" y="10"/>
                      <a:pt x="59" y="15"/>
                    </a:cubicBezTo>
                    <a:cubicBezTo>
                      <a:pt x="59" y="42"/>
                      <a:pt x="59" y="42"/>
                      <a:pt x="59" y="42"/>
                    </a:cubicBezTo>
                    <a:lnTo>
                      <a:pt x="53" y="4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1" name="Freeform 50"/>
              <p:cNvSpPr>
                <a:spLocks/>
              </p:cNvSpPr>
              <p:nvPr userDrawn="1"/>
            </p:nvSpPr>
            <p:spPr bwMode="auto">
              <a:xfrm>
                <a:off x="6199188" y="3200400"/>
                <a:ext cx="222250" cy="158750"/>
              </a:xfrm>
              <a:custGeom>
                <a:avLst/>
                <a:gdLst>
                  <a:gd name="T0" fmla="*/ 53 w 59"/>
                  <a:gd name="T1" fmla="*/ 42 h 42"/>
                  <a:gd name="T2" fmla="*/ 53 w 59"/>
                  <a:gd name="T3" fmla="*/ 15 h 42"/>
                  <a:gd name="T4" fmla="*/ 50 w 59"/>
                  <a:gd name="T5" fmla="*/ 8 h 42"/>
                  <a:gd name="T6" fmla="*/ 44 w 59"/>
                  <a:gd name="T7" fmla="*/ 5 h 42"/>
                  <a:gd name="T8" fmla="*/ 35 w 59"/>
                  <a:gd name="T9" fmla="*/ 9 h 42"/>
                  <a:gd name="T10" fmla="*/ 33 w 59"/>
                  <a:gd name="T11" fmla="*/ 19 h 42"/>
                  <a:gd name="T12" fmla="*/ 33 w 59"/>
                  <a:gd name="T13" fmla="*/ 42 h 42"/>
                  <a:gd name="T14" fmla="*/ 26 w 59"/>
                  <a:gd name="T15" fmla="*/ 42 h 42"/>
                  <a:gd name="T16" fmla="*/ 26 w 59"/>
                  <a:gd name="T17" fmla="*/ 15 h 42"/>
                  <a:gd name="T18" fmla="*/ 24 w 59"/>
                  <a:gd name="T19" fmla="*/ 8 h 42"/>
                  <a:gd name="T20" fmla="*/ 18 w 59"/>
                  <a:gd name="T21" fmla="*/ 5 h 42"/>
                  <a:gd name="T22" fmla="*/ 9 w 59"/>
                  <a:gd name="T23" fmla="*/ 9 h 42"/>
                  <a:gd name="T24" fmla="*/ 7 w 59"/>
                  <a:gd name="T25" fmla="*/ 20 h 42"/>
                  <a:gd name="T26" fmla="*/ 7 w 59"/>
                  <a:gd name="T27" fmla="*/ 42 h 42"/>
                  <a:gd name="T28" fmla="*/ 0 w 59"/>
                  <a:gd name="T29" fmla="*/ 42 h 42"/>
                  <a:gd name="T30" fmla="*/ 0 w 59"/>
                  <a:gd name="T31" fmla="*/ 1 h 42"/>
                  <a:gd name="T32" fmla="*/ 5 w 59"/>
                  <a:gd name="T33" fmla="*/ 1 h 42"/>
                  <a:gd name="T34" fmla="*/ 6 w 59"/>
                  <a:gd name="T35" fmla="*/ 6 h 42"/>
                  <a:gd name="T36" fmla="*/ 7 w 59"/>
                  <a:gd name="T37" fmla="*/ 6 h 42"/>
                  <a:gd name="T38" fmla="*/ 12 w 59"/>
                  <a:gd name="T39" fmla="*/ 2 h 42"/>
                  <a:gd name="T40" fmla="*/ 19 w 59"/>
                  <a:gd name="T41" fmla="*/ 0 h 42"/>
                  <a:gd name="T42" fmla="*/ 31 w 59"/>
                  <a:gd name="T43" fmla="*/ 7 h 42"/>
                  <a:gd name="T44" fmla="*/ 32 w 59"/>
                  <a:gd name="T45" fmla="*/ 7 h 42"/>
                  <a:gd name="T46" fmla="*/ 37 w 59"/>
                  <a:gd name="T47" fmla="*/ 2 h 42"/>
                  <a:gd name="T48" fmla="*/ 45 w 59"/>
                  <a:gd name="T49" fmla="*/ 0 h 42"/>
                  <a:gd name="T50" fmla="*/ 55 w 59"/>
                  <a:gd name="T51" fmla="*/ 4 h 42"/>
                  <a:gd name="T52" fmla="*/ 59 w 59"/>
                  <a:gd name="T53" fmla="*/ 15 h 42"/>
                  <a:gd name="T54" fmla="*/ 59 w 59"/>
                  <a:gd name="T55" fmla="*/ 42 h 42"/>
                  <a:gd name="T56" fmla="*/ 53 w 59"/>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42">
                    <a:moveTo>
                      <a:pt x="53" y="42"/>
                    </a:moveTo>
                    <a:cubicBezTo>
                      <a:pt x="53" y="15"/>
                      <a:pt x="53" y="15"/>
                      <a:pt x="53" y="15"/>
                    </a:cubicBezTo>
                    <a:cubicBezTo>
                      <a:pt x="53" y="12"/>
                      <a:pt x="52" y="9"/>
                      <a:pt x="50" y="8"/>
                    </a:cubicBezTo>
                    <a:cubicBezTo>
                      <a:pt x="49" y="6"/>
                      <a:pt x="47" y="5"/>
                      <a:pt x="44" y="5"/>
                    </a:cubicBezTo>
                    <a:cubicBezTo>
                      <a:pt x="40" y="5"/>
                      <a:pt x="37" y="6"/>
                      <a:pt x="35" y="9"/>
                    </a:cubicBezTo>
                    <a:cubicBezTo>
                      <a:pt x="34" y="11"/>
                      <a:pt x="33" y="14"/>
                      <a:pt x="33" y="19"/>
                    </a:cubicBezTo>
                    <a:cubicBezTo>
                      <a:pt x="33" y="42"/>
                      <a:pt x="33" y="42"/>
                      <a:pt x="33" y="42"/>
                    </a:cubicBezTo>
                    <a:cubicBezTo>
                      <a:pt x="26" y="42"/>
                      <a:pt x="26" y="42"/>
                      <a:pt x="26" y="42"/>
                    </a:cubicBezTo>
                    <a:cubicBezTo>
                      <a:pt x="26" y="15"/>
                      <a:pt x="26" y="15"/>
                      <a:pt x="26" y="15"/>
                    </a:cubicBezTo>
                    <a:cubicBezTo>
                      <a:pt x="26" y="12"/>
                      <a:pt x="26" y="9"/>
                      <a:pt x="24" y="8"/>
                    </a:cubicBezTo>
                    <a:cubicBezTo>
                      <a:pt x="23" y="6"/>
                      <a:pt x="21" y="5"/>
                      <a:pt x="18" y="5"/>
                    </a:cubicBezTo>
                    <a:cubicBezTo>
                      <a:pt x="14" y="5"/>
                      <a:pt x="11" y="6"/>
                      <a:pt x="9" y="9"/>
                    </a:cubicBezTo>
                    <a:cubicBezTo>
                      <a:pt x="7" y="11"/>
                      <a:pt x="7" y="15"/>
                      <a:pt x="7" y="20"/>
                    </a:cubicBezTo>
                    <a:cubicBezTo>
                      <a:pt x="7" y="42"/>
                      <a:pt x="7" y="42"/>
                      <a:pt x="7" y="42"/>
                    </a:cubicBezTo>
                    <a:cubicBezTo>
                      <a:pt x="0" y="42"/>
                      <a:pt x="0" y="42"/>
                      <a:pt x="0" y="42"/>
                    </a:cubicBezTo>
                    <a:cubicBezTo>
                      <a:pt x="0" y="1"/>
                      <a:pt x="0" y="1"/>
                      <a:pt x="0" y="1"/>
                    </a:cubicBezTo>
                    <a:cubicBezTo>
                      <a:pt x="5" y="1"/>
                      <a:pt x="5" y="1"/>
                      <a:pt x="5" y="1"/>
                    </a:cubicBezTo>
                    <a:cubicBezTo>
                      <a:pt x="6" y="6"/>
                      <a:pt x="6" y="6"/>
                      <a:pt x="6" y="6"/>
                    </a:cubicBezTo>
                    <a:cubicBezTo>
                      <a:pt x="7" y="6"/>
                      <a:pt x="7" y="6"/>
                      <a:pt x="7" y="6"/>
                    </a:cubicBezTo>
                    <a:cubicBezTo>
                      <a:pt x="8" y="4"/>
                      <a:pt x="10" y="3"/>
                      <a:pt x="12" y="2"/>
                    </a:cubicBezTo>
                    <a:cubicBezTo>
                      <a:pt x="14" y="1"/>
                      <a:pt x="16" y="0"/>
                      <a:pt x="19" y="0"/>
                    </a:cubicBezTo>
                    <a:cubicBezTo>
                      <a:pt x="25" y="0"/>
                      <a:pt x="29" y="2"/>
                      <a:pt x="31" y="7"/>
                    </a:cubicBezTo>
                    <a:cubicBezTo>
                      <a:pt x="32" y="7"/>
                      <a:pt x="32" y="7"/>
                      <a:pt x="32" y="7"/>
                    </a:cubicBezTo>
                    <a:cubicBezTo>
                      <a:pt x="33" y="5"/>
                      <a:pt x="35" y="3"/>
                      <a:pt x="37" y="2"/>
                    </a:cubicBezTo>
                    <a:cubicBezTo>
                      <a:pt x="39" y="1"/>
                      <a:pt x="42" y="0"/>
                      <a:pt x="45" y="0"/>
                    </a:cubicBezTo>
                    <a:cubicBezTo>
                      <a:pt x="50" y="0"/>
                      <a:pt x="53" y="1"/>
                      <a:pt x="55" y="4"/>
                    </a:cubicBezTo>
                    <a:cubicBezTo>
                      <a:pt x="58" y="6"/>
                      <a:pt x="59" y="10"/>
                      <a:pt x="59" y="15"/>
                    </a:cubicBezTo>
                    <a:cubicBezTo>
                      <a:pt x="59" y="42"/>
                      <a:pt x="59" y="42"/>
                      <a:pt x="59" y="42"/>
                    </a:cubicBezTo>
                    <a:lnTo>
                      <a:pt x="53" y="4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2" name="Freeform 51"/>
              <p:cNvSpPr>
                <a:spLocks noEditPoints="1"/>
              </p:cNvSpPr>
              <p:nvPr userDrawn="1"/>
            </p:nvSpPr>
            <p:spPr bwMode="auto">
              <a:xfrm>
                <a:off x="6473825" y="3200400"/>
                <a:ext cx="131763" cy="161925"/>
              </a:xfrm>
              <a:custGeom>
                <a:avLst/>
                <a:gdLst>
                  <a:gd name="T0" fmla="*/ 18 w 35"/>
                  <a:gd name="T1" fmla="*/ 5 h 43"/>
                  <a:gd name="T2" fmla="*/ 10 w 35"/>
                  <a:gd name="T3" fmla="*/ 8 h 43"/>
                  <a:gd name="T4" fmla="*/ 7 w 35"/>
                  <a:gd name="T5" fmla="*/ 17 h 43"/>
                  <a:gd name="T6" fmla="*/ 28 w 35"/>
                  <a:gd name="T7" fmla="*/ 17 h 43"/>
                  <a:gd name="T8" fmla="*/ 25 w 35"/>
                  <a:gd name="T9" fmla="*/ 8 h 43"/>
                  <a:gd name="T10" fmla="*/ 18 w 35"/>
                  <a:gd name="T11" fmla="*/ 5 h 43"/>
                  <a:gd name="T12" fmla="*/ 20 w 35"/>
                  <a:gd name="T13" fmla="*/ 43 h 43"/>
                  <a:gd name="T14" fmla="*/ 5 w 35"/>
                  <a:gd name="T15" fmla="*/ 37 h 43"/>
                  <a:gd name="T16" fmla="*/ 0 w 35"/>
                  <a:gd name="T17" fmla="*/ 22 h 43"/>
                  <a:gd name="T18" fmla="*/ 5 w 35"/>
                  <a:gd name="T19" fmla="*/ 6 h 43"/>
                  <a:gd name="T20" fmla="*/ 18 w 35"/>
                  <a:gd name="T21" fmla="*/ 0 h 43"/>
                  <a:gd name="T22" fmla="*/ 30 w 35"/>
                  <a:gd name="T23" fmla="*/ 5 h 43"/>
                  <a:gd name="T24" fmla="*/ 35 w 35"/>
                  <a:gd name="T25" fmla="*/ 18 h 43"/>
                  <a:gd name="T26" fmla="*/ 35 w 35"/>
                  <a:gd name="T27" fmla="*/ 22 h 43"/>
                  <a:gd name="T28" fmla="*/ 7 w 35"/>
                  <a:gd name="T29" fmla="*/ 22 h 43"/>
                  <a:gd name="T30" fmla="*/ 10 w 35"/>
                  <a:gd name="T31" fmla="*/ 33 h 43"/>
                  <a:gd name="T32" fmla="*/ 20 w 35"/>
                  <a:gd name="T33" fmla="*/ 37 h 43"/>
                  <a:gd name="T34" fmla="*/ 33 w 35"/>
                  <a:gd name="T35" fmla="*/ 34 h 43"/>
                  <a:gd name="T36" fmla="*/ 33 w 35"/>
                  <a:gd name="T37" fmla="*/ 40 h 43"/>
                  <a:gd name="T38" fmla="*/ 27 w 35"/>
                  <a:gd name="T39" fmla="*/ 42 h 43"/>
                  <a:gd name="T40" fmla="*/ 20 w 35"/>
                  <a:gd name="T4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3">
                    <a:moveTo>
                      <a:pt x="18" y="5"/>
                    </a:moveTo>
                    <a:cubicBezTo>
                      <a:pt x="15" y="5"/>
                      <a:pt x="12" y="6"/>
                      <a:pt x="10" y="8"/>
                    </a:cubicBezTo>
                    <a:cubicBezTo>
                      <a:pt x="8" y="11"/>
                      <a:pt x="7" y="14"/>
                      <a:pt x="7" y="17"/>
                    </a:cubicBezTo>
                    <a:cubicBezTo>
                      <a:pt x="28" y="17"/>
                      <a:pt x="28" y="17"/>
                      <a:pt x="28" y="17"/>
                    </a:cubicBezTo>
                    <a:cubicBezTo>
                      <a:pt x="28" y="13"/>
                      <a:pt x="27" y="10"/>
                      <a:pt x="25" y="8"/>
                    </a:cubicBezTo>
                    <a:cubicBezTo>
                      <a:pt x="24" y="6"/>
                      <a:pt x="21" y="5"/>
                      <a:pt x="18" y="5"/>
                    </a:cubicBezTo>
                    <a:moveTo>
                      <a:pt x="20" y="43"/>
                    </a:moveTo>
                    <a:cubicBezTo>
                      <a:pt x="14" y="43"/>
                      <a:pt x="9" y="41"/>
                      <a:pt x="5" y="37"/>
                    </a:cubicBezTo>
                    <a:cubicBezTo>
                      <a:pt x="2" y="33"/>
                      <a:pt x="0" y="28"/>
                      <a:pt x="0" y="22"/>
                    </a:cubicBezTo>
                    <a:cubicBezTo>
                      <a:pt x="0" y="15"/>
                      <a:pt x="2" y="10"/>
                      <a:pt x="5" y="6"/>
                    </a:cubicBezTo>
                    <a:cubicBezTo>
                      <a:pt x="8" y="2"/>
                      <a:pt x="13" y="0"/>
                      <a:pt x="18" y="0"/>
                    </a:cubicBezTo>
                    <a:cubicBezTo>
                      <a:pt x="23" y="0"/>
                      <a:pt x="27" y="2"/>
                      <a:pt x="30" y="5"/>
                    </a:cubicBezTo>
                    <a:cubicBezTo>
                      <a:pt x="33" y="8"/>
                      <a:pt x="35" y="13"/>
                      <a:pt x="35" y="18"/>
                    </a:cubicBezTo>
                    <a:cubicBezTo>
                      <a:pt x="35" y="22"/>
                      <a:pt x="35" y="22"/>
                      <a:pt x="35" y="22"/>
                    </a:cubicBezTo>
                    <a:cubicBezTo>
                      <a:pt x="7" y="22"/>
                      <a:pt x="7" y="22"/>
                      <a:pt x="7" y="22"/>
                    </a:cubicBezTo>
                    <a:cubicBezTo>
                      <a:pt x="7" y="27"/>
                      <a:pt x="8" y="31"/>
                      <a:pt x="10" y="33"/>
                    </a:cubicBezTo>
                    <a:cubicBezTo>
                      <a:pt x="12" y="36"/>
                      <a:pt x="16" y="37"/>
                      <a:pt x="20" y="37"/>
                    </a:cubicBezTo>
                    <a:cubicBezTo>
                      <a:pt x="24" y="37"/>
                      <a:pt x="29" y="36"/>
                      <a:pt x="33" y="34"/>
                    </a:cubicBezTo>
                    <a:cubicBezTo>
                      <a:pt x="33" y="40"/>
                      <a:pt x="33" y="40"/>
                      <a:pt x="33" y="40"/>
                    </a:cubicBezTo>
                    <a:cubicBezTo>
                      <a:pt x="31" y="41"/>
                      <a:pt x="29" y="41"/>
                      <a:pt x="27" y="42"/>
                    </a:cubicBezTo>
                    <a:cubicBezTo>
                      <a:pt x="25" y="42"/>
                      <a:pt x="22" y="43"/>
                      <a:pt x="20" y="43"/>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3" name="Freeform 52"/>
              <p:cNvSpPr>
                <a:spLocks/>
              </p:cNvSpPr>
              <p:nvPr userDrawn="1"/>
            </p:nvSpPr>
            <p:spPr bwMode="auto">
              <a:xfrm>
                <a:off x="6657975" y="3200400"/>
                <a:ext cx="90488" cy="158750"/>
              </a:xfrm>
              <a:custGeom>
                <a:avLst/>
                <a:gdLst>
                  <a:gd name="T0" fmla="*/ 19 w 24"/>
                  <a:gd name="T1" fmla="*/ 0 h 42"/>
                  <a:gd name="T2" fmla="*/ 24 w 24"/>
                  <a:gd name="T3" fmla="*/ 0 h 42"/>
                  <a:gd name="T4" fmla="*/ 23 w 24"/>
                  <a:gd name="T5" fmla="*/ 6 h 42"/>
                  <a:gd name="T6" fmla="*/ 18 w 24"/>
                  <a:gd name="T7" fmla="*/ 6 h 42"/>
                  <a:gd name="T8" fmla="*/ 10 w 24"/>
                  <a:gd name="T9" fmla="*/ 10 h 42"/>
                  <a:gd name="T10" fmla="*/ 6 w 24"/>
                  <a:gd name="T11" fmla="*/ 20 h 42"/>
                  <a:gd name="T12" fmla="*/ 6 w 24"/>
                  <a:gd name="T13" fmla="*/ 42 h 42"/>
                  <a:gd name="T14" fmla="*/ 0 w 24"/>
                  <a:gd name="T15" fmla="*/ 42 h 42"/>
                  <a:gd name="T16" fmla="*/ 0 w 24"/>
                  <a:gd name="T17" fmla="*/ 1 h 42"/>
                  <a:gd name="T18" fmla="*/ 5 w 24"/>
                  <a:gd name="T19" fmla="*/ 1 h 42"/>
                  <a:gd name="T20" fmla="*/ 6 w 24"/>
                  <a:gd name="T21" fmla="*/ 8 h 42"/>
                  <a:gd name="T22" fmla="*/ 6 w 24"/>
                  <a:gd name="T23" fmla="*/ 8 h 42"/>
                  <a:gd name="T24" fmla="*/ 12 w 24"/>
                  <a:gd name="T25" fmla="*/ 2 h 42"/>
                  <a:gd name="T26" fmla="*/ 19 w 24"/>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2">
                    <a:moveTo>
                      <a:pt x="19" y="0"/>
                    </a:moveTo>
                    <a:cubicBezTo>
                      <a:pt x="21" y="0"/>
                      <a:pt x="22" y="0"/>
                      <a:pt x="24" y="0"/>
                    </a:cubicBezTo>
                    <a:cubicBezTo>
                      <a:pt x="23" y="6"/>
                      <a:pt x="23" y="6"/>
                      <a:pt x="23" y="6"/>
                    </a:cubicBezTo>
                    <a:cubicBezTo>
                      <a:pt x="21" y="6"/>
                      <a:pt x="20" y="6"/>
                      <a:pt x="18" y="6"/>
                    </a:cubicBezTo>
                    <a:cubicBezTo>
                      <a:pt x="15" y="6"/>
                      <a:pt x="12" y="7"/>
                      <a:pt x="10" y="10"/>
                    </a:cubicBezTo>
                    <a:cubicBezTo>
                      <a:pt x="8" y="12"/>
                      <a:pt x="6" y="16"/>
                      <a:pt x="6" y="20"/>
                    </a:cubicBezTo>
                    <a:cubicBezTo>
                      <a:pt x="6" y="42"/>
                      <a:pt x="6" y="42"/>
                      <a:pt x="6" y="42"/>
                    </a:cubicBezTo>
                    <a:cubicBezTo>
                      <a:pt x="0" y="42"/>
                      <a:pt x="0" y="42"/>
                      <a:pt x="0" y="42"/>
                    </a:cubicBezTo>
                    <a:cubicBezTo>
                      <a:pt x="0" y="1"/>
                      <a:pt x="0" y="1"/>
                      <a:pt x="0" y="1"/>
                    </a:cubicBezTo>
                    <a:cubicBezTo>
                      <a:pt x="5" y="1"/>
                      <a:pt x="5" y="1"/>
                      <a:pt x="5" y="1"/>
                    </a:cubicBezTo>
                    <a:cubicBezTo>
                      <a:pt x="6" y="8"/>
                      <a:pt x="6" y="8"/>
                      <a:pt x="6" y="8"/>
                    </a:cubicBezTo>
                    <a:cubicBezTo>
                      <a:pt x="6" y="8"/>
                      <a:pt x="6" y="8"/>
                      <a:pt x="6" y="8"/>
                    </a:cubicBezTo>
                    <a:cubicBezTo>
                      <a:pt x="8" y="6"/>
                      <a:pt x="10" y="4"/>
                      <a:pt x="12" y="2"/>
                    </a:cubicBezTo>
                    <a:cubicBezTo>
                      <a:pt x="14" y="1"/>
                      <a:pt x="16" y="0"/>
                      <a:pt x="19" y="0"/>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 name="Freeform 53"/>
              <p:cNvSpPr>
                <a:spLocks/>
              </p:cNvSpPr>
              <p:nvPr userDrawn="1"/>
            </p:nvSpPr>
            <p:spPr bwMode="auto">
              <a:xfrm>
                <a:off x="6781800" y="3200400"/>
                <a:ext cx="112713" cy="161925"/>
              </a:xfrm>
              <a:custGeom>
                <a:avLst/>
                <a:gdLst>
                  <a:gd name="T0" fmla="*/ 19 w 30"/>
                  <a:gd name="T1" fmla="*/ 43 h 43"/>
                  <a:gd name="T2" fmla="*/ 5 w 30"/>
                  <a:gd name="T3" fmla="*/ 37 h 43"/>
                  <a:gd name="T4" fmla="*/ 0 w 30"/>
                  <a:gd name="T5" fmla="*/ 22 h 43"/>
                  <a:gd name="T6" fmla="*/ 5 w 30"/>
                  <a:gd name="T7" fmla="*/ 6 h 43"/>
                  <a:gd name="T8" fmla="*/ 19 w 30"/>
                  <a:gd name="T9" fmla="*/ 0 h 43"/>
                  <a:gd name="T10" fmla="*/ 25 w 30"/>
                  <a:gd name="T11" fmla="*/ 1 h 43"/>
                  <a:gd name="T12" fmla="*/ 30 w 30"/>
                  <a:gd name="T13" fmla="*/ 2 h 43"/>
                  <a:gd name="T14" fmla="*/ 28 w 30"/>
                  <a:gd name="T15" fmla="*/ 7 h 43"/>
                  <a:gd name="T16" fmla="*/ 23 w 30"/>
                  <a:gd name="T17" fmla="*/ 6 h 43"/>
                  <a:gd name="T18" fmla="*/ 19 w 30"/>
                  <a:gd name="T19" fmla="*/ 6 h 43"/>
                  <a:gd name="T20" fmla="*/ 6 w 30"/>
                  <a:gd name="T21" fmla="*/ 21 h 43"/>
                  <a:gd name="T22" fmla="*/ 9 w 30"/>
                  <a:gd name="T23" fmla="*/ 33 h 43"/>
                  <a:gd name="T24" fmla="*/ 18 w 30"/>
                  <a:gd name="T25" fmla="*/ 37 h 43"/>
                  <a:gd name="T26" fmla="*/ 29 w 30"/>
                  <a:gd name="T27" fmla="*/ 35 h 43"/>
                  <a:gd name="T28" fmla="*/ 29 w 30"/>
                  <a:gd name="T29" fmla="*/ 40 h 43"/>
                  <a:gd name="T30" fmla="*/ 19 w 30"/>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3">
                    <a:moveTo>
                      <a:pt x="19" y="43"/>
                    </a:moveTo>
                    <a:cubicBezTo>
                      <a:pt x="13" y="43"/>
                      <a:pt x="8" y="41"/>
                      <a:pt x="5" y="37"/>
                    </a:cubicBezTo>
                    <a:cubicBezTo>
                      <a:pt x="2" y="33"/>
                      <a:pt x="0" y="28"/>
                      <a:pt x="0" y="22"/>
                    </a:cubicBezTo>
                    <a:cubicBezTo>
                      <a:pt x="0" y="15"/>
                      <a:pt x="2" y="9"/>
                      <a:pt x="5" y="6"/>
                    </a:cubicBezTo>
                    <a:cubicBezTo>
                      <a:pt x="8" y="2"/>
                      <a:pt x="13" y="0"/>
                      <a:pt x="19" y="0"/>
                    </a:cubicBezTo>
                    <a:cubicBezTo>
                      <a:pt x="21" y="0"/>
                      <a:pt x="23" y="0"/>
                      <a:pt x="25" y="1"/>
                    </a:cubicBezTo>
                    <a:cubicBezTo>
                      <a:pt x="27" y="1"/>
                      <a:pt x="28" y="2"/>
                      <a:pt x="30" y="2"/>
                    </a:cubicBezTo>
                    <a:cubicBezTo>
                      <a:pt x="28" y="7"/>
                      <a:pt x="28" y="7"/>
                      <a:pt x="28" y="7"/>
                    </a:cubicBezTo>
                    <a:cubicBezTo>
                      <a:pt x="26" y="7"/>
                      <a:pt x="25" y="6"/>
                      <a:pt x="23" y="6"/>
                    </a:cubicBezTo>
                    <a:cubicBezTo>
                      <a:pt x="22" y="6"/>
                      <a:pt x="20" y="6"/>
                      <a:pt x="19" y="6"/>
                    </a:cubicBezTo>
                    <a:cubicBezTo>
                      <a:pt x="11" y="6"/>
                      <a:pt x="6" y="11"/>
                      <a:pt x="6" y="21"/>
                    </a:cubicBezTo>
                    <a:cubicBezTo>
                      <a:pt x="6" y="27"/>
                      <a:pt x="7" y="30"/>
                      <a:pt x="9" y="33"/>
                    </a:cubicBezTo>
                    <a:cubicBezTo>
                      <a:pt x="11" y="36"/>
                      <a:pt x="14" y="37"/>
                      <a:pt x="18" y="37"/>
                    </a:cubicBezTo>
                    <a:cubicBezTo>
                      <a:pt x="22" y="37"/>
                      <a:pt x="25" y="36"/>
                      <a:pt x="29" y="35"/>
                    </a:cubicBezTo>
                    <a:cubicBezTo>
                      <a:pt x="29" y="40"/>
                      <a:pt x="29" y="40"/>
                      <a:pt x="29" y="40"/>
                    </a:cubicBezTo>
                    <a:cubicBezTo>
                      <a:pt x="26" y="42"/>
                      <a:pt x="23" y="43"/>
                      <a:pt x="19" y="43"/>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5" name="Freeform 54"/>
              <p:cNvSpPr>
                <a:spLocks noEditPoints="1"/>
              </p:cNvSpPr>
              <p:nvPr userDrawn="1"/>
            </p:nvSpPr>
            <p:spPr bwMode="auto">
              <a:xfrm>
                <a:off x="6938963" y="3148013"/>
                <a:ext cx="26988" cy="211138"/>
              </a:xfrm>
              <a:custGeom>
                <a:avLst/>
                <a:gdLst>
                  <a:gd name="T0" fmla="*/ 7 w 7"/>
                  <a:gd name="T1" fmla="*/ 56 h 56"/>
                  <a:gd name="T2" fmla="*/ 1 w 7"/>
                  <a:gd name="T3" fmla="*/ 56 h 56"/>
                  <a:gd name="T4" fmla="*/ 1 w 7"/>
                  <a:gd name="T5" fmla="*/ 15 h 56"/>
                  <a:gd name="T6" fmla="*/ 7 w 7"/>
                  <a:gd name="T7" fmla="*/ 15 h 56"/>
                  <a:gd name="T8" fmla="*/ 7 w 7"/>
                  <a:gd name="T9" fmla="*/ 56 h 56"/>
                  <a:gd name="T10" fmla="*/ 0 w 7"/>
                  <a:gd name="T11" fmla="*/ 4 h 56"/>
                  <a:gd name="T12" fmla="*/ 1 w 7"/>
                  <a:gd name="T13" fmla="*/ 1 h 56"/>
                  <a:gd name="T14" fmla="*/ 4 w 7"/>
                  <a:gd name="T15" fmla="*/ 0 h 56"/>
                  <a:gd name="T16" fmla="*/ 6 w 7"/>
                  <a:gd name="T17" fmla="*/ 1 h 56"/>
                  <a:gd name="T18" fmla="*/ 7 w 7"/>
                  <a:gd name="T19" fmla="*/ 4 h 56"/>
                  <a:gd name="T20" fmla="*/ 6 w 7"/>
                  <a:gd name="T21" fmla="*/ 7 h 56"/>
                  <a:gd name="T22" fmla="*/ 4 w 7"/>
                  <a:gd name="T23" fmla="*/ 8 h 56"/>
                  <a:gd name="T24" fmla="*/ 1 w 7"/>
                  <a:gd name="T25" fmla="*/ 7 h 56"/>
                  <a:gd name="T26" fmla="*/ 0 w 7"/>
                  <a:gd name="T27"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6">
                    <a:moveTo>
                      <a:pt x="7" y="56"/>
                    </a:moveTo>
                    <a:cubicBezTo>
                      <a:pt x="1" y="56"/>
                      <a:pt x="1" y="56"/>
                      <a:pt x="1" y="56"/>
                    </a:cubicBezTo>
                    <a:cubicBezTo>
                      <a:pt x="1" y="15"/>
                      <a:pt x="1" y="15"/>
                      <a:pt x="1" y="15"/>
                    </a:cubicBezTo>
                    <a:cubicBezTo>
                      <a:pt x="7" y="15"/>
                      <a:pt x="7" y="15"/>
                      <a:pt x="7" y="15"/>
                    </a:cubicBezTo>
                    <a:lnTo>
                      <a:pt x="7" y="56"/>
                    </a:lnTo>
                    <a:close/>
                    <a:moveTo>
                      <a:pt x="0" y="4"/>
                    </a:moveTo>
                    <a:cubicBezTo>
                      <a:pt x="0" y="2"/>
                      <a:pt x="0" y="1"/>
                      <a:pt x="1" y="1"/>
                    </a:cubicBezTo>
                    <a:cubicBezTo>
                      <a:pt x="2" y="0"/>
                      <a:pt x="3" y="0"/>
                      <a:pt x="4" y="0"/>
                    </a:cubicBezTo>
                    <a:cubicBezTo>
                      <a:pt x="5" y="0"/>
                      <a:pt x="5" y="0"/>
                      <a:pt x="6" y="1"/>
                    </a:cubicBezTo>
                    <a:cubicBezTo>
                      <a:pt x="7" y="1"/>
                      <a:pt x="7" y="2"/>
                      <a:pt x="7" y="4"/>
                    </a:cubicBezTo>
                    <a:cubicBezTo>
                      <a:pt x="7" y="5"/>
                      <a:pt x="7" y="6"/>
                      <a:pt x="6" y="7"/>
                    </a:cubicBezTo>
                    <a:cubicBezTo>
                      <a:pt x="5" y="7"/>
                      <a:pt x="5" y="8"/>
                      <a:pt x="4" y="8"/>
                    </a:cubicBezTo>
                    <a:cubicBezTo>
                      <a:pt x="3" y="8"/>
                      <a:pt x="2" y="7"/>
                      <a:pt x="1" y="7"/>
                    </a:cubicBezTo>
                    <a:cubicBezTo>
                      <a:pt x="0" y="6"/>
                      <a:pt x="0" y="5"/>
                      <a:pt x="0" y="4"/>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 name="Freeform 55"/>
              <p:cNvSpPr>
                <a:spLocks noEditPoints="1"/>
              </p:cNvSpPr>
              <p:nvPr userDrawn="1"/>
            </p:nvSpPr>
            <p:spPr bwMode="auto">
              <a:xfrm>
                <a:off x="7018338" y="3200400"/>
                <a:ext cx="120650" cy="161925"/>
              </a:xfrm>
              <a:custGeom>
                <a:avLst/>
                <a:gdLst>
                  <a:gd name="T0" fmla="*/ 14 w 32"/>
                  <a:gd name="T1" fmla="*/ 37 h 43"/>
                  <a:gd name="T2" fmla="*/ 23 w 32"/>
                  <a:gd name="T3" fmla="*/ 34 h 43"/>
                  <a:gd name="T4" fmla="*/ 26 w 32"/>
                  <a:gd name="T5" fmla="*/ 25 h 43"/>
                  <a:gd name="T6" fmla="*/ 26 w 32"/>
                  <a:gd name="T7" fmla="*/ 22 h 43"/>
                  <a:gd name="T8" fmla="*/ 20 w 32"/>
                  <a:gd name="T9" fmla="*/ 22 h 43"/>
                  <a:gd name="T10" fmla="*/ 9 w 32"/>
                  <a:gd name="T11" fmla="*/ 24 h 43"/>
                  <a:gd name="T12" fmla="*/ 6 w 32"/>
                  <a:gd name="T13" fmla="*/ 31 h 43"/>
                  <a:gd name="T14" fmla="*/ 8 w 32"/>
                  <a:gd name="T15" fmla="*/ 36 h 43"/>
                  <a:gd name="T16" fmla="*/ 14 w 32"/>
                  <a:gd name="T17" fmla="*/ 37 h 43"/>
                  <a:gd name="T18" fmla="*/ 28 w 32"/>
                  <a:gd name="T19" fmla="*/ 42 h 43"/>
                  <a:gd name="T20" fmla="*/ 27 w 32"/>
                  <a:gd name="T21" fmla="*/ 36 h 43"/>
                  <a:gd name="T22" fmla="*/ 26 w 32"/>
                  <a:gd name="T23" fmla="*/ 36 h 43"/>
                  <a:gd name="T24" fmla="*/ 20 w 32"/>
                  <a:gd name="T25" fmla="*/ 41 h 43"/>
                  <a:gd name="T26" fmla="*/ 13 w 32"/>
                  <a:gd name="T27" fmla="*/ 43 h 43"/>
                  <a:gd name="T28" fmla="*/ 3 w 32"/>
                  <a:gd name="T29" fmla="*/ 39 h 43"/>
                  <a:gd name="T30" fmla="*/ 0 w 32"/>
                  <a:gd name="T31" fmla="*/ 30 h 43"/>
                  <a:gd name="T32" fmla="*/ 19 w 32"/>
                  <a:gd name="T33" fmla="*/ 17 h 43"/>
                  <a:gd name="T34" fmla="*/ 26 w 32"/>
                  <a:gd name="T35" fmla="*/ 17 h 43"/>
                  <a:gd name="T36" fmla="*/ 26 w 32"/>
                  <a:gd name="T37" fmla="*/ 15 h 43"/>
                  <a:gd name="T38" fmla="*/ 24 w 32"/>
                  <a:gd name="T39" fmla="*/ 8 h 43"/>
                  <a:gd name="T40" fmla="*/ 18 w 32"/>
                  <a:gd name="T41" fmla="*/ 5 h 43"/>
                  <a:gd name="T42" fmla="*/ 6 w 32"/>
                  <a:gd name="T43" fmla="*/ 8 h 43"/>
                  <a:gd name="T44" fmla="*/ 4 w 32"/>
                  <a:gd name="T45" fmla="*/ 4 h 43"/>
                  <a:gd name="T46" fmla="*/ 11 w 32"/>
                  <a:gd name="T47" fmla="*/ 1 h 43"/>
                  <a:gd name="T48" fmla="*/ 18 w 32"/>
                  <a:gd name="T49" fmla="*/ 0 h 43"/>
                  <a:gd name="T50" fmla="*/ 29 w 32"/>
                  <a:gd name="T51" fmla="*/ 3 h 43"/>
                  <a:gd name="T52" fmla="*/ 32 w 32"/>
                  <a:gd name="T53" fmla="*/ 14 h 43"/>
                  <a:gd name="T54" fmla="*/ 32 w 32"/>
                  <a:gd name="T55" fmla="*/ 42 h 43"/>
                  <a:gd name="T56" fmla="*/ 28 w 32"/>
                  <a:gd name="T5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43">
                    <a:moveTo>
                      <a:pt x="14" y="37"/>
                    </a:moveTo>
                    <a:cubicBezTo>
                      <a:pt x="18" y="37"/>
                      <a:pt x="21" y="36"/>
                      <a:pt x="23" y="34"/>
                    </a:cubicBezTo>
                    <a:cubicBezTo>
                      <a:pt x="25" y="32"/>
                      <a:pt x="26" y="29"/>
                      <a:pt x="26" y="25"/>
                    </a:cubicBezTo>
                    <a:cubicBezTo>
                      <a:pt x="26" y="22"/>
                      <a:pt x="26" y="22"/>
                      <a:pt x="26" y="22"/>
                    </a:cubicBezTo>
                    <a:cubicBezTo>
                      <a:pt x="20" y="22"/>
                      <a:pt x="20" y="22"/>
                      <a:pt x="20" y="22"/>
                    </a:cubicBezTo>
                    <a:cubicBezTo>
                      <a:pt x="15" y="22"/>
                      <a:pt x="12" y="23"/>
                      <a:pt x="9" y="24"/>
                    </a:cubicBezTo>
                    <a:cubicBezTo>
                      <a:pt x="7" y="26"/>
                      <a:pt x="6" y="28"/>
                      <a:pt x="6" y="31"/>
                    </a:cubicBezTo>
                    <a:cubicBezTo>
                      <a:pt x="6" y="33"/>
                      <a:pt x="7" y="34"/>
                      <a:pt x="8" y="36"/>
                    </a:cubicBezTo>
                    <a:cubicBezTo>
                      <a:pt x="10" y="37"/>
                      <a:pt x="11" y="37"/>
                      <a:pt x="14" y="37"/>
                    </a:cubicBezTo>
                    <a:moveTo>
                      <a:pt x="28" y="42"/>
                    </a:moveTo>
                    <a:cubicBezTo>
                      <a:pt x="27" y="36"/>
                      <a:pt x="27" y="36"/>
                      <a:pt x="27" y="36"/>
                    </a:cubicBezTo>
                    <a:cubicBezTo>
                      <a:pt x="26" y="36"/>
                      <a:pt x="26" y="36"/>
                      <a:pt x="26" y="36"/>
                    </a:cubicBezTo>
                    <a:cubicBezTo>
                      <a:pt x="24" y="39"/>
                      <a:pt x="22" y="40"/>
                      <a:pt x="20" y="41"/>
                    </a:cubicBezTo>
                    <a:cubicBezTo>
                      <a:pt x="18" y="42"/>
                      <a:pt x="16" y="43"/>
                      <a:pt x="13" y="43"/>
                    </a:cubicBezTo>
                    <a:cubicBezTo>
                      <a:pt x="9" y="43"/>
                      <a:pt x="5" y="41"/>
                      <a:pt x="3" y="39"/>
                    </a:cubicBezTo>
                    <a:cubicBezTo>
                      <a:pt x="1" y="37"/>
                      <a:pt x="0" y="34"/>
                      <a:pt x="0" y="30"/>
                    </a:cubicBezTo>
                    <a:cubicBezTo>
                      <a:pt x="0" y="22"/>
                      <a:pt x="6" y="18"/>
                      <a:pt x="19" y="17"/>
                    </a:cubicBezTo>
                    <a:cubicBezTo>
                      <a:pt x="26" y="17"/>
                      <a:pt x="26" y="17"/>
                      <a:pt x="26" y="17"/>
                    </a:cubicBezTo>
                    <a:cubicBezTo>
                      <a:pt x="26" y="15"/>
                      <a:pt x="26" y="15"/>
                      <a:pt x="26" y="15"/>
                    </a:cubicBezTo>
                    <a:cubicBezTo>
                      <a:pt x="26" y="11"/>
                      <a:pt x="26" y="9"/>
                      <a:pt x="24" y="8"/>
                    </a:cubicBezTo>
                    <a:cubicBezTo>
                      <a:pt x="23" y="6"/>
                      <a:pt x="21" y="5"/>
                      <a:pt x="18" y="5"/>
                    </a:cubicBezTo>
                    <a:cubicBezTo>
                      <a:pt x="14" y="5"/>
                      <a:pt x="10" y="6"/>
                      <a:pt x="6" y="8"/>
                    </a:cubicBezTo>
                    <a:cubicBezTo>
                      <a:pt x="4" y="4"/>
                      <a:pt x="4" y="4"/>
                      <a:pt x="4" y="4"/>
                    </a:cubicBezTo>
                    <a:cubicBezTo>
                      <a:pt x="6" y="3"/>
                      <a:pt x="8" y="2"/>
                      <a:pt x="11" y="1"/>
                    </a:cubicBezTo>
                    <a:cubicBezTo>
                      <a:pt x="13" y="0"/>
                      <a:pt x="16" y="0"/>
                      <a:pt x="18" y="0"/>
                    </a:cubicBezTo>
                    <a:cubicBezTo>
                      <a:pt x="23" y="0"/>
                      <a:pt x="27" y="1"/>
                      <a:pt x="29" y="3"/>
                    </a:cubicBezTo>
                    <a:cubicBezTo>
                      <a:pt x="31" y="6"/>
                      <a:pt x="32" y="9"/>
                      <a:pt x="32" y="14"/>
                    </a:cubicBezTo>
                    <a:cubicBezTo>
                      <a:pt x="32" y="42"/>
                      <a:pt x="32" y="42"/>
                      <a:pt x="32" y="42"/>
                    </a:cubicBezTo>
                    <a:lnTo>
                      <a:pt x="28" y="4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7" name="Rectangle 56"/>
              <p:cNvSpPr>
                <a:spLocks noChangeArrowheads="1"/>
              </p:cNvSpPr>
              <p:nvPr userDrawn="1"/>
            </p:nvSpPr>
            <p:spPr bwMode="auto">
              <a:xfrm>
                <a:off x="7202488" y="3140075"/>
                <a:ext cx="22225" cy="21907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8" name="Freeform 57"/>
              <p:cNvSpPr>
                <a:spLocks/>
              </p:cNvSpPr>
              <p:nvPr userDrawn="1"/>
            </p:nvSpPr>
            <p:spPr bwMode="auto">
              <a:xfrm>
                <a:off x="3821113" y="3498850"/>
                <a:ext cx="115888" cy="207963"/>
              </a:xfrm>
              <a:custGeom>
                <a:avLst/>
                <a:gdLst>
                  <a:gd name="T0" fmla="*/ 14 w 73"/>
                  <a:gd name="T1" fmla="*/ 131 h 131"/>
                  <a:gd name="T2" fmla="*/ 0 w 73"/>
                  <a:gd name="T3" fmla="*/ 131 h 131"/>
                  <a:gd name="T4" fmla="*/ 0 w 73"/>
                  <a:gd name="T5" fmla="*/ 0 h 131"/>
                  <a:gd name="T6" fmla="*/ 73 w 73"/>
                  <a:gd name="T7" fmla="*/ 0 h 131"/>
                  <a:gd name="T8" fmla="*/ 73 w 73"/>
                  <a:gd name="T9" fmla="*/ 14 h 131"/>
                  <a:gd name="T10" fmla="*/ 14 w 73"/>
                  <a:gd name="T11" fmla="*/ 14 h 131"/>
                  <a:gd name="T12" fmla="*/ 14 w 73"/>
                  <a:gd name="T13" fmla="*/ 62 h 131"/>
                  <a:gd name="T14" fmla="*/ 68 w 73"/>
                  <a:gd name="T15" fmla="*/ 62 h 131"/>
                  <a:gd name="T16" fmla="*/ 68 w 73"/>
                  <a:gd name="T17" fmla="*/ 74 h 131"/>
                  <a:gd name="T18" fmla="*/ 14 w 73"/>
                  <a:gd name="T19" fmla="*/ 74 h 131"/>
                  <a:gd name="T20" fmla="*/ 14 w 73"/>
                  <a:gd name="T2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31">
                    <a:moveTo>
                      <a:pt x="14" y="131"/>
                    </a:moveTo>
                    <a:lnTo>
                      <a:pt x="0" y="131"/>
                    </a:lnTo>
                    <a:lnTo>
                      <a:pt x="0" y="0"/>
                    </a:lnTo>
                    <a:lnTo>
                      <a:pt x="73" y="0"/>
                    </a:lnTo>
                    <a:lnTo>
                      <a:pt x="73" y="14"/>
                    </a:lnTo>
                    <a:lnTo>
                      <a:pt x="14" y="14"/>
                    </a:lnTo>
                    <a:lnTo>
                      <a:pt x="14" y="62"/>
                    </a:lnTo>
                    <a:lnTo>
                      <a:pt x="68" y="62"/>
                    </a:lnTo>
                    <a:lnTo>
                      <a:pt x="68" y="74"/>
                    </a:lnTo>
                    <a:lnTo>
                      <a:pt x="14" y="74"/>
                    </a:lnTo>
                    <a:lnTo>
                      <a:pt x="14" y="13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9" name="Freeform 58"/>
              <p:cNvSpPr>
                <a:spLocks noEditPoints="1"/>
              </p:cNvSpPr>
              <p:nvPr userDrawn="1"/>
            </p:nvSpPr>
            <p:spPr bwMode="auto">
              <a:xfrm>
                <a:off x="3970338" y="3548063"/>
                <a:ext cx="142875" cy="158750"/>
              </a:xfrm>
              <a:custGeom>
                <a:avLst/>
                <a:gdLst>
                  <a:gd name="T0" fmla="*/ 7 w 38"/>
                  <a:gd name="T1" fmla="*/ 21 h 42"/>
                  <a:gd name="T2" fmla="*/ 10 w 38"/>
                  <a:gd name="T3" fmla="*/ 33 h 42"/>
                  <a:gd name="T4" fmla="*/ 19 w 38"/>
                  <a:gd name="T5" fmla="*/ 37 h 42"/>
                  <a:gd name="T6" fmla="*/ 28 w 38"/>
                  <a:gd name="T7" fmla="*/ 33 h 42"/>
                  <a:gd name="T8" fmla="*/ 31 w 38"/>
                  <a:gd name="T9" fmla="*/ 21 h 42"/>
                  <a:gd name="T10" fmla="*/ 28 w 38"/>
                  <a:gd name="T11" fmla="*/ 9 h 42"/>
                  <a:gd name="T12" fmla="*/ 19 w 38"/>
                  <a:gd name="T13" fmla="*/ 5 h 42"/>
                  <a:gd name="T14" fmla="*/ 10 w 38"/>
                  <a:gd name="T15" fmla="*/ 9 h 42"/>
                  <a:gd name="T16" fmla="*/ 7 w 38"/>
                  <a:gd name="T17" fmla="*/ 21 h 42"/>
                  <a:gd name="T18" fmla="*/ 38 w 38"/>
                  <a:gd name="T19" fmla="*/ 21 h 42"/>
                  <a:gd name="T20" fmla="*/ 33 w 38"/>
                  <a:gd name="T21" fmla="*/ 37 h 42"/>
                  <a:gd name="T22" fmla="*/ 19 w 38"/>
                  <a:gd name="T23" fmla="*/ 42 h 42"/>
                  <a:gd name="T24" fmla="*/ 9 w 38"/>
                  <a:gd name="T25" fmla="*/ 40 h 42"/>
                  <a:gd name="T26" fmla="*/ 3 w 38"/>
                  <a:gd name="T27" fmla="*/ 32 h 42"/>
                  <a:gd name="T28" fmla="*/ 0 w 38"/>
                  <a:gd name="T29" fmla="*/ 21 h 42"/>
                  <a:gd name="T30" fmla="*/ 5 w 38"/>
                  <a:gd name="T31" fmla="*/ 6 h 42"/>
                  <a:gd name="T32" fmla="*/ 19 w 38"/>
                  <a:gd name="T33" fmla="*/ 0 h 42"/>
                  <a:gd name="T34" fmla="*/ 33 w 38"/>
                  <a:gd name="T35" fmla="*/ 6 h 42"/>
                  <a:gd name="T36" fmla="*/ 38 w 38"/>
                  <a:gd name="T3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2">
                    <a:moveTo>
                      <a:pt x="7" y="21"/>
                    </a:moveTo>
                    <a:cubicBezTo>
                      <a:pt x="7" y="26"/>
                      <a:pt x="8" y="30"/>
                      <a:pt x="10" y="33"/>
                    </a:cubicBezTo>
                    <a:cubicBezTo>
                      <a:pt x="12" y="36"/>
                      <a:pt x="15" y="37"/>
                      <a:pt x="19" y="37"/>
                    </a:cubicBezTo>
                    <a:cubicBezTo>
                      <a:pt x="23" y="37"/>
                      <a:pt x="26" y="36"/>
                      <a:pt x="28" y="33"/>
                    </a:cubicBezTo>
                    <a:cubicBezTo>
                      <a:pt x="30" y="30"/>
                      <a:pt x="31" y="26"/>
                      <a:pt x="31" y="21"/>
                    </a:cubicBezTo>
                    <a:cubicBezTo>
                      <a:pt x="31" y="16"/>
                      <a:pt x="30" y="12"/>
                      <a:pt x="28" y="9"/>
                    </a:cubicBezTo>
                    <a:cubicBezTo>
                      <a:pt x="26" y="7"/>
                      <a:pt x="23" y="5"/>
                      <a:pt x="19" y="5"/>
                    </a:cubicBezTo>
                    <a:cubicBezTo>
                      <a:pt x="15" y="5"/>
                      <a:pt x="12" y="7"/>
                      <a:pt x="10" y="9"/>
                    </a:cubicBezTo>
                    <a:cubicBezTo>
                      <a:pt x="8" y="12"/>
                      <a:pt x="7" y="16"/>
                      <a:pt x="7" y="21"/>
                    </a:cubicBezTo>
                    <a:moveTo>
                      <a:pt x="38" y="21"/>
                    </a:moveTo>
                    <a:cubicBezTo>
                      <a:pt x="38" y="28"/>
                      <a:pt x="36" y="33"/>
                      <a:pt x="33" y="37"/>
                    </a:cubicBezTo>
                    <a:cubicBezTo>
                      <a:pt x="29" y="41"/>
                      <a:pt x="25" y="42"/>
                      <a:pt x="19" y="42"/>
                    </a:cubicBezTo>
                    <a:cubicBezTo>
                      <a:pt x="15" y="42"/>
                      <a:pt x="12" y="42"/>
                      <a:pt x="9" y="40"/>
                    </a:cubicBezTo>
                    <a:cubicBezTo>
                      <a:pt x="6" y="38"/>
                      <a:pt x="4" y="36"/>
                      <a:pt x="3" y="32"/>
                    </a:cubicBezTo>
                    <a:cubicBezTo>
                      <a:pt x="1" y="29"/>
                      <a:pt x="0" y="25"/>
                      <a:pt x="0" y="21"/>
                    </a:cubicBezTo>
                    <a:cubicBezTo>
                      <a:pt x="0" y="14"/>
                      <a:pt x="2" y="9"/>
                      <a:pt x="5" y="6"/>
                    </a:cubicBezTo>
                    <a:cubicBezTo>
                      <a:pt x="9" y="2"/>
                      <a:pt x="13" y="0"/>
                      <a:pt x="19" y="0"/>
                    </a:cubicBezTo>
                    <a:cubicBezTo>
                      <a:pt x="25" y="0"/>
                      <a:pt x="29" y="2"/>
                      <a:pt x="33" y="6"/>
                    </a:cubicBezTo>
                    <a:cubicBezTo>
                      <a:pt x="36" y="9"/>
                      <a:pt x="38" y="15"/>
                      <a:pt x="38" y="21"/>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0" name="Freeform 59"/>
              <p:cNvSpPr>
                <a:spLocks/>
              </p:cNvSpPr>
              <p:nvPr userDrawn="1"/>
            </p:nvSpPr>
            <p:spPr bwMode="auto">
              <a:xfrm>
                <a:off x="4170363" y="3548063"/>
                <a:ext cx="85725" cy="158750"/>
              </a:xfrm>
              <a:custGeom>
                <a:avLst/>
                <a:gdLst>
                  <a:gd name="T0" fmla="*/ 18 w 23"/>
                  <a:gd name="T1" fmla="*/ 0 h 42"/>
                  <a:gd name="T2" fmla="*/ 23 w 23"/>
                  <a:gd name="T3" fmla="*/ 0 h 42"/>
                  <a:gd name="T4" fmla="*/ 22 w 23"/>
                  <a:gd name="T5" fmla="*/ 6 h 42"/>
                  <a:gd name="T6" fmla="*/ 18 w 23"/>
                  <a:gd name="T7" fmla="*/ 6 h 42"/>
                  <a:gd name="T8" fmla="*/ 9 w 23"/>
                  <a:gd name="T9" fmla="*/ 10 h 42"/>
                  <a:gd name="T10" fmla="*/ 6 w 23"/>
                  <a:gd name="T11" fmla="*/ 20 h 42"/>
                  <a:gd name="T12" fmla="*/ 6 w 23"/>
                  <a:gd name="T13" fmla="*/ 42 h 42"/>
                  <a:gd name="T14" fmla="*/ 0 w 23"/>
                  <a:gd name="T15" fmla="*/ 42 h 42"/>
                  <a:gd name="T16" fmla="*/ 0 w 23"/>
                  <a:gd name="T17" fmla="*/ 1 h 42"/>
                  <a:gd name="T18" fmla="*/ 5 w 23"/>
                  <a:gd name="T19" fmla="*/ 1 h 42"/>
                  <a:gd name="T20" fmla="*/ 5 w 23"/>
                  <a:gd name="T21" fmla="*/ 8 h 42"/>
                  <a:gd name="T22" fmla="*/ 6 w 23"/>
                  <a:gd name="T23" fmla="*/ 8 h 42"/>
                  <a:gd name="T24" fmla="*/ 11 w 23"/>
                  <a:gd name="T25" fmla="*/ 2 h 42"/>
                  <a:gd name="T26" fmla="*/ 18 w 23"/>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2">
                    <a:moveTo>
                      <a:pt x="18" y="0"/>
                    </a:moveTo>
                    <a:cubicBezTo>
                      <a:pt x="20" y="0"/>
                      <a:pt x="22" y="0"/>
                      <a:pt x="23" y="0"/>
                    </a:cubicBezTo>
                    <a:cubicBezTo>
                      <a:pt x="22" y="6"/>
                      <a:pt x="22" y="6"/>
                      <a:pt x="22" y="6"/>
                    </a:cubicBezTo>
                    <a:cubicBezTo>
                      <a:pt x="21" y="6"/>
                      <a:pt x="19" y="6"/>
                      <a:pt x="18" y="6"/>
                    </a:cubicBezTo>
                    <a:cubicBezTo>
                      <a:pt x="14" y="6"/>
                      <a:pt x="12" y="7"/>
                      <a:pt x="9" y="10"/>
                    </a:cubicBezTo>
                    <a:cubicBezTo>
                      <a:pt x="7" y="12"/>
                      <a:pt x="6" y="16"/>
                      <a:pt x="6" y="20"/>
                    </a:cubicBezTo>
                    <a:cubicBezTo>
                      <a:pt x="6" y="42"/>
                      <a:pt x="6" y="42"/>
                      <a:pt x="6" y="42"/>
                    </a:cubicBezTo>
                    <a:cubicBezTo>
                      <a:pt x="0" y="42"/>
                      <a:pt x="0" y="42"/>
                      <a:pt x="0" y="42"/>
                    </a:cubicBezTo>
                    <a:cubicBezTo>
                      <a:pt x="0" y="1"/>
                      <a:pt x="0" y="1"/>
                      <a:pt x="0" y="1"/>
                    </a:cubicBezTo>
                    <a:cubicBezTo>
                      <a:pt x="5" y="1"/>
                      <a:pt x="5" y="1"/>
                      <a:pt x="5" y="1"/>
                    </a:cubicBezTo>
                    <a:cubicBezTo>
                      <a:pt x="5" y="8"/>
                      <a:pt x="5" y="8"/>
                      <a:pt x="5" y="8"/>
                    </a:cubicBezTo>
                    <a:cubicBezTo>
                      <a:pt x="6" y="8"/>
                      <a:pt x="6" y="8"/>
                      <a:pt x="6" y="8"/>
                    </a:cubicBezTo>
                    <a:cubicBezTo>
                      <a:pt x="7" y="6"/>
                      <a:pt x="9" y="4"/>
                      <a:pt x="11" y="2"/>
                    </a:cubicBezTo>
                    <a:cubicBezTo>
                      <a:pt x="13" y="1"/>
                      <a:pt x="16" y="0"/>
                      <a:pt x="18" y="0"/>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1" name="Freeform 60"/>
              <p:cNvSpPr>
                <a:spLocks noEditPoints="1"/>
              </p:cNvSpPr>
              <p:nvPr userDrawn="1"/>
            </p:nvSpPr>
            <p:spPr bwMode="auto">
              <a:xfrm>
                <a:off x="4289425" y="3548063"/>
                <a:ext cx="131763" cy="158750"/>
              </a:xfrm>
              <a:custGeom>
                <a:avLst/>
                <a:gdLst>
                  <a:gd name="T0" fmla="*/ 18 w 35"/>
                  <a:gd name="T1" fmla="*/ 5 h 42"/>
                  <a:gd name="T2" fmla="*/ 10 w 35"/>
                  <a:gd name="T3" fmla="*/ 8 h 42"/>
                  <a:gd name="T4" fmla="*/ 7 w 35"/>
                  <a:gd name="T5" fmla="*/ 17 h 42"/>
                  <a:gd name="T6" fmla="*/ 28 w 35"/>
                  <a:gd name="T7" fmla="*/ 17 h 42"/>
                  <a:gd name="T8" fmla="*/ 26 w 35"/>
                  <a:gd name="T9" fmla="*/ 8 h 42"/>
                  <a:gd name="T10" fmla="*/ 18 w 35"/>
                  <a:gd name="T11" fmla="*/ 5 h 42"/>
                  <a:gd name="T12" fmla="*/ 20 w 35"/>
                  <a:gd name="T13" fmla="*/ 42 h 42"/>
                  <a:gd name="T14" fmla="*/ 6 w 35"/>
                  <a:gd name="T15" fmla="*/ 37 h 42"/>
                  <a:gd name="T16" fmla="*/ 0 w 35"/>
                  <a:gd name="T17" fmla="*/ 21 h 42"/>
                  <a:gd name="T18" fmla="*/ 5 w 35"/>
                  <a:gd name="T19" fmla="*/ 6 h 42"/>
                  <a:gd name="T20" fmla="*/ 18 w 35"/>
                  <a:gd name="T21" fmla="*/ 0 h 42"/>
                  <a:gd name="T22" fmla="*/ 31 w 35"/>
                  <a:gd name="T23" fmla="*/ 5 h 42"/>
                  <a:gd name="T24" fmla="*/ 35 w 35"/>
                  <a:gd name="T25" fmla="*/ 18 h 42"/>
                  <a:gd name="T26" fmla="*/ 35 w 35"/>
                  <a:gd name="T27" fmla="*/ 22 h 42"/>
                  <a:gd name="T28" fmla="*/ 7 w 35"/>
                  <a:gd name="T29" fmla="*/ 22 h 42"/>
                  <a:gd name="T30" fmla="*/ 10 w 35"/>
                  <a:gd name="T31" fmla="*/ 33 h 42"/>
                  <a:gd name="T32" fmla="*/ 20 w 35"/>
                  <a:gd name="T33" fmla="*/ 37 h 42"/>
                  <a:gd name="T34" fmla="*/ 33 w 35"/>
                  <a:gd name="T35" fmla="*/ 34 h 42"/>
                  <a:gd name="T36" fmla="*/ 33 w 35"/>
                  <a:gd name="T37" fmla="*/ 40 h 42"/>
                  <a:gd name="T38" fmla="*/ 27 w 35"/>
                  <a:gd name="T39" fmla="*/ 42 h 42"/>
                  <a:gd name="T40" fmla="*/ 20 w 35"/>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2">
                    <a:moveTo>
                      <a:pt x="18" y="5"/>
                    </a:moveTo>
                    <a:cubicBezTo>
                      <a:pt x="15" y="5"/>
                      <a:pt x="12" y="6"/>
                      <a:pt x="10" y="8"/>
                    </a:cubicBezTo>
                    <a:cubicBezTo>
                      <a:pt x="8" y="10"/>
                      <a:pt x="7" y="13"/>
                      <a:pt x="7" y="17"/>
                    </a:cubicBezTo>
                    <a:cubicBezTo>
                      <a:pt x="28" y="17"/>
                      <a:pt x="28" y="17"/>
                      <a:pt x="28" y="17"/>
                    </a:cubicBezTo>
                    <a:cubicBezTo>
                      <a:pt x="28" y="13"/>
                      <a:pt x="27" y="10"/>
                      <a:pt x="26" y="8"/>
                    </a:cubicBezTo>
                    <a:cubicBezTo>
                      <a:pt x="24" y="6"/>
                      <a:pt x="21" y="5"/>
                      <a:pt x="18" y="5"/>
                    </a:cubicBezTo>
                    <a:moveTo>
                      <a:pt x="20" y="42"/>
                    </a:moveTo>
                    <a:cubicBezTo>
                      <a:pt x="14" y="42"/>
                      <a:pt x="9" y="41"/>
                      <a:pt x="6" y="37"/>
                    </a:cubicBezTo>
                    <a:cubicBezTo>
                      <a:pt x="2" y="33"/>
                      <a:pt x="0" y="28"/>
                      <a:pt x="0" y="21"/>
                    </a:cubicBezTo>
                    <a:cubicBezTo>
                      <a:pt x="0" y="15"/>
                      <a:pt x="2" y="10"/>
                      <a:pt x="5" y="6"/>
                    </a:cubicBezTo>
                    <a:cubicBezTo>
                      <a:pt x="8" y="2"/>
                      <a:pt x="13" y="0"/>
                      <a:pt x="18" y="0"/>
                    </a:cubicBezTo>
                    <a:cubicBezTo>
                      <a:pt x="23" y="0"/>
                      <a:pt x="28" y="2"/>
                      <a:pt x="31" y="5"/>
                    </a:cubicBezTo>
                    <a:cubicBezTo>
                      <a:pt x="34" y="8"/>
                      <a:pt x="35" y="13"/>
                      <a:pt x="35" y="18"/>
                    </a:cubicBezTo>
                    <a:cubicBezTo>
                      <a:pt x="35" y="22"/>
                      <a:pt x="35" y="22"/>
                      <a:pt x="35" y="22"/>
                    </a:cubicBezTo>
                    <a:cubicBezTo>
                      <a:pt x="7" y="22"/>
                      <a:pt x="7" y="22"/>
                      <a:pt x="7" y="22"/>
                    </a:cubicBezTo>
                    <a:cubicBezTo>
                      <a:pt x="7" y="27"/>
                      <a:pt x="8" y="31"/>
                      <a:pt x="10" y="33"/>
                    </a:cubicBezTo>
                    <a:cubicBezTo>
                      <a:pt x="13" y="36"/>
                      <a:pt x="16" y="37"/>
                      <a:pt x="20" y="37"/>
                    </a:cubicBezTo>
                    <a:cubicBezTo>
                      <a:pt x="25" y="37"/>
                      <a:pt x="29" y="36"/>
                      <a:pt x="33" y="34"/>
                    </a:cubicBezTo>
                    <a:cubicBezTo>
                      <a:pt x="33" y="40"/>
                      <a:pt x="33" y="40"/>
                      <a:pt x="33" y="40"/>
                    </a:cubicBezTo>
                    <a:cubicBezTo>
                      <a:pt x="31" y="41"/>
                      <a:pt x="29" y="41"/>
                      <a:pt x="27" y="42"/>
                    </a:cubicBezTo>
                    <a:cubicBezTo>
                      <a:pt x="25" y="42"/>
                      <a:pt x="23" y="42"/>
                      <a:pt x="20" y="42"/>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2" name="Freeform 61"/>
              <p:cNvSpPr>
                <a:spLocks/>
              </p:cNvSpPr>
              <p:nvPr userDrawn="1"/>
            </p:nvSpPr>
            <p:spPr bwMode="auto">
              <a:xfrm>
                <a:off x="4473575" y="3548063"/>
                <a:ext cx="131763" cy="158750"/>
              </a:xfrm>
              <a:custGeom>
                <a:avLst/>
                <a:gdLst>
                  <a:gd name="T0" fmla="*/ 28 w 35"/>
                  <a:gd name="T1" fmla="*/ 42 h 42"/>
                  <a:gd name="T2" fmla="*/ 28 w 35"/>
                  <a:gd name="T3" fmla="*/ 15 h 42"/>
                  <a:gd name="T4" fmla="*/ 26 w 35"/>
                  <a:gd name="T5" fmla="*/ 8 h 42"/>
                  <a:gd name="T6" fmla="*/ 19 w 35"/>
                  <a:gd name="T7" fmla="*/ 5 h 42"/>
                  <a:gd name="T8" fmla="*/ 10 w 35"/>
                  <a:gd name="T9" fmla="*/ 9 h 42"/>
                  <a:gd name="T10" fmla="*/ 7 w 35"/>
                  <a:gd name="T11" fmla="*/ 20 h 42"/>
                  <a:gd name="T12" fmla="*/ 7 w 35"/>
                  <a:gd name="T13" fmla="*/ 42 h 42"/>
                  <a:gd name="T14" fmla="*/ 0 w 35"/>
                  <a:gd name="T15" fmla="*/ 42 h 42"/>
                  <a:gd name="T16" fmla="*/ 0 w 35"/>
                  <a:gd name="T17" fmla="*/ 1 h 42"/>
                  <a:gd name="T18" fmla="*/ 5 w 35"/>
                  <a:gd name="T19" fmla="*/ 1 h 42"/>
                  <a:gd name="T20" fmla="*/ 6 w 35"/>
                  <a:gd name="T21" fmla="*/ 6 h 42"/>
                  <a:gd name="T22" fmla="*/ 7 w 35"/>
                  <a:gd name="T23" fmla="*/ 6 h 42"/>
                  <a:gd name="T24" fmla="*/ 12 w 35"/>
                  <a:gd name="T25" fmla="*/ 2 h 42"/>
                  <a:gd name="T26" fmla="*/ 20 w 35"/>
                  <a:gd name="T27" fmla="*/ 0 h 42"/>
                  <a:gd name="T28" fmla="*/ 31 w 35"/>
                  <a:gd name="T29" fmla="*/ 3 h 42"/>
                  <a:gd name="T30" fmla="*/ 35 w 35"/>
                  <a:gd name="T31" fmla="*/ 15 h 42"/>
                  <a:gd name="T32" fmla="*/ 35 w 35"/>
                  <a:gd name="T33" fmla="*/ 42 h 42"/>
                  <a:gd name="T34" fmla="*/ 28 w 35"/>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2">
                    <a:moveTo>
                      <a:pt x="28" y="42"/>
                    </a:moveTo>
                    <a:cubicBezTo>
                      <a:pt x="28" y="15"/>
                      <a:pt x="28" y="15"/>
                      <a:pt x="28" y="15"/>
                    </a:cubicBezTo>
                    <a:cubicBezTo>
                      <a:pt x="28" y="12"/>
                      <a:pt x="28" y="9"/>
                      <a:pt x="26" y="8"/>
                    </a:cubicBezTo>
                    <a:cubicBezTo>
                      <a:pt x="25" y="6"/>
                      <a:pt x="22" y="5"/>
                      <a:pt x="19" y="5"/>
                    </a:cubicBezTo>
                    <a:cubicBezTo>
                      <a:pt x="15" y="5"/>
                      <a:pt x="12" y="6"/>
                      <a:pt x="10" y="9"/>
                    </a:cubicBezTo>
                    <a:cubicBezTo>
                      <a:pt x="8" y="11"/>
                      <a:pt x="7" y="15"/>
                      <a:pt x="7" y="20"/>
                    </a:cubicBezTo>
                    <a:cubicBezTo>
                      <a:pt x="7" y="42"/>
                      <a:pt x="7" y="42"/>
                      <a:pt x="7" y="42"/>
                    </a:cubicBezTo>
                    <a:cubicBezTo>
                      <a:pt x="0" y="42"/>
                      <a:pt x="0" y="42"/>
                      <a:pt x="0" y="42"/>
                    </a:cubicBezTo>
                    <a:cubicBezTo>
                      <a:pt x="0" y="1"/>
                      <a:pt x="0" y="1"/>
                      <a:pt x="0" y="1"/>
                    </a:cubicBezTo>
                    <a:cubicBezTo>
                      <a:pt x="5" y="1"/>
                      <a:pt x="5" y="1"/>
                      <a:pt x="5" y="1"/>
                    </a:cubicBezTo>
                    <a:cubicBezTo>
                      <a:pt x="6" y="6"/>
                      <a:pt x="6" y="6"/>
                      <a:pt x="6" y="6"/>
                    </a:cubicBezTo>
                    <a:cubicBezTo>
                      <a:pt x="7" y="6"/>
                      <a:pt x="7" y="6"/>
                      <a:pt x="7" y="6"/>
                    </a:cubicBezTo>
                    <a:cubicBezTo>
                      <a:pt x="8" y="4"/>
                      <a:pt x="10" y="3"/>
                      <a:pt x="12" y="2"/>
                    </a:cubicBezTo>
                    <a:cubicBezTo>
                      <a:pt x="14" y="0"/>
                      <a:pt x="17" y="0"/>
                      <a:pt x="20" y="0"/>
                    </a:cubicBezTo>
                    <a:cubicBezTo>
                      <a:pt x="25" y="0"/>
                      <a:pt x="28" y="1"/>
                      <a:pt x="31" y="3"/>
                    </a:cubicBezTo>
                    <a:cubicBezTo>
                      <a:pt x="33" y="6"/>
                      <a:pt x="35" y="10"/>
                      <a:pt x="35" y="15"/>
                    </a:cubicBezTo>
                    <a:cubicBezTo>
                      <a:pt x="35" y="42"/>
                      <a:pt x="35" y="42"/>
                      <a:pt x="35" y="42"/>
                    </a:cubicBezTo>
                    <a:lnTo>
                      <a:pt x="28" y="4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3" name="Freeform 62"/>
              <p:cNvSpPr>
                <a:spLocks/>
              </p:cNvSpPr>
              <p:nvPr userDrawn="1"/>
            </p:nvSpPr>
            <p:spPr bwMode="auto">
              <a:xfrm>
                <a:off x="4657725" y="3548063"/>
                <a:ext cx="109538" cy="158750"/>
              </a:xfrm>
              <a:custGeom>
                <a:avLst/>
                <a:gdLst>
                  <a:gd name="T0" fmla="*/ 29 w 29"/>
                  <a:gd name="T1" fmla="*/ 30 h 42"/>
                  <a:gd name="T2" fmla="*/ 24 w 29"/>
                  <a:gd name="T3" fmla="*/ 39 h 42"/>
                  <a:gd name="T4" fmla="*/ 12 w 29"/>
                  <a:gd name="T5" fmla="*/ 42 h 42"/>
                  <a:gd name="T6" fmla="*/ 0 w 29"/>
                  <a:gd name="T7" fmla="*/ 40 h 42"/>
                  <a:gd name="T8" fmla="*/ 0 w 29"/>
                  <a:gd name="T9" fmla="*/ 34 h 42"/>
                  <a:gd name="T10" fmla="*/ 6 w 29"/>
                  <a:gd name="T11" fmla="*/ 36 h 42"/>
                  <a:gd name="T12" fmla="*/ 13 w 29"/>
                  <a:gd name="T13" fmla="*/ 37 h 42"/>
                  <a:gd name="T14" fmla="*/ 20 w 29"/>
                  <a:gd name="T15" fmla="*/ 36 h 42"/>
                  <a:gd name="T16" fmla="*/ 23 w 29"/>
                  <a:gd name="T17" fmla="*/ 31 h 42"/>
                  <a:gd name="T18" fmla="*/ 21 w 29"/>
                  <a:gd name="T19" fmla="*/ 27 h 42"/>
                  <a:gd name="T20" fmla="*/ 13 w 29"/>
                  <a:gd name="T21" fmla="*/ 23 h 42"/>
                  <a:gd name="T22" fmla="*/ 4 w 29"/>
                  <a:gd name="T23" fmla="*/ 19 h 42"/>
                  <a:gd name="T24" fmla="*/ 1 w 29"/>
                  <a:gd name="T25" fmla="*/ 16 h 42"/>
                  <a:gd name="T26" fmla="*/ 0 w 29"/>
                  <a:gd name="T27" fmla="*/ 11 h 42"/>
                  <a:gd name="T28" fmla="*/ 4 w 29"/>
                  <a:gd name="T29" fmla="*/ 3 h 42"/>
                  <a:gd name="T30" fmla="*/ 15 w 29"/>
                  <a:gd name="T31" fmla="*/ 0 h 42"/>
                  <a:gd name="T32" fmla="*/ 28 w 29"/>
                  <a:gd name="T33" fmla="*/ 3 h 42"/>
                  <a:gd name="T34" fmla="*/ 26 w 29"/>
                  <a:gd name="T35" fmla="*/ 8 h 42"/>
                  <a:gd name="T36" fmla="*/ 14 w 29"/>
                  <a:gd name="T37" fmla="*/ 5 h 42"/>
                  <a:gd name="T38" fmla="*/ 8 w 29"/>
                  <a:gd name="T39" fmla="*/ 6 h 42"/>
                  <a:gd name="T40" fmla="*/ 6 w 29"/>
                  <a:gd name="T41" fmla="*/ 10 h 42"/>
                  <a:gd name="T42" fmla="*/ 6 w 29"/>
                  <a:gd name="T43" fmla="*/ 13 h 42"/>
                  <a:gd name="T44" fmla="*/ 9 w 29"/>
                  <a:gd name="T45" fmla="*/ 15 h 42"/>
                  <a:gd name="T46" fmla="*/ 16 w 29"/>
                  <a:gd name="T47" fmla="*/ 18 h 42"/>
                  <a:gd name="T48" fmla="*/ 26 w 29"/>
                  <a:gd name="T49" fmla="*/ 24 h 42"/>
                  <a:gd name="T50" fmla="*/ 29 w 29"/>
                  <a:gd name="T5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2">
                    <a:moveTo>
                      <a:pt x="29" y="30"/>
                    </a:moveTo>
                    <a:cubicBezTo>
                      <a:pt x="29" y="34"/>
                      <a:pt x="27" y="37"/>
                      <a:pt x="24" y="39"/>
                    </a:cubicBezTo>
                    <a:cubicBezTo>
                      <a:pt x="22" y="41"/>
                      <a:pt x="18" y="42"/>
                      <a:pt x="12" y="42"/>
                    </a:cubicBezTo>
                    <a:cubicBezTo>
                      <a:pt x="7" y="42"/>
                      <a:pt x="3" y="42"/>
                      <a:pt x="0" y="40"/>
                    </a:cubicBezTo>
                    <a:cubicBezTo>
                      <a:pt x="0" y="34"/>
                      <a:pt x="0" y="34"/>
                      <a:pt x="0" y="34"/>
                    </a:cubicBezTo>
                    <a:cubicBezTo>
                      <a:pt x="2" y="35"/>
                      <a:pt x="4" y="36"/>
                      <a:pt x="6" y="36"/>
                    </a:cubicBezTo>
                    <a:cubicBezTo>
                      <a:pt x="8" y="37"/>
                      <a:pt x="10" y="37"/>
                      <a:pt x="13" y="37"/>
                    </a:cubicBezTo>
                    <a:cubicBezTo>
                      <a:pt x="16" y="37"/>
                      <a:pt x="18" y="37"/>
                      <a:pt x="20" y="36"/>
                    </a:cubicBezTo>
                    <a:cubicBezTo>
                      <a:pt x="22" y="35"/>
                      <a:pt x="23" y="33"/>
                      <a:pt x="23" y="31"/>
                    </a:cubicBezTo>
                    <a:cubicBezTo>
                      <a:pt x="23" y="29"/>
                      <a:pt x="22" y="28"/>
                      <a:pt x="21" y="27"/>
                    </a:cubicBezTo>
                    <a:cubicBezTo>
                      <a:pt x="19" y="26"/>
                      <a:pt x="17" y="24"/>
                      <a:pt x="13" y="23"/>
                    </a:cubicBezTo>
                    <a:cubicBezTo>
                      <a:pt x="9" y="21"/>
                      <a:pt x="6" y="20"/>
                      <a:pt x="4" y="19"/>
                    </a:cubicBezTo>
                    <a:cubicBezTo>
                      <a:pt x="3" y="18"/>
                      <a:pt x="2" y="17"/>
                      <a:pt x="1" y="16"/>
                    </a:cubicBezTo>
                    <a:cubicBezTo>
                      <a:pt x="0" y="14"/>
                      <a:pt x="0" y="13"/>
                      <a:pt x="0" y="11"/>
                    </a:cubicBezTo>
                    <a:cubicBezTo>
                      <a:pt x="0" y="7"/>
                      <a:pt x="1" y="5"/>
                      <a:pt x="4" y="3"/>
                    </a:cubicBezTo>
                    <a:cubicBezTo>
                      <a:pt x="6" y="1"/>
                      <a:pt x="10" y="0"/>
                      <a:pt x="15" y="0"/>
                    </a:cubicBezTo>
                    <a:cubicBezTo>
                      <a:pt x="19" y="0"/>
                      <a:pt x="24" y="1"/>
                      <a:pt x="28" y="3"/>
                    </a:cubicBezTo>
                    <a:cubicBezTo>
                      <a:pt x="26" y="8"/>
                      <a:pt x="26" y="8"/>
                      <a:pt x="26" y="8"/>
                    </a:cubicBezTo>
                    <a:cubicBezTo>
                      <a:pt x="21" y="6"/>
                      <a:pt x="18" y="5"/>
                      <a:pt x="14" y="5"/>
                    </a:cubicBezTo>
                    <a:cubicBezTo>
                      <a:pt x="11" y="5"/>
                      <a:pt x="9" y="6"/>
                      <a:pt x="8" y="6"/>
                    </a:cubicBezTo>
                    <a:cubicBezTo>
                      <a:pt x="6" y="7"/>
                      <a:pt x="6" y="9"/>
                      <a:pt x="6" y="10"/>
                    </a:cubicBezTo>
                    <a:cubicBezTo>
                      <a:pt x="6" y="11"/>
                      <a:pt x="6" y="12"/>
                      <a:pt x="6" y="13"/>
                    </a:cubicBezTo>
                    <a:cubicBezTo>
                      <a:pt x="7" y="14"/>
                      <a:pt x="8" y="15"/>
                      <a:pt x="9" y="15"/>
                    </a:cubicBezTo>
                    <a:cubicBezTo>
                      <a:pt x="10" y="16"/>
                      <a:pt x="13" y="17"/>
                      <a:pt x="16" y="18"/>
                    </a:cubicBezTo>
                    <a:cubicBezTo>
                      <a:pt x="21" y="20"/>
                      <a:pt x="24" y="22"/>
                      <a:pt x="26" y="24"/>
                    </a:cubicBezTo>
                    <a:cubicBezTo>
                      <a:pt x="28" y="25"/>
                      <a:pt x="29" y="28"/>
                      <a:pt x="29" y="30"/>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4" name="Freeform 63"/>
              <p:cNvSpPr>
                <a:spLocks noEditPoints="1"/>
              </p:cNvSpPr>
              <p:nvPr userDrawn="1"/>
            </p:nvSpPr>
            <p:spPr bwMode="auto">
              <a:xfrm>
                <a:off x="4816475" y="3490913"/>
                <a:ext cx="25400" cy="215900"/>
              </a:xfrm>
              <a:custGeom>
                <a:avLst/>
                <a:gdLst>
                  <a:gd name="T0" fmla="*/ 7 w 7"/>
                  <a:gd name="T1" fmla="*/ 57 h 57"/>
                  <a:gd name="T2" fmla="*/ 1 w 7"/>
                  <a:gd name="T3" fmla="*/ 57 h 57"/>
                  <a:gd name="T4" fmla="*/ 1 w 7"/>
                  <a:gd name="T5" fmla="*/ 16 h 57"/>
                  <a:gd name="T6" fmla="*/ 7 w 7"/>
                  <a:gd name="T7" fmla="*/ 16 h 57"/>
                  <a:gd name="T8" fmla="*/ 7 w 7"/>
                  <a:gd name="T9" fmla="*/ 57 h 57"/>
                  <a:gd name="T10" fmla="*/ 0 w 7"/>
                  <a:gd name="T11" fmla="*/ 5 h 57"/>
                  <a:gd name="T12" fmla="*/ 1 w 7"/>
                  <a:gd name="T13" fmla="*/ 1 h 57"/>
                  <a:gd name="T14" fmla="*/ 4 w 7"/>
                  <a:gd name="T15" fmla="*/ 0 h 57"/>
                  <a:gd name="T16" fmla="*/ 6 w 7"/>
                  <a:gd name="T17" fmla="*/ 1 h 57"/>
                  <a:gd name="T18" fmla="*/ 7 w 7"/>
                  <a:gd name="T19" fmla="*/ 5 h 57"/>
                  <a:gd name="T20" fmla="*/ 6 w 7"/>
                  <a:gd name="T21" fmla="*/ 8 h 57"/>
                  <a:gd name="T22" fmla="*/ 4 w 7"/>
                  <a:gd name="T23" fmla="*/ 9 h 57"/>
                  <a:gd name="T24" fmla="*/ 1 w 7"/>
                  <a:gd name="T25" fmla="*/ 8 h 57"/>
                  <a:gd name="T26" fmla="*/ 0 w 7"/>
                  <a:gd name="T2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7">
                    <a:moveTo>
                      <a:pt x="7" y="57"/>
                    </a:moveTo>
                    <a:cubicBezTo>
                      <a:pt x="1" y="57"/>
                      <a:pt x="1" y="57"/>
                      <a:pt x="1" y="57"/>
                    </a:cubicBezTo>
                    <a:cubicBezTo>
                      <a:pt x="1" y="16"/>
                      <a:pt x="1" y="16"/>
                      <a:pt x="1" y="16"/>
                    </a:cubicBezTo>
                    <a:cubicBezTo>
                      <a:pt x="7" y="16"/>
                      <a:pt x="7" y="16"/>
                      <a:pt x="7" y="16"/>
                    </a:cubicBezTo>
                    <a:lnTo>
                      <a:pt x="7" y="57"/>
                    </a:lnTo>
                    <a:close/>
                    <a:moveTo>
                      <a:pt x="0" y="5"/>
                    </a:moveTo>
                    <a:cubicBezTo>
                      <a:pt x="0" y="3"/>
                      <a:pt x="0" y="2"/>
                      <a:pt x="1" y="1"/>
                    </a:cubicBezTo>
                    <a:cubicBezTo>
                      <a:pt x="2" y="1"/>
                      <a:pt x="3" y="0"/>
                      <a:pt x="4" y="0"/>
                    </a:cubicBezTo>
                    <a:cubicBezTo>
                      <a:pt x="5" y="0"/>
                      <a:pt x="6" y="1"/>
                      <a:pt x="6" y="1"/>
                    </a:cubicBezTo>
                    <a:cubicBezTo>
                      <a:pt x="7" y="2"/>
                      <a:pt x="7" y="3"/>
                      <a:pt x="7" y="5"/>
                    </a:cubicBezTo>
                    <a:cubicBezTo>
                      <a:pt x="7" y="6"/>
                      <a:pt x="7" y="7"/>
                      <a:pt x="6" y="8"/>
                    </a:cubicBezTo>
                    <a:cubicBezTo>
                      <a:pt x="6" y="8"/>
                      <a:pt x="5" y="9"/>
                      <a:pt x="4" y="9"/>
                    </a:cubicBezTo>
                    <a:cubicBezTo>
                      <a:pt x="3" y="9"/>
                      <a:pt x="2" y="8"/>
                      <a:pt x="1" y="8"/>
                    </a:cubicBezTo>
                    <a:cubicBezTo>
                      <a:pt x="0" y="7"/>
                      <a:pt x="0" y="6"/>
                      <a:pt x="0" y="5"/>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5" name="Freeform 64"/>
              <p:cNvSpPr>
                <a:spLocks/>
              </p:cNvSpPr>
              <p:nvPr userDrawn="1"/>
            </p:nvSpPr>
            <p:spPr bwMode="auto">
              <a:xfrm>
                <a:off x="4895850" y="3548063"/>
                <a:ext cx="112713" cy="158750"/>
              </a:xfrm>
              <a:custGeom>
                <a:avLst/>
                <a:gdLst>
                  <a:gd name="T0" fmla="*/ 19 w 30"/>
                  <a:gd name="T1" fmla="*/ 42 h 42"/>
                  <a:gd name="T2" fmla="*/ 5 w 30"/>
                  <a:gd name="T3" fmla="*/ 37 h 42"/>
                  <a:gd name="T4" fmla="*/ 0 w 30"/>
                  <a:gd name="T5" fmla="*/ 21 h 42"/>
                  <a:gd name="T6" fmla="*/ 5 w 30"/>
                  <a:gd name="T7" fmla="*/ 6 h 42"/>
                  <a:gd name="T8" fmla="*/ 20 w 30"/>
                  <a:gd name="T9" fmla="*/ 0 h 42"/>
                  <a:gd name="T10" fmla="*/ 25 w 30"/>
                  <a:gd name="T11" fmla="*/ 1 h 42"/>
                  <a:gd name="T12" fmla="*/ 30 w 30"/>
                  <a:gd name="T13" fmla="*/ 2 h 42"/>
                  <a:gd name="T14" fmla="*/ 28 w 30"/>
                  <a:gd name="T15" fmla="*/ 7 h 42"/>
                  <a:gd name="T16" fmla="*/ 24 w 30"/>
                  <a:gd name="T17" fmla="*/ 6 h 42"/>
                  <a:gd name="T18" fmla="*/ 19 w 30"/>
                  <a:gd name="T19" fmla="*/ 5 h 42"/>
                  <a:gd name="T20" fmla="*/ 7 w 30"/>
                  <a:gd name="T21" fmla="*/ 21 h 42"/>
                  <a:gd name="T22" fmla="*/ 10 w 30"/>
                  <a:gd name="T23" fmla="*/ 33 h 42"/>
                  <a:gd name="T24" fmla="*/ 19 w 30"/>
                  <a:gd name="T25" fmla="*/ 37 h 42"/>
                  <a:gd name="T26" fmla="*/ 29 w 30"/>
                  <a:gd name="T27" fmla="*/ 35 h 42"/>
                  <a:gd name="T28" fmla="*/ 29 w 30"/>
                  <a:gd name="T29" fmla="*/ 40 h 42"/>
                  <a:gd name="T30" fmla="*/ 19 w 30"/>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2">
                    <a:moveTo>
                      <a:pt x="19" y="42"/>
                    </a:moveTo>
                    <a:cubicBezTo>
                      <a:pt x="13" y="42"/>
                      <a:pt x="9" y="41"/>
                      <a:pt x="5" y="37"/>
                    </a:cubicBezTo>
                    <a:cubicBezTo>
                      <a:pt x="2" y="33"/>
                      <a:pt x="0" y="28"/>
                      <a:pt x="0" y="21"/>
                    </a:cubicBezTo>
                    <a:cubicBezTo>
                      <a:pt x="0" y="15"/>
                      <a:pt x="2" y="9"/>
                      <a:pt x="5" y="6"/>
                    </a:cubicBezTo>
                    <a:cubicBezTo>
                      <a:pt x="9" y="2"/>
                      <a:pt x="13" y="0"/>
                      <a:pt x="20" y="0"/>
                    </a:cubicBezTo>
                    <a:cubicBezTo>
                      <a:pt x="22" y="0"/>
                      <a:pt x="23" y="0"/>
                      <a:pt x="25" y="1"/>
                    </a:cubicBezTo>
                    <a:cubicBezTo>
                      <a:pt x="27" y="1"/>
                      <a:pt x="29" y="1"/>
                      <a:pt x="30" y="2"/>
                    </a:cubicBezTo>
                    <a:cubicBezTo>
                      <a:pt x="28" y="7"/>
                      <a:pt x="28" y="7"/>
                      <a:pt x="28" y="7"/>
                    </a:cubicBezTo>
                    <a:cubicBezTo>
                      <a:pt x="27" y="7"/>
                      <a:pt x="25" y="6"/>
                      <a:pt x="24" y="6"/>
                    </a:cubicBezTo>
                    <a:cubicBezTo>
                      <a:pt x="22" y="6"/>
                      <a:pt x="21" y="5"/>
                      <a:pt x="19" y="5"/>
                    </a:cubicBezTo>
                    <a:cubicBezTo>
                      <a:pt x="11" y="5"/>
                      <a:pt x="7" y="11"/>
                      <a:pt x="7" y="21"/>
                    </a:cubicBezTo>
                    <a:cubicBezTo>
                      <a:pt x="7" y="26"/>
                      <a:pt x="8" y="30"/>
                      <a:pt x="10" y="33"/>
                    </a:cubicBezTo>
                    <a:cubicBezTo>
                      <a:pt x="12" y="36"/>
                      <a:pt x="15" y="37"/>
                      <a:pt x="19" y="37"/>
                    </a:cubicBezTo>
                    <a:cubicBezTo>
                      <a:pt x="22" y="37"/>
                      <a:pt x="26" y="36"/>
                      <a:pt x="29" y="35"/>
                    </a:cubicBezTo>
                    <a:cubicBezTo>
                      <a:pt x="29" y="40"/>
                      <a:pt x="29" y="40"/>
                      <a:pt x="29" y="40"/>
                    </a:cubicBezTo>
                    <a:cubicBezTo>
                      <a:pt x="27" y="42"/>
                      <a:pt x="23" y="42"/>
                      <a:pt x="19" y="42"/>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6" name="Freeform 65"/>
              <p:cNvSpPr>
                <a:spLocks noEditPoints="1"/>
              </p:cNvSpPr>
              <p:nvPr userDrawn="1"/>
            </p:nvSpPr>
            <p:spPr bwMode="auto">
              <a:xfrm>
                <a:off x="5151438" y="3498850"/>
                <a:ext cx="127000" cy="207963"/>
              </a:xfrm>
              <a:custGeom>
                <a:avLst/>
                <a:gdLst>
                  <a:gd name="T0" fmla="*/ 6 w 34"/>
                  <a:gd name="T1" fmla="*/ 28 h 55"/>
                  <a:gd name="T2" fmla="*/ 12 w 34"/>
                  <a:gd name="T3" fmla="*/ 28 h 55"/>
                  <a:gd name="T4" fmla="*/ 24 w 34"/>
                  <a:gd name="T5" fmla="*/ 25 h 55"/>
                  <a:gd name="T6" fmla="*/ 28 w 34"/>
                  <a:gd name="T7" fmla="*/ 16 h 55"/>
                  <a:gd name="T8" fmla="*/ 24 w 34"/>
                  <a:gd name="T9" fmla="*/ 8 h 55"/>
                  <a:gd name="T10" fmla="*/ 13 w 34"/>
                  <a:gd name="T11" fmla="*/ 5 h 55"/>
                  <a:gd name="T12" fmla="*/ 6 w 34"/>
                  <a:gd name="T13" fmla="*/ 5 h 55"/>
                  <a:gd name="T14" fmla="*/ 6 w 34"/>
                  <a:gd name="T15" fmla="*/ 28 h 55"/>
                  <a:gd name="T16" fmla="*/ 34 w 34"/>
                  <a:gd name="T17" fmla="*/ 16 h 55"/>
                  <a:gd name="T18" fmla="*/ 29 w 34"/>
                  <a:gd name="T19" fmla="*/ 29 h 55"/>
                  <a:gd name="T20" fmla="*/ 12 w 34"/>
                  <a:gd name="T21" fmla="*/ 33 h 55"/>
                  <a:gd name="T22" fmla="*/ 6 w 34"/>
                  <a:gd name="T23" fmla="*/ 33 h 55"/>
                  <a:gd name="T24" fmla="*/ 6 w 34"/>
                  <a:gd name="T25" fmla="*/ 55 h 55"/>
                  <a:gd name="T26" fmla="*/ 0 w 34"/>
                  <a:gd name="T27" fmla="*/ 55 h 55"/>
                  <a:gd name="T28" fmla="*/ 0 w 34"/>
                  <a:gd name="T29" fmla="*/ 0 h 55"/>
                  <a:gd name="T30" fmla="*/ 14 w 34"/>
                  <a:gd name="T31" fmla="*/ 0 h 55"/>
                  <a:gd name="T32" fmla="*/ 34 w 34"/>
                  <a:gd name="T33"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6" y="28"/>
                    </a:moveTo>
                    <a:cubicBezTo>
                      <a:pt x="12" y="28"/>
                      <a:pt x="12" y="28"/>
                      <a:pt x="12" y="28"/>
                    </a:cubicBezTo>
                    <a:cubicBezTo>
                      <a:pt x="17" y="28"/>
                      <a:pt x="21" y="27"/>
                      <a:pt x="24" y="25"/>
                    </a:cubicBezTo>
                    <a:cubicBezTo>
                      <a:pt x="27" y="23"/>
                      <a:pt x="28" y="20"/>
                      <a:pt x="28" y="16"/>
                    </a:cubicBezTo>
                    <a:cubicBezTo>
                      <a:pt x="28" y="13"/>
                      <a:pt x="27" y="10"/>
                      <a:pt x="24" y="8"/>
                    </a:cubicBezTo>
                    <a:cubicBezTo>
                      <a:pt x="22" y="6"/>
                      <a:pt x="18" y="5"/>
                      <a:pt x="13" y="5"/>
                    </a:cubicBezTo>
                    <a:cubicBezTo>
                      <a:pt x="6" y="5"/>
                      <a:pt x="6" y="5"/>
                      <a:pt x="6" y="5"/>
                    </a:cubicBezTo>
                    <a:lnTo>
                      <a:pt x="6" y="28"/>
                    </a:lnTo>
                    <a:close/>
                    <a:moveTo>
                      <a:pt x="34" y="16"/>
                    </a:moveTo>
                    <a:cubicBezTo>
                      <a:pt x="34" y="21"/>
                      <a:pt x="32" y="26"/>
                      <a:pt x="29" y="29"/>
                    </a:cubicBezTo>
                    <a:cubicBezTo>
                      <a:pt x="25" y="32"/>
                      <a:pt x="20" y="33"/>
                      <a:pt x="12" y="33"/>
                    </a:cubicBezTo>
                    <a:cubicBezTo>
                      <a:pt x="6" y="33"/>
                      <a:pt x="6" y="33"/>
                      <a:pt x="6" y="33"/>
                    </a:cubicBezTo>
                    <a:cubicBezTo>
                      <a:pt x="6" y="55"/>
                      <a:pt x="6" y="55"/>
                      <a:pt x="6" y="55"/>
                    </a:cubicBezTo>
                    <a:cubicBezTo>
                      <a:pt x="0" y="55"/>
                      <a:pt x="0" y="55"/>
                      <a:pt x="0" y="55"/>
                    </a:cubicBezTo>
                    <a:cubicBezTo>
                      <a:pt x="0" y="0"/>
                      <a:pt x="0" y="0"/>
                      <a:pt x="0" y="0"/>
                    </a:cubicBezTo>
                    <a:cubicBezTo>
                      <a:pt x="14" y="0"/>
                      <a:pt x="14" y="0"/>
                      <a:pt x="14" y="0"/>
                    </a:cubicBezTo>
                    <a:cubicBezTo>
                      <a:pt x="28" y="0"/>
                      <a:pt x="34" y="5"/>
                      <a:pt x="34" y="16"/>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7" name="Freeform 66"/>
              <p:cNvSpPr>
                <a:spLocks/>
              </p:cNvSpPr>
              <p:nvPr userDrawn="1"/>
            </p:nvSpPr>
            <p:spPr bwMode="auto">
              <a:xfrm>
                <a:off x="5335588" y="3548063"/>
                <a:ext cx="85725" cy="158750"/>
              </a:xfrm>
              <a:custGeom>
                <a:avLst/>
                <a:gdLst>
                  <a:gd name="T0" fmla="*/ 18 w 23"/>
                  <a:gd name="T1" fmla="*/ 0 h 42"/>
                  <a:gd name="T2" fmla="*/ 23 w 23"/>
                  <a:gd name="T3" fmla="*/ 0 h 42"/>
                  <a:gd name="T4" fmla="*/ 22 w 23"/>
                  <a:gd name="T5" fmla="*/ 6 h 42"/>
                  <a:gd name="T6" fmla="*/ 18 w 23"/>
                  <a:gd name="T7" fmla="*/ 6 h 42"/>
                  <a:gd name="T8" fmla="*/ 9 w 23"/>
                  <a:gd name="T9" fmla="*/ 10 h 42"/>
                  <a:gd name="T10" fmla="*/ 6 w 23"/>
                  <a:gd name="T11" fmla="*/ 20 h 42"/>
                  <a:gd name="T12" fmla="*/ 6 w 23"/>
                  <a:gd name="T13" fmla="*/ 42 h 42"/>
                  <a:gd name="T14" fmla="*/ 0 w 23"/>
                  <a:gd name="T15" fmla="*/ 42 h 42"/>
                  <a:gd name="T16" fmla="*/ 0 w 23"/>
                  <a:gd name="T17" fmla="*/ 1 h 42"/>
                  <a:gd name="T18" fmla="*/ 5 w 23"/>
                  <a:gd name="T19" fmla="*/ 1 h 42"/>
                  <a:gd name="T20" fmla="*/ 6 w 23"/>
                  <a:gd name="T21" fmla="*/ 8 h 42"/>
                  <a:gd name="T22" fmla="*/ 6 w 23"/>
                  <a:gd name="T23" fmla="*/ 8 h 42"/>
                  <a:gd name="T24" fmla="*/ 11 w 23"/>
                  <a:gd name="T25" fmla="*/ 2 h 42"/>
                  <a:gd name="T26" fmla="*/ 18 w 23"/>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2">
                    <a:moveTo>
                      <a:pt x="18" y="0"/>
                    </a:moveTo>
                    <a:cubicBezTo>
                      <a:pt x="20" y="0"/>
                      <a:pt x="22" y="0"/>
                      <a:pt x="23" y="0"/>
                    </a:cubicBezTo>
                    <a:cubicBezTo>
                      <a:pt x="22" y="6"/>
                      <a:pt x="22" y="6"/>
                      <a:pt x="22" y="6"/>
                    </a:cubicBezTo>
                    <a:cubicBezTo>
                      <a:pt x="21" y="6"/>
                      <a:pt x="19" y="6"/>
                      <a:pt x="18" y="6"/>
                    </a:cubicBezTo>
                    <a:cubicBezTo>
                      <a:pt x="15" y="6"/>
                      <a:pt x="12" y="7"/>
                      <a:pt x="9" y="10"/>
                    </a:cubicBezTo>
                    <a:cubicBezTo>
                      <a:pt x="7" y="12"/>
                      <a:pt x="6" y="16"/>
                      <a:pt x="6" y="20"/>
                    </a:cubicBezTo>
                    <a:cubicBezTo>
                      <a:pt x="6" y="42"/>
                      <a:pt x="6" y="42"/>
                      <a:pt x="6" y="42"/>
                    </a:cubicBezTo>
                    <a:cubicBezTo>
                      <a:pt x="0" y="42"/>
                      <a:pt x="0" y="42"/>
                      <a:pt x="0" y="42"/>
                    </a:cubicBezTo>
                    <a:cubicBezTo>
                      <a:pt x="0" y="1"/>
                      <a:pt x="0" y="1"/>
                      <a:pt x="0" y="1"/>
                    </a:cubicBezTo>
                    <a:cubicBezTo>
                      <a:pt x="5" y="1"/>
                      <a:pt x="5" y="1"/>
                      <a:pt x="5" y="1"/>
                    </a:cubicBezTo>
                    <a:cubicBezTo>
                      <a:pt x="6" y="8"/>
                      <a:pt x="6" y="8"/>
                      <a:pt x="6" y="8"/>
                    </a:cubicBezTo>
                    <a:cubicBezTo>
                      <a:pt x="6" y="8"/>
                      <a:pt x="6" y="8"/>
                      <a:pt x="6" y="8"/>
                    </a:cubicBezTo>
                    <a:cubicBezTo>
                      <a:pt x="7" y="6"/>
                      <a:pt x="9" y="4"/>
                      <a:pt x="11" y="2"/>
                    </a:cubicBezTo>
                    <a:cubicBezTo>
                      <a:pt x="13" y="1"/>
                      <a:pt x="16" y="0"/>
                      <a:pt x="18" y="0"/>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8" name="Freeform 67"/>
              <p:cNvSpPr>
                <a:spLocks noEditPoints="1"/>
              </p:cNvSpPr>
              <p:nvPr userDrawn="1"/>
            </p:nvSpPr>
            <p:spPr bwMode="auto">
              <a:xfrm>
                <a:off x="5454650" y="3548063"/>
                <a:ext cx="123825" cy="158750"/>
              </a:xfrm>
              <a:custGeom>
                <a:avLst/>
                <a:gdLst>
                  <a:gd name="T0" fmla="*/ 14 w 33"/>
                  <a:gd name="T1" fmla="*/ 37 h 42"/>
                  <a:gd name="T2" fmla="*/ 23 w 33"/>
                  <a:gd name="T3" fmla="*/ 34 h 42"/>
                  <a:gd name="T4" fmla="*/ 26 w 33"/>
                  <a:gd name="T5" fmla="*/ 25 h 42"/>
                  <a:gd name="T6" fmla="*/ 26 w 33"/>
                  <a:gd name="T7" fmla="*/ 21 h 42"/>
                  <a:gd name="T8" fmla="*/ 20 w 33"/>
                  <a:gd name="T9" fmla="*/ 22 h 42"/>
                  <a:gd name="T10" fmla="*/ 9 w 33"/>
                  <a:gd name="T11" fmla="*/ 24 h 42"/>
                  <a:gd name="T12" fmla="*/ 6 w 33"/>
                  <a:gd name="T13" fmla="*/ 30 h 42"/>
                  <a:gd name="T14" fmla="*/ 8 w 33"/>
                  <a:gd name="T15" fmla="*/ 36 h 42"/>
                  <a:gd name="T16" fmla="*/ 14 w 33"/>
                  <a:gd name="T17" fmla="*/ 37 h 42"/>
                  <a:gd name="T18" fmla="*/ 28 w 33"/>
                  <a:gd name="T19" fmla="*/ 42 h 42"/>
                  <a:gd name="T20" fmla="*/ 27 w 33"/>
                  <a:gd name="T21" fmla="*/ 36 h 42"/>
                  <a:gd name="T22" fmla="*/ 26 w 33"/>
                  <a:gd name="T23" fmla="*/ 36 h 42"/>
                  <a:gd name="T24" fmla="*/ 20 w 33"/>
                  <a:gd name="T25" fmla="*/ 41 h 42"/>
                  <a:gd name="T26" fmla="*/ 13 w 33"/>
                  <a:gd name="T27" fmla="*/ 42 h 42"/>
                  <a:gd name="T28" fmla="*/ 3 w 33"/>
                  <a:gd name="T29" fmla="*/ 39 h 42"/>
                  <a:gd name="T30" fmla="*/ 0 w 33"/>
                  <a:gd name="T31" fmla="*/ 30 h 42"/>
                  <a:gd name="T32" fmla="*/ 20 w 33"/>
                  <a:gd name="T33" fmla="*/ 17 h 42"/>
                  <a:gd name="T34" fmla="*/ 26 w 33"/>
                  <a:gd name="T35" fmla="*/ 17 h 42"/>
                  <a:gd name="T36" fmla="*/ 26 w 33"/>
                  <a:gd name="T37" fmla="*/ 15 h 42"/>
                  <a:gd name="T38" fmla="*/ 24 w 33"/>
                  <a:gd name="T39" fmla="*/ 7 h 42"/>
                  <a:gd name="T40" fmla="*/ 18 w 33"/>
                  <a:gd name="T41" fmla="*/ 5 h 42"/>
                  <a:gd name="T42" fmla="*/ 6 w 33"/>
                  <a:gd name="T43" fmla="*/ 8 h 42"/>
                  <a:gd name="T44" fmla="*/ 4 w 33"/>
                  <a:gd name="T45" fmla="*/ 4 h 42"/>
                  <a:gd name="T46" fmla="*/ 11 w 33"/>
                  <a:gd name="T47" fmla="*/ 1 h 42"/>
                  <a:gd name="T48" fmla="*/ 18 w 33"/>
                  <a:gd name="T49" fmla="*/ 0 h 42"/>
                  <a:gd name="T50" fmla="*/ 29 w 33"/>
                  <a:gd name="T51" fmla="*/ 3 h 42"/>
                  <a:gd name="T52" fmla="*/ 33 w 33"/>
                  <a:gd name="T53" fmla="*/ 14 h 42"/>
                  <a:gd name="T54" fmla="*/ 33 w 33"/>
                  <a:gd name="T55" fmla="*/ 42 h 42"/>
                  <a:gd name="T56" fmla="*/ 28 w 33"/>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42">
                    <a:moveTo>
                      <a:pt x="14" y="37"/>
                    </a:moveTo>
                    <a:cubicBezTo>
                      <a:pt x="18" y="37"/>
                      <a:pt x="21" y="36"/>
                      <a:pt x="23" y="34"/>
                    </a:cubicBezTo>
                    <a:cubicBezTo>
                      <a:pt x="25" y="32"/>
                      <a:pt x="26" y="29"/>
                      <a:pt x="26" y="25"/>
                    </a:cubicBezTo>
                    <a:cubicBezTo>
                      <a:pt x="26" y="21"/>
                      <a:pt x="26" y="21"/>
                      <a:pt x="26" y="21"/>
                    </a:cubicBezTo>
                    <a:cubicBezTo>
                      <a:pt x="20" y="22"/>
                      <a:pt x="20" y="22"/>
                      <a:pt x="20" y="22"/>
                    </a:cubicBezTo>
                    <a:cubicBezTo>
                      <a:pt x="15" y="22"/>
                      <a:pt x="12" y="23"/>
                      <a:pt x="9" y="24"/>
                    </a:cubicBezTo>
                    <a:cubicBezTo>
                      <a:pt x="7" y="25"/>
                      <a:pt x="6" y="28"/>
                      <a:pt x="6" y="30"/>
                    </a:cubicBezTo>
                    <a:cubicBezTo>
                      <a:pt x="6" y="33"/>
                      <a:pt x="7" y="34"/>
                      <a:pt x="8" y="36"/>
                    </a:cubicBezTo>
                    <a:cubicBezTo>
                      <a:pt x="10" y="37"/>
                      <a:pt x="11" y="37"/>
                      <a:pt x="14" y="37"/>
                    </a:cubicBezTo>
                    <a:moveTo>
                      <a:pt x="28" y="42"/>
                    </a:moveTo>
                    <a:cubicBezTo>
                      <a:pt x="27" y="36"/>
                      <a:pt x="27" y="36"/>
                      <a:pt x="27" y="36"/>
                    </a:cubicBezTo>
                    <a:cubicBezTo>
                      <a:pt x="26" y="36"/>
                      <a:pt x="26" y="36"/>
                      <a:pt x="26" y="36"/>
                    </a:cubicBezTo>
                    <a:cubicBezTo>
                      <a:pt x="24" y="38"/>
                      <a:pt x="22" y="40"/>
                      <a:pt x="20" y="41"/>
                    </a:cubicBezTo>
                    <a:cubicBezTo>
                      <a:pt x="18" y="42"/>
                      <a:pt x="16" y="42"/>
                      <a:pt x="13" y="42"/>
                    </a:cubicBezTo>
                    <a:cubicBezTo>
                      <a:pt x="9" y="42"/>
                      <a:pt x="5" y="41"/>
                      <a:pt x="3" y="39"/>
                    </a:cubicBezTo>
                    <a:cubicBezTo>
                      <a:pt x="1" y="37"/>
                      <a:pt x="0" y="34"/>
                      <a:pt x="0" y="30"/>
                    </a:cubicBezTo>
                    <a:cubicBezTo>
                      <a:pt x="0" y="22"/>
                      <a:pt x="6" y="18"/>
                      <a:pt x="20" y="17"/>
                    </a:cubicBezTo>
                    <a:cubicBezTo>
                      <a:pt x="26" y="17"/>
                      <a:pt x="26" y="17"/>
                      <a:pt x="26" y="17"/>
                    </a:cubicBezTo>
                    <a:cubicBezTo>
                      <a:pt x="26" y="15"/>
                      <a:pt x="26" y="15"/>
                      <a:pt x="26" y="15"/>
                    </a:cubicBezTo>
                    <a:cubicBezTo>
                      <a:pt x="26" y="11"/>
                      <a:pt x="26" y="9"/>
                      <a:pt x="24" y="7"/>
                    </a:cubicBezTo>
                    <a:cubicBezTo>
                      <a:pt x="23" y="6"/>
                      <a:pt x="21" y="5"/>
                      <a:pt x="18" y="5"/>
                    </a:cubicBezTo>
                    <a:cubicBezTo>
                      <a:pt x="14" y="5"/>
                      <a:pt x="11" y="6"/>
                      <a:pt x="6" y="8"/>
                    </a:cubicBezTo>
                    <a:cubicBezTo>
                      <a:pt x="4" y="4"/>
                      <a:pt x="4" y="4"/>
                      <a:pt x="4" y="4"/>
                    </a:cubicBezTo>
                    <a:cubicBezTo>
                      <a:pt x="6" y="2"/>
                      <a:pt x="9" y="2"/>
                      <a:pt x="11" y="1"/>
                    </a:cubicBezTo>
                    <a:cubicBezTo>
                      <a:pt x="13" y="0"/>
                      <a:pt x="16" y="0"/>
                      <a:pt x="18" y="0"/>
                    </a:cubicBezTo>
                    <a:cubicBezTo>
                      <a:pt x="23" y="0"/>
                      <a:pt x="27" y="1"/>
                      <a:pt x="29" y="3"/>
                    </a:cubicBezTo>
                    <a:cubicBezTo>
                      <a:pt x="31" y="5"/>
                      <a:pt x="33" y="9"/>
                      <a:pt x="33" y="14"/>
                    </a:cubicBezTo>
                    <a:cubicBezTo>
                      <a:pt x="33" y="42"/>
                      <a:pt x="33" y="42"/>
                      <a:pt x="33" y="42"/>
                    </a:cubicBezTo>
                    <a:lnTo>
                      <a:pt x="28" y="4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9" name="Freeform 68"/>
              <p:cNvSpPr>
                <a:spLocks/>
              </p:cNvSpPr>
              <p:nvPr userDrawn="1"/>
            </p:nvSpPr>
            <p:spPr bwMode="auto">
              <a:xfrm>
                <a:off x="5632450" y="3548063"/>
                <a:ext cx="107950" cy="158750"/>
              </a:xfrm>
              <a:custGeom>
                <a:avLst/>
                <a:gdLst>
                  <a:gd name="T0" fmla="*/ 19 w 29"/>
                  <a:gd name="T1" fmla="*/ 42 h 42"/>
                  <a:gd name="T2" fmla="*/ 5 w 29"/>
                  <a:gd name="T3" fmla="*/ 37 h 42"/>
                  <a:gd name="T4" fmla="*/ 0 w 29"/>
                  <a:gd name="T5" fmla="*/ 21 h 42"/>
                  <a:gd name="T6" fmla="*/ 5 w 29"/>
                  <a:gd name="T7" fmla="*/ 6 h 42"/>
                  <a:gd name="T8" fmla="*/ 19 w 29"/>
                  <a:gd name="T9" fmla="*/ 0 h 42"/>
                  <a:gd name="T10" fmla="*/ 25 w 29"/>
                  <a:gd name="T11" fmla="*/ 1 h 42"/>
                  <a:gd name="T12" fmla="*/ 29 w 29"/>
                  <a:gd name="T13" fmla="*/ 2 h 42"/>
                  <a:gd name="T14" fmla="*/ 28 w 29"/>
                  <a:gd name="T15" fmla="*/ 7 h 42"/>
                  <a:gd name="T16" fmla="*/ 23 w 29"/>
                  <a:gd name="T17" fmla="*/ 6 h 42"/>
                  <a:gd name="T18" fmla="*/ 19 w 29"/>
                  <a:gd name="T19" fmla="*/ 5 h 42"/>
                  <a:gd name="T20" fmla="*/ 6 w 29"/>
                  <a:gd name="T21" fmla="*/ 21 h 42"/>
                  <a:gd name="T22" fmla="*/ 9 w 29"/>
                  <a:gd name="T23" fmla="*/ 33 h 42"/>
                  <a:gd name="T24" fmla="*/ 18 w 29"/>
                  <a:gd name="T25" fmla="*/ 37 h 42"/>
                  <a:gd name="T26" fmla="*/ 29 w 29"/>
                  <a:gd name="T27" fmla="*/ 35 h 42"/>
                  <a:gd name="T28" fmla="*/ 29 w 29"/>
                  <a:gd name="T29" fmla="*/ 40 h 42"/>
                  <a:gd name="T30" fmla="*/ 19 w 29"/>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2">
                    <a:moveTo>
                      <a:pt x="19" y="42"/>
                    </a:moveTo>
                    <a:cubicBezTo>
                      <a:pt x="13" y="42"/>
                      <a:pt x="8" y="41"/>
                      <a:pt x="5" y="37"/>
                    </a:cubicBezTo>
                    <a:cubicBezTo>
                      <a:pt x="2" y="33"/>
                      <a:pt x="0" y="28"/>
                      <a:pt x="0" y="21"/>
                    </a:cubicBezTo>
                    <a:cubicBezTo>
                      <a:pt x="0" y="15"/>
                      <a:pt x="2" y="9"/>
                      <a:pt x="5" y="6"/>
                    </a:cubicBezTo>
                    <a:cubicBezTo>
                      <a:pt x="8" y="2"/>
                      <a:pt x="13" y="0"/>
                      <a:pt x="19" y="0"/>
                    </a:cubicBezTo>
                    <a:cubicBezTo>
                      <a:pt x="21" y="0"/>
                      <a:pt x="23" y="0"/>
                      <a:pt x="25" y="1"/>
                    </a:cubicBezTo>
                    <a:cubicBezTo>
                      <a:pt x="27" y="1"/>
                      <a:pt x="28" y="1"/>
                      <a:pt x="29" y="2"/>
                    </a:cubicBezTo>
                    <a:cubicBezTo>
                      <a:pt x="28" y="7"/>
                      <a:pt x="28" y="7"/>
                      <a:pt x="28" y="7"/>
                    </a:cubicBezTo>
                    <a:cubicBezTo>
                      <a:pt x="26" y="7"/>
                      <a:pt x="25" y="6"/>
                      <a:pt x="23" y="6"/>
                    </a:cubicBezTo>
                    <a:cubicBezTo>
                      <a:pt x="21" y="6"/>
                      <a:pt x="20" y="5"/>
                      <a:pt x="19" y="5"/>
                    </a:cubicBezTo>
                    <a:cubicBezTo>
                      <a:pt x="10" y="5"/>
                      <a:pt x="6" y="11"/>
                      <a:pt x="6" y="21"/>
                    </a:cubicBezTo>
                    <a:cubicBezTo>
                      <a:pt x="6" y="26"/>
                      <a:pt x="7" y="30"/>
                      <a:pt x="9" y="33"/>
                    </a:cubicBezTo>
                    <a:cubicBezTo>
                      <a:pt x="11" y="36"/>
                      <a:pt x="14" y="37"/>
                      <a:pt x="18" y="37"/>
                    </a:cubicBezTo>
                    <a:cubicBezTo>
                      <a:pt x="22" y="37"/>
                      <a:pt x="25" y="36"/>
                      <a:pt x="29" y="35"/>
                    </a:cubicBezTo>
                    <a:cubicBezTo>
                      <a:pt x="29" y="40"/>
                      <a:pt x="29" y="40"/>
                      <a:pt x="29" y="40"/>
                    </a:cubicBezTo>
                    <a:cubicBezTo>
                      <a:pt x="26" y="42"/>
                      <a:pt x="23" y="42"/>
                      <a:pt x="19" y="42"/>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0" name="Freeform 69"/>
              <p:cNvSpPr>
                <a:spLocks/>
              </p:cNvSpPr>
              <p:nvPr userDrawn="1"/>
            </p:nvSpPr>
            <p:spPr bwMode="auto">
              <a:xfrm>
                <a:off x="5770563" y="3513138"/>
                <a:ext cx="90488" cy="193675"/>
              </a:xfrm>
              <a:custGeom>
                <a:avLst/>
                <a:gdLst>
                  <a:gd name="T0" fmla="*/ 19 w 24"/>
                  <a:gd name="T1" fmla="*/ 46 h 51"/>
                  <a:gd name="T2" fmla="*/ 22 w 24"/>
                  <a:gd name="T3" fmla="*/ 46 h 51"/>
                  <a:gd name="T4" fmla="*/ 24 w 24"/>
                  <a:gd name="T5" fmla="*/ 46 h 51"/>
                  <a:gd name="T6" fmla="*/ 24 w 24"/>
                  <a:gd name="T7" fmla="*/ 50 h 51"/>
                  <a:gd name="T8" fmla="*/ 21 w 24"/>
                  <a:gd name="T9" fmla="*/ 51 h 51"/>
                  <a:gd name="T10" fmla="*/ 18 w 24"/>
                  <a:gd name="T11" fmla="*/ 51 h 51"/>
                  <a:gd name="T12" fmla="*/ 6 w 24"/>
                  <a:gd name="T13" fmla="*/ 39 h 51"/>
                  <a:gd name="T14" fmla="*/ 6 w 24"/>
                  <a:gd name="T15" fmla="*/ 14 h 51"/>
                  <a:gd name="T16" fmla="*/ 0 w 24"/>
                  <a:gd name="T17" fmla="*/ 14 h 51"/>
                  <a:gd name="T18" fmla="*/ 0 w 24"/>
                  <a:gd name="T19" fmla="*/ 11 h 51"/>
                  <a:gd name="T20" fmla="*/ 6 w 24"/>
                  <a:gd name="T21" fmla="*/ 9 h 51"/>
                  <a:gd name="T22" fmla="*/ 8 w 24"/>
                  <a:gd name="T23" fmla="*/ 0 h 51"/>
                  <a:gd name="T24" fmla="*/ 12 w 24"/>
                  <a:gd name="T25" fmla="*/ 0 h 51"/>
                  <a:gd name="T26" fmla="*/ 12 w 24"/>
                  <a:gd name="T27" fmla="*/ 10 h 51"/>
                  <a:gd name="T28" fmla="*/ 24 w 24"/>
                  <a:gd name="T29" fmla="*/ 10 h 51"/>
                  <a:gd name="T30" fmla="*/ 24 w 24"/>
                  <a:gd name="T31" fmla="*/ 14 h 51"/>
                  <a:gd name="T32" fmla="*/ 12 w 24"/>
                  <a:gd name="T33" fmla="*/ 14 h 51"/>
                  <a:gd name="T34" fmla="*/ 12 w 24"/>
                  <a:gd name="T35" fmla="*/ 39 h 51"/>
                  <a:gd name="T36" fmla="*/ 14 w 24"/>
                  <a:gd name="T37" fmla="*/ 44 h 51"/>
                  <a:gd name="T38" fmla="*/ 19 w 24"/>
                  <a:gd name="T39"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1">
                    <a:moveTo>
                      <a:pt x="19" y="46"/>
                    </a:moveTo>
                    <a:cubicBezTo>
                      <a:pt x="20" y="46"/>
                      <a:pt x="21" y="46"/>
                      <a:pt x="22" y="46"/>
                    </a:cubicBezTo>
                    <a:cubicBezTo>
                      <a:pt x="23" y="46"/>
                      <a:pt x="24" y="46"/>
                      <a:pt x="24" y="46"/>
                    </a:cubicBezTo>
                    <a:cubicBezTo>
                      <a:pt x="24" y="50"/>
                      <a:pt x="24" y="50"/>
                      <a:pt x="24" y="50"/>
                    </a:cubicBezTo>
                    <a:cubicBezTo>
                      <a:pt x="24" y="51"/>
                      <a:pt x="23" y="51"/>
                      <a:pt x="21" y="51"/>
                    </a:cubicBezTo>
                    <a:cubicBezTo>
                      <a:pt x="20" y="51"/>
                      <a:pt x="19" y="51"/>
                      <a:pt x="18" y="51"/>
                    </a:cubicBezTo>
                    <a:cubicBezTo>
                      <a:pt x="10" y="51"/>
                      <a:pt x="6" y="47"/>
                      <a:pt x="6" y="39"/>
                    </a:cubicBezTo>
                    <a:cubicBezTo>
                      <a:pt x="6" y="14"/>
                      <a:pt x="6" y="14"/>
                      <a:pt x="6" y="14"/>
                    </a:cubicBezTo>
                    <a:cubicBezTo>
                      <a:pt x="0" y="14"/>
                      <a:pt x="0" y="14"/>
                      <a:pt x="0" y="14"/>
                    </a:cubicBezTo>
                    <a:cubicBezTo>
                      <a:pt x="0" y="11"/>
                      <a:pt x="0" y="11"/>
                      <a:pt x="0" y="11"/>
                    </a:cubicBezTo>
                    <a:cubicBezTo>
                      <a:pt x="6" y="9"/>
                      <a:pt x="6" y="9"/>
                      <a:pt x="6" y="9"/>
                    </a:cubicBezTo>
                    <a:cubicBezTo>
                      <a:pt x="8" y="0"/>
                      <a:pt x="8" y="0"/>
                      <a:pt x="8" y="0"/>
                    </a:cubicBezTo>
                    <a:cubicBezTo>
                      <a:pt x="12" y="0"/>
                      <a:pt x="12" y="0"/>
                      <a:pt x="12" y="0"/>
                    </a:cubicBezTo>
                    <a:cubicBezTo>
                      <a:pt x="12" y="10"/>
                      <a:pt x="12" y="10"/>
                      <a:pt x="12" y="10"/>
                    </a:cubicBezTo>
                    <a:cubicBezTo>
                      <a:pt x="24" y="10"/>
                      <a:pt x="24" y="10"/>
                      <a:pt x="24" y="10"/>
                    </a:cubicBezTo>
                    <a:cubicBezTo>
                      <a:pt x="24" y="14"/>
                      <a:pt x="24" y="14"/>
                      <a:pt x="24" y="14"/>
                    </a:cubicBezTo>
                    <a:cubicBezTo>
                      <a:pt x="12" y="14"/>
                      <a:pt x="12" y="14"/>
                      <a:pt x="12" y="14"/>
                    </a:cubicBezTo>
                    <a:cubicBezTo>
                      <a:pt x="12" y="39"/>
                      <a:pt x="12" y="39"/>
                      <a:pt x="12" y="39"/>
                    </a:cubicBezTo>
                    <a:cubicBezTo>
                      <a:pt x="12" y="41"/>
                      <a:pt x="13" y="43"/>
                      <a:pt x="14" y="44"/>
                    </a:cubicBezTo>
                    <a:cubicBezTo>
                      <a:pt x="15" y="46"/>
                      <a:pt x="17" y="46"/>
                      <a:pt x="19" y="46"/>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1" name="Freeform 70"/>
              <p:cNvSpPr>
                <a:spLocks noEditPoints="1"/>
              </p:cNvSpPr>
              <p:nvPr userDrawn="1"/>
            </p:nvSpPr>
            <p:spPr bwMode="auto">
              <a:xfrm>
                <a:off x="5905500" y="3490913"/>
                <a:ext cx="26988" cy="215900"/>
              </a:xfrm>
              <a:custGeom>
                <a:avLst/>
                <a:gdLst>
                  <a:gd name="T0" fmla="*/ 6 w 7"/>
                  <a:gd name="T1" fmla="*/ 57 h 57"/>
                  <a:gd name="T2" fmla="*/ 0 w 7"/>
                  <a:gd name="T3" fmla="*/ 57 h 57"/>
                  <a:gd name="T4" fmla="*/ 0 w 7"/>
                  <a:gd name="T5" fmla="*/ 16 h 57"/>
                  <a:gd name="T6" fmla="*/ 6 w 7"/>
                  <a:gd name="T7" fmla="*/ 16 h 57"/>
                  <a:gd name="T8" fmla="*/ 6 w 7"/>
                  <a:gd name="T9" fmla="*/ 57 h 57"/>
                  <a:gd name="T10" fmla="*/ 0 w 7"/>
                  <a:gd name="T11" fmla="*/ 5 h 57"/>
                  <a:gd name="T12" fmla="*/ 1 w 7"/>
                  <a:gd name="T13" fmla="*/ 1 h 57"/>
                  <a:gd name="T14" fmla="*/ 3 w 7"/>
                  <a:gd name="T15" fmla="*/ 0 h 57"/>
                  <a:gd name="T16" fmla="*/ 6 w 7"/>
                  <a:gd name="T17" fmla="*/ 1 h 57"/>
                  <a:gd name="T18" fmla="*/ 7 w 7"/>
                  <a:gd name="T19" fmla="*/ 5 h 57"/>
                  <a:gd name="T20" fmla="*/ 6 w 7"/>
                  <a:gd name="T21" fmla="*/ 8 h 57"/>
                  <a:gd name="T22" fmla="*/ 3 w 7"/>
                  <a:gd name="T23" fmla="*/ 9 h 57"/>
                  <a:gd name="T24" fmla="*/ 1 w 7"/>
                  <a:gd name="T25" fmla="*/ 8 h 57"/>
                  <a:gd name="T26" fmla="*/ 0 w 7"/>
                  <a:gd name="T2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7">
                    <a:moveTo>
                      <a:pt x="6" y="57"/>
                    </a:moveTo>
                    <a:cubicBezTo>
                      <a:pt x="0" y="57"/>
                      <a:pt x="0" y="57"/>
                      <a:pt x="0" y="57"/>
                    </a:cubicBezTo>
                    <a:cubicBezTo>
                      <a:pt x="0" y="16"/>
                      <a:pt x="0" y="16"/>
                      <a:pt x="0" y="16"/>
                    </a:cubicBezTo>
                    <a:cubicBezTo>
                      <a:pt x="6" y="16"/>
                      <a:pt x="6" y="16"/>
                      <a:pt x="6" y="16"/>
                    </a:cubicBezTo>
                    <a:lnTo>
                      <a:pt x="6" y="57"/>
                    </a:lnTo>
                    <a:close/>
                    <a:moveTo>
                      <a:pt x="0" y="5"/>
                    </a:moveTo>
                    <a:cubicBezTo>
                      <a:pt x="0" y="3"/>
                      <a:pt x="0" y="2"/>
                      <a:pt x="1" y="1"/>
                    </a:cubicBezTo>
                    <a:cubicBezTo>
                      <a:pt x="2" y="1"/>
                      <a:pt x="2" y="0"/>
                      <a:pt x="3" y="0"/>
                    </a:cubicBezTo>
                    <a:cubicBezTo>
                      <a:pt x="4" y="0"/>
                      <a:pt x="5" y="1"/>
                      <a:pt x="6" y="1"/>
                    </a:cubicBezTo>
                    <a:cubicBezTo>
                      <a:pt x="7" y="2"/>
                      <a:pt x="7" y="3"/>
                      <a:pt x="7" y="5"/>
                    </a:cubicBezTo>
                    <a:cubicBezTo>
                      <a:pt x="7" y="6"/>
                      <a:pt x="7" y="7"/>
                      <a:pt x="6" y="8"/>
                    </a:cubicBezTo>
                    <a:cubicBezTo>
                      <a:pt x="5" y="8"/>
                      <a:pt x="4" y="9"/>
                      <a:pt x="3" y="9"/>
                    </a:cubicBezTo>
                    <a:cubicBezTo>
                      <a:pt x="2" y="9"/>
                      <a:pt x="2" y="8"/>
                      <a:pt x="1" y="8"/>
                    </a:cubicBezTo>
                    <a:cubicBezTo>
                      <a:pt x="0" y="7"/>
                      <a:pt x="0" y="6"/>
                      <a:pt x="0" y="5"/>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2" name="Freeform 71"/>
              <p:cNvSpPr>
                <a:spLocks/>
              </p:cNvSpPr>
              <p:nvPr userDrawn="1"/>
            </p:nvSpPr>
            <p:spPr bwMode="auto">
              <a:xfrm>
                <a:off x="5973763" y="3513138"/>
                <a:ext cx="90488" cy="193675"/>
              </a:xfrm>
              <a:custGeom>
                <a:avLst/>
                <a:gdLst>
                  <a:gd name="T0" fmla="*/ 19 w 24"/>
                  <a:gd name="T1" fmla="*/ 46 h 51"/>
                  <a:gd name="T2" fmla="*/ 22 w 24"/>
                  <a:gd name="T3" fmla="*/ 46 h 51"/>
                  <a:gd name="T4" fmla="*/ 24 w 24"/>
                  <a:gd name="T5" fmla="*/ 46 h 51"/>
                  <a:gd name="T6" fmla="*/ 24 w 24"/>
                  <a:gd name="T7" fmla="*/ 50 h 51"/>
                  <a:gd name="T8" fmla="*/ 21 w 24"/>
                  <a:gd name="T9" fmla="*/ 51 h 51"/>
                  <a:gd name="T10" fmla="*/ 18 w 24"/>
                  <a:gd name="T11" fmla="*/ 51 h 51"/>
                  <a:gd name="T12" fmla="*/ 6 w 24"/>
                  <a:gd name="T13" fmla="*/ 39 h 51"/>
                  <a:gd name="T14" fmla="*/ 6 w 24"/>
                  <a:gd name="T15" fmla="*/ 14 h 51"/>
                  <a:gd name="T16" fmla="*/ 0 w 24"/>
                  <a:gd name="T17" fmla="*/ 14 h 51"/>
                  <a:gd name="T18" fmla="*/ 0 w 24"/>
                  <a:gd name="T19" fmla="*/ 11 h 51"/>
                  <a:gd name="T20" fmla="*/ 6 w 24"/>
                  <a:gd name="T21" fmla="*/ 9 h 51"/>
                  <a:gd name="T22" fmla="*/ 9 w 24"/>
                  <a:gd name="T23" fmla="*/ 0 h 51"/>
                  <a:gd name="T24" fmla="*/ 12 w 24"/>
                  <a:gd name="T25" fmla="*/ 0 h 51"/>
                  <a:gd name="T26" fmla="*/ 12 w 24"/>
                  <a:gd name="T27" fmla="*/ 10 h 51"/>
                  <a:gd name="T28" fmla="*/ 24 w 24"/>
                  <a:gd name="T29" fmla="*/ 10 h 51"/>
                  <a:gd name="T30" fmla="*/ 24 w 24"/>
                  <a:gd name="T31" fmla="*/ 14 h 51"/>
                  <a:gd name="T32" fmla="*/ 12 w 24"/>
                  <a:gd name="T33" fmla="*/ 14 h 51"/>
                  <a:gd name="T34" fmla="*/ 12 w 24"/>
                  <a:gd name="T35" fmla="*/ 39 h 51"/>
                  <a:gd name="T36" fmla="*/ 14 w 24"/>
                  <a:gd name="T37" fmla="*/ 44 h 51"/>
                  <a:gd name="T38" fmla="*/ 19 w 24"/>
                  <a:gd name="T39"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1">
                    <a:moveTo>
                      <a:pt x="19" y="46"/>
                    </a:moveTo>
                    <a:cubicBezTo>
                      <a:pt x="20" y="46"/>
                      <a:pt x="21" y="46"/>
                      <a:pt x="22" y="46"/>
                    </a:cubicBezTo>
                    <a:cubicBezTo>
                      <a:pt x="23" y="46"/>
                      <a:pt x="24" y="46"/>
                      <a:pt x="24" y="46"/>
                    </a:cubicBezTo>
                    <a:cubicBezTo>
                      <a:pt x="24" y="50"/>
                      <a:pt x="24" y="50"/>
                      <a:pt x="24" y="50"/>
                    </a:cubicBezTo>
                    <a:cubicBezTo>
                      <a:pt x="24" y="51"/>
                      <a:pt x="23" y="51"/>
                      <a:pt x="21" y="51"/>
                    </a:cubicBezTo>
                    <a:cubicBezTo>
                      <a:pt x="20" y="51"/>
                      <a:pt x="19" y="51"/>
                      <a:pt x="18" y="51"/>
                    </a:cubicBezTo>
                    <a:cubicBezTo>
                      <a:pt x="10" y="51"/>
                      <a:pt x="6" y="47"/>
                      <a:pt x="6" y="39"/>
                    </a:cubicBezTo>
                    <a:cubicBezTo>
                      <a:pt x="6" y="14"/>
                      <a:pt x="6" y="14"/>
                      <a:pt x="6" y="14"/>
                    </a:cubicBezTo>
                    <a:cubicBezTo>
                      <a:pt x="0" y="14"/>
                      <a:pt x="0" y="14"/>
                      <a:pt x="0" y="14"/>
                    </a:cubicBezTo>
                    <a:cubicBezTo>
                      <a:pt x="0" y="11"/>
                      <a:pt x="0" y="11"/>
                      <a:pt x="0" y="11"/>
                    </a:cubicBezTo>
                    <a:cubicBezTo>
                      <a:pt x="6" y="9"/>
                      <a:pt x="6" y="9"/>
                      <a:pt x="6" y="9"/>
                    </a:cubicBezTo>
                    <a:cubicBezTo>
                      <a:pt x="9" y="0"/>
                      <a:pt x="9" y="0"/>
                      <a:pt x="9" y="0"/>
                    </a:cubicBezTo>
                    <a:cubicBezTo>
                      <a:pt x="12" y="0"/>
                      <a:pt x="12" y="0"/>
                      <a:pt x="12" y="0"/>
                    </a:cubicBezTo>
                    <a:cubicBezTo>
                      <a:pt x="12" y="10"/>
                      <a:pt x="12" y="10"/>
                      <a:pt x="12" y="10"/>
                    </a:cubicBezTo>
                    <a:cubicBezTo>
                      <a:pt x="24" y="10"/>
                      <a:pt x="24" y="10"/>
                      <a:pt x="24" y="10"/>
                    </a:cubicBezTo>
                    <a:cubicBezTo>
                      <a:pt x="24" y="14"/>
                      <a:pt x="24" y="14"/>
                      <a:pt x="24" y="14"/>
                    </a:cubicBezTo>
                    <a:cubicBezTo>
                      <a:pt x="12" y="14"/>
                      <a:pt x="12" y="14"/>
                      <a:pt x="12" y="14"/>
                    </a:cubicBezTo>
                    <a:cubicBezTo>
                      <a:pt x="12" y="39"/>
                      <a:pt x="12" y="39"/>
                      <a:pt x="12" y="39"/>
                    </a:cubicBezTo>
                    <a:cubicBezTo>
                      <a:pt x="12" y="41"/>
                      <a:pt x="13" y="43"/>
                      <a:pt x="14" y="44"/>
                    </a:cubicBezTo>
                    <a:cubicBezTo>
                      <a:pt x="15" y="46"/>
                      <a:pt x="17" y="46"/>
                      <a:pt x="19" y="46"/>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3" name="Freeform 72"/>
              <p:cNvSpPr>
                <a:spLocks noEditPoints="1"/>
              </p:cNvSpPr>
              <p:nvPr userDrawn="1"/>
            </p:nvSpPr>
            <p:spPr bwMode="auto">
              <a:xfrm>
                <a:off x="6108700" y="3490913"/>
                <a:ext cx="26988" cy="215900"/>
              </a:xfrm>
              <a:custGeom>
                <a:avLst/>
                <a:gdLst>
                  <a:gd name="T0" fmla="*/ 7 w 7"/>
                  <a:gd name="T1" fmla="*/ 57 h 57"/>
                  <a:gd name="T2" fmla="*/ 0 w 7"/>
                  <a:gd name="T3" fmla="*/ 57 h 57"/>
                  <a:gd name="T4" fmla="*/ 0 w 7"/>
                  <a:gd name="T5" fmla="*/ 16 h 57"/>
                  <a:gd name="T6" fmla="*/ 7 w 7"/>
                  <a:gd name="T7" fmla="*/ 16 h 57"/>
                  <a:gd name="T8" fmla="*/ 7 w 7"/>
                  <a:gd name="T9" fmla="*/ 57 h 57"/>
                  <a:gd name="T10" fmla="*/ 0 w 7"/>
                  <a:gd name="T11" fmla="*/ 5 h 57"/>
                  <a:gd name="T12" fmla="*/ 1 w 7"/>
                  <a:gd name="T13" fmla="*/ 1 h 57"/>
                  <a:gd name="T14" fmla="*/ 3 w 7"/>
                  <a:gd name="T15" fmla="*/ 0 h 57"/>
                  <a:gd name="T16" fmla="*/ 6 w 7"/>
                  <a:gd name="T17" fmla="*/ 1 h 57"/>
                  <a:gd name="T18" fmla="*/ 7 w 7"/>
                  <a:gd name="T19" fmla="*/ 5 h 57"/>
                  <a:gd name="T20" fmla="*/ 6 w 7"/>
                  <a:gd name="T21" fmla="*/ 8 h 57"/>
                  <a:gd name="T22" fmla="*/ 3 w 7"/>
                  <a:gd name="T23" fmla="*/ 9 h 57"/>
                  <a:gd name="T24" fmla="*/ 1 w 7"/>
                  <a:gd name="T25" fmla="*/ 8 h 57"/>
                  <a:gd name="T26" fmla="*/ 0 w 7"/>
                  <a:gd name="T2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7">
                    <a:moveTo>
                      <a:pt x="7" y="57"/>
                    </a:moveTo>
                    <a:cubicBezTo>
                      <a:pt x="0" y="57"/>
                      <a:pt x="0" y="57"/>
                      <a:pt x="0" y="57"/>
                    </a:cubicBezTo>
                    <a:cubicBezTo>
                      <a:pt x="0" y="16"/>
                      <a:pt x="0" y="16"/>
                      <a:pt x="0" y="16"/>
                    </a:cubicBezTo>
                    <a:cubicBezTo>
                      <a:pt x="7" y="16"/>
                      <a:pt x="7" y="16"/>
                      <a:pt x="7" y="16"/>
                    </a:cubicBezTo>
                    <a:lnTo>
                      <a:pt x="7" y="57"/>
                    </a:lnTo>
                    <a:close/>
                    <a:moveTo>
                      <a:pt x="0" y="5"/>
                    </a:moveTo>
                    <a:cubicBezTo>
                      <a:pt x="0" y="3"/>
                      <a:pt x="0" y="2"/>
                      <a:pt x="1" y="1"/>
                    </a:cubicBezTo>
                    <a:cubicBezTo>
                      <a:pt x="2" y="1"/>
                      <a:pt x="2" y="0"/>
                      <a:pt x="3" y="0"/>
                    </a:cubicBezTo>
                    <a:cubicBezTo>
                      <a:pt x="4" y="0"/>
                      <a:pt x="5" y="1"/>
                      <a:pt x="6" y="1"/>
                    </a:cubicBezTo>
                    <a:cubicBezTo>
                      <a:pt x="7" y="2"/>
                      <a:pt x="7" y="3"/>
                      <a:pt x="7" y="5"/>
                    </a:cubicBezTo>
                    <a:cubicBezTo>
                      <a:pt x="7" y="6"/>
                      <a:pt x="7" y="7"/>
                      <a:pt x="6" y="8"/>
                    </a:cubicBezTo>
                    <a:cubicBezTo>
                      <a:pt x="5" y="8"/>
                      <a:pt x="4" y="9"/>
                      <a:pt x="3" y="9"/>
                    </a:cubicBezTo>
                    <a:cubicBezTo>
                      <a:pt x="2" y="9"/>
                      <a:pt x="2" y="8"/>
                      <a:pt x="1" y="8"/>
                    </a:cubicBezTo>
                    <a:cubicBezTo>
                      <a:pt x="0" y="7"/>
                      <a:pt x="0" y="6"/>
                      <a:pt x="0" y="5"/>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4" name="Freeform 73"/>
              <p:cNvSpPr>
                <a:spLocks noEditPoints="1"/>
              </p:cNvSpPr>
              <p:nvPr userDrawn="1"/>
            </p:nvSpPr>
            <p:spPr bwMode="auto">
              <a:xfrm>
                <a:off x="6188075" y="3548063"/>
                <a:ext cx="142875" cy="158750"/>
              </a:xfrm>
              <a:custGeom>
                <a:avLst/>
                <a:gdLst>
                  <a:gd name="T0" fmla="*/ 7 w 38"/>
                  <a:gd name="T1" fmla="*/ 21 h 42"/>
                  <a:gd name="T2" fmla="*/ 10 w 38"/>
                  <a:gd name="T3" fmla="*/ 33 h 42"/>
                  <a:gd name="T4" fmla="*/ 19 w 38"/>
                  <a:gd name="T5" fmla="*/ 37 h 42"/>
                  <a:gd name="T6" fmla="*/ 28 w 38"/>
                  <a:gd name="T7" fmla="*/ 33 h 42"/>
                  <a:gd name="T8" fmla="*/ 31 w 38"/>
                  <a:gd name="T9" fmla="*/ 21 h 42"/>
                  <a:gd name="T10" fmla="*/ 28 w 38"/>
                  <a:gd name="T11" fmla="*/ 9 h 42"/>
                  <a:gd name="T12" fmla="*/ 19 w 38"/>
                  <a:gd name="T13" fmla="*/ 5 h 42"/>
                  <a:gd name="T14" fmla="*/ 10 w 38"/>
                  <a:gd name="T15" fmla="*/ 9 h 42"/>
                  <a:gd name="T16" fmla="*/ 7 w 38"/>
                  <a:gd name="T17" fmla="*/ 21 h 42"/>
                  <a:gd name="T18" fmla="*/ 38 w 38"/>
                  <a:gd name="T19" fmla="*/ 21 h 42"/>
                  <a:gd name="T20" fmla="*/ 33 w 38"/>
                  <a:gd name="T21" fmla="*/ 37 h 42"/>
                  <a:gd name="T22" fmla="*/ 19 w 38"/>
                  <a:gd name="T23" fmla="*/ 42 h 42"/>
                  <a:gd name="T24" fmla="*/ 9 w 38"/>
                  <a:gd name="T25" fmla="*/ 40 h 42"/>
                  <a:gd name="T26" fmla="*/ 3 w 38"/>
                  <a:gd name="T27" fmla="*/ 32 h 42"/>
                  <a:gd name="T28" fmla="*/ 0 w 38"/>
                  <a:gd name="T29" fmla="*/ 21 h 42"/>
                  <a:gd name="T30" fmla="*/ 5 w 38"/>
                  <a:gd name="T31" fmla="*/ 6 h 42"/>
                  <a:gd name="T32" fmla="*/ 19 w 38"/>
                  <a:gd name="T33" fmla="*/ 0 h 42"/>
                  <a:gd name="T34" fmla="*/ 33 w 38"/>
                  <a:gd name="T35" fmla="*/ 6 h 42"/>
                  <a:gd name="T36" fmla="*/ 38 w 38"/>
                  <a:gd name="T3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2">
                    <a:moveTo>
                      <a:pt x="7" y="21"/>
                    </a:moveTo>
                    <a:cubicBezTo>
                      <a:pt x="7" y="26"/>
                      <a:pt x="8" y="30"/>
                      <a:pt x="10" y="33"/>
                    </a:cubicBezTo>
                    <a:cubicBezTo>
                      <a:pt x="12" y="36"/>
                      <a:pt x="15" y="37"/>
                      <a:pt x="19" y="37"/>
                    </a:cubicBezTo>
                    <a:cubicBezTo>
                      <a:pt x="23" y="37"/>
                      <a:pt x="26" y="36"/>
                      <a:pt x="28" y="33"/>
                    </a:cubicBezTo>
                    <a:cubicBezTo>
                      <a:pt x="30" y="30"/>
                      <a:pt x="31" y="26"/>
                      <a:pt x="31" y="21"/>
                    </a:cubicBezTo>
                    <a:cubicBezTo>
                      <a:pt x="31" y="16"/>
                      <a:pt x="30" y="12"/>
                      <a:pt x="28" y="9"/>
                    </a:cubicBezTo>
                    <a:cubicBezTo>
                      <a:pt x="26" y="7"/>
                      <a:pt x="23" y="5"/>
                      <a:pt x="19" y="5"/>
                    </a:cubicBezTo>
                    <a:cubicBezTo>
                      <a:pt x="15" y="5"/>
                      <a:pt x="12" y="7"/>
                      <a:pt x="10" y="9"/>
                    </a:cubicBezTo>
                    <a:cubicBezTo>
                      <a:pt x="8" y="12"/>
                      <a:pt x="7" y="16"/>
                      <a:pt x="7" y="21"/>
                    </a:cubicBezTo>
                    <a:moveTo>
                      <a:pt x="38" y="21"/>
                    </a:moveTo>
                    <a:cubicBezTo>
                      <a:pt x="38" y="28"/>
                      <a:pt x="36" y="33"/>
                      <a:pt x="33" y="37"/>
                    </a:cubicBezTo>
                    <a:cubicBezTo>
                      <a:pt x="29" y="41"/>
                      <a:pt x="25" y="42"/>
                      <a:pt x="19" y="42"/>
                    </a:cubicBezTo>
                    <a:cubicBezTo>
                      <a:pt x="15" y="42"/>
                      <a:pt x="12" y="42"/>
                      <a:pt x="9" y="40"/>
                    </a:cubicBezTo>
                    <a:cubicBezTo>
                      <a:pt x="6" y="38"/>
                      <a:pt x="4" y="36"/>
                      <a:pt x="3" y="32"/>
                    </a:cubicBezTo>
                    <a:cubicBezTo>
                      <a:pt x="1" y="29"/>
                      <a:pt x="0" y="25"/>
                      <a:pt x="0" y="21"/>
                    </a:cubicBezTo>
                    <a:cubicBezTo>
                      <a:pt x="0" y="14"/>
                      <a:pt x="2" y="9"/>
                      <a:pt x="5" y="6"/>
                    </a:cubicBezTo>
                    <a:cubicBezTo>
                      <a:pt x="9" y="2"/>
                      <a:pt x="13" y="0"/>
                      <a:pt x="19" y="0"/>
                    </a:cubicBezTo>
                    <a:cubicBezTo>
                      <a:pt x="25" y="0"/>
                      <a:pt x="29" y="2"/>
                      <a:pt x="33" y="6"/>
                    </a:cubicBezTo>
                    <a:cubicBezTo>
                      <a:pt x="36" y="9"/>
                      <a:pt x="38" y="15"/>
                      <a:pt x="38" y="21"/>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5" name="Freeform 74"/>
              <p:cNvSpPr>
                <a:spLocks/>
              </p:cNvSpPr>
              <p:nvPr userDrawn="1"/>
            </p:nvSpPr>
            <p:spPr bwMode="auto">
              <a:xfrm>
                <a:off x="6386513" y="3548063"/>
                <a:ext cx="128588" cy="158750"/>
              </a:xfrm>
              <a:custGeom>
                <a:avLst/>
                <a:gdLst>
                  <a:gd name="T0" fmla="*/ 28 w 34"/>
                  <a:gd name="T1" fmla="*/ 42 h 42"/>
                  <a:gd name="T2" fmla="*/ 28 w 34"/>
                  <a:gd name="T3" fmla="*/ 15 h 42"/>
                  <a:gd name="T4" fmla="*/ 25 w 34"/>
                  <a:gd name="T5" fmla="*/ 8 h 42"/>
                  <a:gd name="T6" fmla="*/ 18 w 34"/>
                  <a:gd name="T7" fmla="*/ 5 h 42"/>
                  <a:gd name="T8" fmla="*/ 9 w 34"/>
                  <a:gd name="T9" fmla="*/ 9 h 42"/>
                  <a:gd name="T10" fmla="*/ 6 w 34"/>
                  <a:gd name="T11" fmla="*/ 20 h 42"/>
                  <a:gd name="T12" fmla="*/ 6 w 34"/>
                  <a:gd name="T13" fmla="*/ 42 h 42"/>
                  <a:gd name="T14" fmla="*/ 0 w 34"/>
                  <a:gd name="T15" fmla="*/ 42 h 42"/>
                  <a:gd name="T16" fmla="*/ 0 w 34"/>
                  <a:gd name="T17" fmla="*/ 1 h 42"/>
                  <a:gd name="T18" fmla="*/ 5 w 34"/>
                  <a:gd name="T19" fmla="*/ 1 h 42"/>
                  <a:gd name="T20" fmla="*/ 6 w 34"/>
                  <a:gd name="T21" fmla="*/ 6 h 42"/>
                  <a:gd name="T22" fmla="*/ 6 w 34"/>
                  <a:gd name="T23" fmla="*/ 6 h 42"/>
                  <a:gd name="T24" fmla="*/ 11 w 34"/>
                  <a:gd name="T25" fmla="*/ 2 h 42"/>
                  <a:gd name="T26" fmla="*/ 19 w 34"/>
                  <a:gd name="T27" fmla="*/ 0 h 42"/>
                  <a:gd name="T28" fmla="*/ 30 w 34"/>
                  <a:gd name="T29" fmla="*/ 3 h 42"/>
                  <a:gd name="T30" fmla="*/ 34 w 34"/>
                  <a:gd name="T31" fmla="*/ 15 h 42"/>
                  <a:gd name="T32" fmla="*/ 34 w 34"/>
                  <a:gd name="T33" fmla="*/ 42 h 42"/>
                  <a:gd name="T34" fmla="*/ 28 w 34"/>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2">
                    <a:moveTo>
                      <a:pt x="28" y="42"/>
                    </a:moveTo>
                    <a:cubicBezTo>
                      <a:pt x="28" y="15"/>
                      <a:pt x="28" y="15"/>
                      <a:pt x="28" y="15"/>
                    </a:cubicBezTo>
                    <a:cubicBezTo>
                      <a:pt x="28" y="12"/>
                      <a:pt x="27" y="9"/>
                      <a:pt x="25" y="8"/>
                    </a:cubicBezTo>
                    <a:cubicBezTo>
                      <a:pt x="24" y="6"/>
                      <a:pt x="21" y="5"/>
                      <a:pt x="18" y="5"/>
                    </a:cubicBezTo>
                    <a:cubicBezTo>
                      <a:pt x="14" y="5"/>
                      <a:pt x="11" y="6"/>
                      <a:pt x="9" y="9"/>
                    </a:cubicBezTo>
                    <a:cubicBezTo>
                      <a:pt x="7" y="11"/>
                      <a:pt x="6" y="15"/>
                      <a:pt x="6" y="20"/>
                    </a:cubicBezTo>
                    <a:cubicBezTo>
                      <a:pt x="6" y="42"/>
                      <a:pt x="6" y="42"/>
                      <a:pt x="6" y="42"/>
                    </a:cubicBezTo>
                    <a:cubicBezTo>
                      <a:pt x="0" y="42"/>
                      <a:pt x="0" y="42"/>
                      <a:pt x="0" y="42"/>
                    </a:cubicBezTo>
                    <a:cubicBezTo>
                      <a:pt x="0" y="1"/>
                      <a:pt x="0" y="1"/>
                      <a:pt x="0" y="1"/>
                    </a:cubicBezTo>
                    <a:cubicBezTo>
                      <a:pt x="5" y="1"/>
                      <a:pt x="5" y="1"/>
                      <a:pt x="5" y="1"/>
                    </a:cubicBezTo>
                    <a:cubicBezTo>
                      <a:pt x="6" y="6"/>
                      <a:pt x="6" y="6"/>
                      <a:pt x="6" y="6"/>
                    </a:cubicBezTo>
                    <a:cubicBezTo>
                      <a:pt x="6" y="6"/>
                      <a:pt x="6" y="6"/>
                      <a:pt x="6" y="6"/>
                    </a:cubicBezTo>
                    <a:cubicBezTo>
                      <a:pt x="7" y="4"/>
                      <a:pt x="9" y="3"/>
                      <a:pt x="11" y="2"/>
                    </a:cubicBezTo>
                    <a:cubicBezTo>
                      <a:pt x="14" y="0"/>
                      <a:pt x="16" y="0"/>
                      <a:pt x="19" y="0"/>
                    </a:cubicBezTo>
                    <a:cubicBezTo>
                      <a:pt x="24" y="0"/>
                      <a:pt x="28" y="1"/>
                      <a:pt x="30" y="3"/>
                    </a:cubicBezTo>
                    <a:cubicBezTo>
                      <a:pt x="33" y="6"/>
                      <a:pt x="34" y="10"/>
                      <a:pt x="34" y="15"/>
                    </a:cubicBezTo>
                    <a:cubicBezTo>
                      <a:pt x="34" y="42"/>
                      <a:pt x="34" y="42"/>
                      <a:pt x="34" y="42"/>
                    </a:cubicBezTo>
                    <a:lnTo>
                      <a:pt x="28" y="4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6" name="Freeform 75"/>
              <p:cNvSpPr>
                <a:spLocks noEditPoints="1"/>
              </p:cNvSpPr>
              <p:nvPr userDrawn="1"/>
            </p:nvSpPr>
            <p:spPr bwMode="auto">
              <a:xfrm>
                <a:off x="6567488" y="3548063"/>
                <a:ext cx="131763" cy="158750"/>
              </a:xfrm>
              <a:custGeom>
                <a:avLst/>
                <a:gdLst>
                  <a:gd name="T0" fmla="*/ 18 w 35"/>
                  <a:gd name="T1" fmla="*/ 5 h 42"/>
                  <a:gd name="T2" fmla="*/ 10 w 35"/>
                  <a:gd name="T3" fmla="*/ 8 h 42"/>
                  <a:gd name="T4" fmla="*/ 7 w 35"/>
                  <a:gd name="T5" fmla="*/ 17 h 42"/>
                  <a:gd name="T6" fmla="*/ 28 w 35"/>
                  <a:gd name="T7" fmla="*/ 17 h 42"/>
                  <a:gd name="T8" fmla="*/ 26 w 35"/>
                  <a:gd name="T9" fmla="*/ 8 h 42"/>
                  <a:gd name="T10" fmla="*/ 18 w 35"/>
                  <a:gd name="T11" fmla="*/ 5 h 42"/>
                  <a:gd name="T12" fmla="*/ 20 w 35"/>
                  <a:gd name="T13" fmla="*/ 42 h 42"/>
                  <a:gd name="T14" fmla="*/ 5 w 35"/>
                  <a:gd name="T15" fmla="*/ 37 h 42"/>
                  <a:gd name="T16" fmla="*/ 0 w 35"/>
                  <a:gd name="T17" fmla="*/ 21 h 42"/>
                  <a:gd name="T18" fmla="*/ 5 w 35"/>
                  <a:gd name="T19" fmla="*/ 6 h 42"/>
                  <a:gd name="T20" fmla="*/ 18 w 35"/>
                  <a:gd name="T21" fmla="*/ 0 h 42"/>
                  <a:gd name="T22" fmla="*/ 30 w 35"/>
                  <a:gd name="T23" fmla="*/ 5 h 42"/>
                  <a:gd name="T24" fmla="*/ 35 w 35"/>
                  <a:gd name="T25" fmla="*/ 18 h 42"/>
                  <a:gd name="T26" fmla="*/ 35 w 35"/>
                  <a:gd name="T27" fmla="*/ 22 h 42"/>
                  <a:gd name="T28" fmla="*/ 7 w 35"/>
                  <a:gd name="T29" fmla="*/ 22 h 42"/>
                  <a:gd name="T30" fmla="*/ 10 w 35"/>
                  <a:gd name="T31" fmla="*/ 33 h 42"/>
                  <a:gd name="T32" fmla="*/ 20 w 35"/>
                  <a:gd name="T33" fmla="*/ 37 h 42"/>
                  <a:gd name="T34" fmla="*/ 33 w 35"/>
                  <a:gd name="T35" fmla="*/ 34 h 42"/>
                  <a:gd name="T36" fmla="*/ 33 w 35"/>
                  <a:gd name="T37" fmla="*/ 40 h 42"/>
                  <a:gd name="T38" fmla="*/ 27 w 35"/>
                  <a:gd name="T39" fmla="*/ 42 h 42"/>
                  <a:gd name="T40" fmla="*/ 20 w 35"/>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2">
                    <a:moveTo>
                      <a:pt x="18" y="5"/>
                    </a:moveTo>
                    <a:cubicBezTo>
                      <a:pt x="15" y="5"/>
                      <a:pt x="12" y="6"/>
                      <a:pt x="10" y="8"/>
                    </a:cubicBezTo>
                    <a:cubicBezTo>
                      <a:pt x="8" y="10"/>
                      <a:pt x="7" y="13"/>
                      <a:pt x="7" y="17"/>
                    </a:cubicBezTo>
                    <a:cubicBezTo>
                      <a:pt x="28" y="17"/>
                      <a:pt x="28" y="17"/>
                      <a:pt x="28" y="17"/>
                    </a:cubicBezTo>
                    <a:cubicBezTo>
                      <a:pt x="28" y="13"/>
                      <a:pt x="27" y="10"/>
                      <a:pt x="26" y="8"/>
                    </a:cubicBezTo>
                    <a:cubicBezTo>
                      <a:pt x="24" y="6"/>
                      <a:pt x="21" y="5"/>
                      <a:pt x="18" y="5"/>
                    </a:cubicBezTo>
                    <a:moveTo>
                      <a:pt x="20" y="42"/>
                    </a:moveTo>
                    <a:cubicBezTo>
                      <a:pt x="14" y="42"/>
                      <a:pt x="9" y="41"/>
                      <a:pt x="5" y="37"/>
                    </a:cubicBezTo>
                    <a:cubicBezTo>
                      <a:pt x="2" y="33"/>
                      <a:pt x="0" y="28"/>
                      <a:pt x="0" y="21"/>
                    </a:cubicBezTo>
                    <a:cubicBezTo>
                      <a:pt x="0" y="15"/>
                      <a:pt x="2" y="10"/>
                      <a:pt x="5" y="6"/>
                    </a:cubicBezTo>
                    <a:cubicBezTo>
                      <a:pt x="8" y="2"/>
                      <a:pt x="13" y="0"/>
                      <a:pt x="18" y="0"/>
                    </a:cubicBezTo>
                    <a:cubicBezTo>
                      <a:pt x="23" y="0"/>
                      <a:pt x="27" y="2"/>
                      <a:pt x="30" y="5"/>
                    </a:cubicBezTo>
                    <a:cubicBezTo>
                      <a:pt x="33" y="8"/>
                      <a:pt x="35" y="13"/>
                      <a:pt x="35" y="18"/>
                    </a:cubicBezTo>
                    <a:cubicBezTo>
                      <a:pt x="35" y="22"/>
                      <a:pt x="35" y="22"/>
                      <a:pt x="35" y="22"/>
                    </a:cubicBezTo>
                    <a:cubicBezTo>
                      <a:pt x="7" y="22"/>
                      <a:pt x="7" y="22"/>
                      <a:pt x="7" y="22"/>
                    </a:cubicBezTo>
                    <a:cubicBezTo>
                      <a:pt x="7" y="27"/>
                      <a:pt x="8" y="31"/>
                      <a:pt x="10" y="33"/>
                    </a:cubicBezTo>
                    <a:cubicBezTo>
                      <a:pt x="12" y="36"/>
                      <a:pt x="16" y="37"/>
                      <a:pt x="20" y="37"/>
                    </a:cubicBezTo>
                    <a:cubicBezTo>
                      <a:pt x="24" y="37"/>
                      <a:pt x="29" y="36"/>
                      <a:pt x="33" y="34"/>
                    </a:cubicBezTo>
                    <a:cubicBezTo>
                      <a:pt x="33" y="40"/>
                      <a:pt x="33" y="40"/>
                      <a:pt x="33" y="40"/>
                    </a:cubicBezTo>
                    <a:cubicBezTo>
                      <a:pt x="31" y="41"/>
                      <a:pt x="29" y="41"/>
                      <a:pt x="27" y="42"/>
                    </a:cubicBezTo>
                    <a:cubicBezTo>
                      <a:pt x="25" y="42"/>
                      <a:pt x="22" y="42"/>
                      <a:pt x="20" y="42"/>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7" name="Freeform 76"/>
              <p:cNvSpPr>
                <a:spLocks/>
              </p:cNvSpPr>
              <p:nvPr userDrawn="1"/>
            </p:nvSpPr>
            <p:spPr bwMode="auto">
              <a:xfrm>
                <a:off x="6751638" y="3548063"/>
                <a:ext cx="90488" cy="158750"/>
              </a:xfrm>
              <a:custGeom>
                <a:avLst/>
                <a:gdLst>
                  <a:gd name="T0" fmla="*/ 19 w 24"/>
                  <a:gd name="T1" fmla="*/ 0 h 42"/>
                  <a:gd name="T2" fmla="*/ 24 w 24"/>
                  <a:gd name="T3" fmla="*/ 0 h 42"/>
                  <a:gd name="T4" fmla="*/ 23 w 24"/>
                  <a:gd name="T5" fmla="*/ 6 h 42"/>
                  <a:gd name="T6" fmla="*/ 18 w 24"/>
                  <a:gd name="T7" fmla="*/ 6 h 42"/>
                  <a:gd name="T8" fmla="*/ 10 w 24"/>
                  <a:gd name="T9" fmla="*/ 10 h 42"/>
                  <a:gd name="T10" fmla="*/ 6 w 24"/>
                  <a:gd name="T11" fmla="*/ 20 h 42"/>
                  <a:gd name="T12" fmla="*/ 6 w 24"/>
                  <a:gd name="T13" fmla="*/ 42 h 42"/>
                  <a:gd name="T14" fmla="*/ 0 w 24"/>
                  <a:gd name="T15" fmla="*/ 42 h 42"/>
                  <a:gd name="T16" fmla="*/ 0 w 24"/>
                  <a:gd name="T17" fmla="*/ 1 h 42"/>
                  <a:gd name="T18" fmla="*/ 5 w 24"/>
                  <a:gd name="T19" fmla="*/ 1 h 42"/>
                  <a:gd name="T20" fmla="*/ 6 w 24"/>
                  <a:gd name="T21" fmla="*/ 8 h 42"/>
                  <a:gd name="T22" fmla="*/ 6 w 24"/>
                  <a:gd name="T23" fmla="*/ 8 h 42"/>
                  <a:gd name="T24" fmla="*/ 12 w 24"/>
                  <a:gd name="T25" fmla="*/ 2 h 42"/>
                  <a:gd name="T26" fmla="*/ 19 w 24"/>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2">
                    <a:moveTo>
                      <a:pt x="19" y="0"/>
                    </a:moveTo>
                    <a:cubicBezTo>
                      <a:pt x="21" y="0"/>
                      <a:pt x="22" y="0"/>
                      <a:pt x="24" y="0"/>
                    </a:cubicBezTo>
                    <a:cubicBezTo>
                      <a:pt x="23" y="6"/>
                      <a:pt x="23" y="6"/>
                      <a:pt x="23" y="6"/>
                    </a:cubicBezTo>
                    <a:cubicBezTo>
                      <a:pt x="21" y="6"/>
                      <a:pt x="20" y="6"/>
                      <a:pt x="18" y="6"/>
                    </a:cubicBezTo>
                    <a:cubicBezTo>
                      <a:pt x="15" y="6"/>
                      <a:pt x="12" y="7"/>
                      <a:pt x="10" y="10"/>
                    </a:cubicBezTo>
                    <a:cubicBezTo>
                      <a:pt x="8" y="12"/>
                      <a:pt x="6" y="16"/>
                      <a:pt x="6" y="20"/>
                    </a:cubicBezTo>
                    <a:cubicBezTo>
                      <a:pt x="6" y="42"/>
                      <a:pt x="6" y="42"/>
                      <a:pt x="6" y="42"/>
                    </a:cubicBezTo>
                    <a:cubicBezTo>
                      <a:pt x="0" y="42"/>
                      <a:pt x="0" y="42"/>
                      <a:pt x="0" y="42"/>
                    </a:cubicBezTo>
                    <a:cubicBezTo>
                      <a:pt x="0" y="1"/>
                      <a:pt x="0" y="1"/>
                      <a:pt x="0" y="1"/>
                    </a:cubicBezTo>
                    <a:cubicBezTo>
                      <a:pt x="5" y="1"/>
                      <a:pt x="5" y="1"/>
                      <a:pt x="5" y="1"/>
                    </a:cubicBezTo>
                    <a:cubicBezTo>
                      <a:pt x="6" y="8"/>
                      <a:pt x="6" y="8"/>
                      <a:pt x="6" y="8"/>
                    </a:cubicBezTo>
                    <a:cubicBezTo>
                      <a:pt x="6" y="8"/>
                      <a:pt x="6" y="8"/>
                      <a:pt x="6" y="8"/>
                    </a:cubicBezTo>
                    <a:cubicBezTo>
                      <a:pt x="8" y="6"/>
                      <a:pt x="10" y="4"/>
                      <a:pt x="12" y="2"/>
                    </a:cubicBezTo>
                    <a:cubicBezTo>
                      <a:pt x="14" y="1"/>
                      <a:pt x="16" y="0"/>
                      <a:pt x="19" y="0"/>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8" name="Freeform 77"/>
              <p:cNvSpPr>
                <a:spLocks/>
              </p:cNvSpPr>
              <p:nvPr userDrawn="1"/>
            </p:nvSpPr>
            <p:spPr bwMode="auto">
              <a:xfrm>
                <a:off x="6875463" y="3548063"/>
                <a:ext cx="109538" cy="158750"/>
              </a:xfrm>
              <a:custGeom>
                <a:avLst/>
                <a:gdLst>
                  <a:gd name="T0" fmla="*/ 29 w 29"/>
                  <a:gd name="T1" fmla="*/ 30 h 42"/>
                  <a:gd name="T2" fmla="*/ 24 w 29"/>
                  <a:gd name="T3" fmla="*/ 39 h 42"/>
                  <a:gd name="T4" fmla="*/ 12 w 29"/>
                  <a:gd name="T5" fmla="*/ 42 h 42"/>
                  <a:gd name="T6" fmla="*/ 0 w 29"/>
                  <a:gd name="T7" fmla="*/ 40 h 42"/>
                  <a:gd name="T8" fmla="*/ 0 w 29"/>
                  <a:gd name="T9" fmla="*/ 34 h 42"/>
                  <a:gd name="T10" fmla="*/ 6 w 29"/>
                  <a:gd name="T11" fmla="*/ 36 h 42"/>
                  <a:gd name="T12" fmla="*/ 13 w 29"/>
                  <a:gd name="T13" fmla="*/ 37 h 42"/>
                  <a:gd name="T14" fmla="*/ 20 w 29"/>
                  <a:gd name="T15" fmla="*/ 36 h 42"/>
                  <a:gd name="T16" fmla="*/ 23 w 29"/>
                  <a:gd name="T17" fmla="*/ 31 h 42"/>
                  <a:gd name="T18" fmla="*/ 21 w 29"/>
                  <a:gd name="T19" fmla="*/ 27 h 42"/>
                  <a:gd name="T20" fmla="*/ 13 w 29"/>
                  <a:gd name="T21" fmla="*/ 23 h 42"/>
                  <a:gd name="T22" fmla="*/ 4 w 29"/>
                  <a:gd name="T23" fmla="*/ 19 h 42"/>
                  <a:gd name="T24" fmla="*/ 1 w 29"/>
                  <a:gd name="T25" fmla="*/ 16 h 42"/>
                  <a:gd name="T26" fmla="*/ 0 w 29"/>
                  <a:gd name="T27" fmla="*/ 11 h 42"/>
                  <a:gd name="T28" fmla="*/ 4 w 29"/>
                  <a:gd name="T29" fmla="*/ 3 h 42"/>
                  <a:gd name="T30" fmla="*/ 15 w 29"/>
                  <a:gd name="T31" fmla="*/ 0 h 42"/>
                  <a:gd name="T32" fmla="*/ 28 w 29"/>
                  <a:gd name="T33" fmla="*/ 3 h 42"/>
                  <a:gd name="T34" fmla="*/ 26 w 29"/>
                  <a:gd name="T35" fmla="*/ 8 h 42"/>
                  <a:gd name="T36" fmla="*/ 14 w 29"/>
                  <a:gd name="T37" fmla="*/ 5 h 42"/>
                  <a:gd name="T38" fmla="*/ 8 w 29"/>
                  <a:gd name="T39" fmla="*/ 6 h 42"/>
                  <a:gd name="T40" fmla="*/ 6 w 29"/>
                  <a:gd name="T41" fmla="*/ 10 h 42"/>
                  <a:gd name="T42" fmla="*/ 6 w 29"/>
                  <a:gd name="T43" fmla="*/ 13 h 42"/>
                  <a:gd name="T44" fmla="*/ 9 w 29"/>
                  <a:gd name="T45" fmla="*/ 15 h 42"/>
                  <a:gd name="T46" fmla="*/ 16 w 29"/>
                  <a:gd name="T47" fmla="*/ 18 h 42"/>
                  <a:gd name="T48" fmla="*/ 26 w 29"/>
                  <a:gd name="T49" fmla="*/ 24 h 42"/>
                  <a:gd name="T50" fmla="*/ 29 w 29"/>
                  <a:gd name="T5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2">
                    <a:moveTo>
                      <a:pt x="29" y="30"/>
                    </a:moveTo>
                    <a:cubicBezTo>
                      <a:pt x="29" y="34"/>
                      <a:pt x="27" y="37"/>
                      <a:pt x="24" y="39"/>
                    </a:cubicBezTo>
                    <a:cubicBezTo>
                      <a:pt x="22" y="41"/>
                      <a:pt x="18" y="42"/>
                      <a:pt x="12" y="42"/>
                    </a:cubicBezTo>
                    <a:cubicBezTo>
                      <a:pt x="7" y="42"/>
                      <a:pt x="3" y="42"/>
                      <a:pt x="0" y="40"/>
                    </a:cubicBezTo>
                    <a:cubicBezTo>
                      <a:pt x="0" y="34"/>
                      <a:pt x="0" y="34"/>
                      <a:pt x="0" y="34"/>
                    </a:cubicBezTo>
                    <a:cubicBezTo>
                      <a:pt x="2" y="35"/>
                      <a:pt x="4" y="36"/>
                      <a:pt x="6" y="36"/>
                    </a:cubicBezTo>
                    <a:cubicBezTo>
                      <a:pt x="8" y="37"/>
                      <a:pt x="11" y="37"/>
                      <a:pt x="13" y="37"/>
                    </a:cubicBezTo>
                    <a:cubicBezTo>
                      <a:pt x="16" y="37"/>
                      <a:pt x="18" y="37"/>
                      <a:pt x="20" y="36"/>
                    </a:cubicBezTo>
                    <a:cubicBezTo>
                      <a:pt x="22" y="35"/>
                      <a:pt x="23" y="33"/>
                      <a:pt x="23" y="31"/>
                    </a:cubicBezTo>
                    <a:cubicBezTo>
                      <a:pt x="23" y="29"/>
                      <a:pt x="22" y="28"/>
                      <a:pt x="21" y="27"/>
                    </a:cubicBezTo>
                    <a:cubicBezTo>
                      <a:pt x="19" y="26"/>
                      <a:pt x="17" y="24"/>
                      <a:pt x="13" y="23"/>
                    </a:cubicBezTo>
                    <a:cubicBezTo>
                      <a:pt x="9" y="21"/>
                      <a:pt x="6" y="20"/>
                      <a:pt x="4" y="19"/>
                    </a:cubicBezTo>
                    <a:cubicBezTo>
                      <a:pt x="3" y="18"/>
                      <a:pt x="2" y="17"/>
                      <a:pt x="1" y="16"/>
                    </a:cubicBezTo>
                    <a:cubicBezTo>
                      <a:pt x="0" y="14"/>
                      <a:pt x="0" y="13"/>
                      <a:pt x="0" y="11"/>
                    </a:cubicBezTo>
                    <a:cubicBezTo>
                      <a:pt x="0" y="7"/>
                      <a:pt x="1" y="5"/>
                      <a:pt x="4" y="3"/>
                    </a:cubicBezTo>
                    <a:cubicBezTo>
                      <a:pt x="6" y="1"/>
                      <a:pt x="10" y="0"/>
                      <a:pt x="15" y="0"/>
                    </a:cubicBezTo>
                    <a:cubicBezTo>
                      <a:pt x="19" y="0"/>
                      <a:pt x="24" y="1"/>
                      <a:pt x="28" y="3"/>
                    </a:cubicBezTo>
                    <a:cubicBezTo>
                      <a:pt x="26" y="8"/>
                      <a:pt x="26" y="8"/>
                      <a:pt x="26" y="8"/>
                    </a:cubicBezTo>
                    <a:cubicBezTo>
                      <a:pt x="22" y="6"/>
                      <a:pt x="18" y="5"/>
                      <a:pt x="14" y="5"/>
                    </a:cubicBezTo>
                    <a:cubicBezTo>
                      <a:pt x="12" y="5"/>
                      <a:pt x="9" y="6"/>
                      <a:pt x="8" y="6"/>
                    </a:cubicBezTo>
                    <a:cubicBezTo>
                      <a:pt x="6" y="7"/>
                      <a:pt x="6" y="9"/>
                      <a:pt x="6" y="10"/>
                    </a:cubicBezTo>
                    <a:cubicBezTo>
                      <a:pt x="6" y="11"/>
                      <a:pt x="6" y="12"/>
                      <a:pt x="6" y="13"/>
                    </a:cubicBezTo>
                    <a:cubicBezTo>
                      <a:pt x="7" y="14"/>
                      <a:pt x="8" y="15"/>
                      <a:pt x="9" y="15"/>
                    </a:cubicBezTo>
                    <a:cubicBezTo>
                      <a:pt x="10" y="16"/>
                      <a:pt x="13" y="17"/>
                      <a:pt x="16" y="18"/>
                    </a:cubicBezTo>
                    <a:cubicBezTo>
                      <a:pt x="21" y="20"/>
                      <a:pt x="24" y="22"/>
                      <a:pt x="26" y="24"/>
                    </a:cubicBezTo>
                    <a:cubicBezTo>
                      <a:pt x="28" y="25"/>
                      <a:pt x="29" y="28"/>
                      <a:pt x="29" y="30"/>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nvGrpSpPr>
            <p:cNvPr id="99" name="Group 98"/>
            <p:cNvGrpSpPr/>
            <p:nvPr userDrawn="1"/>
          </p:nvGrpSpPr>
          <p:grpSpPr>
            <a:xfrm>
              <a:off x="2124075" y="787400"/>
              <a:ext cx="1630363" cy="1622425"/>
              <a:chOff x="1908175" y="2616200"/>
              <a:chExt cx="1630363" cy="1622425"/>
            </a:xfrm>
          </p:grpSpPr>
          <p:sp>
            <p:nvSpPr>
              <p:cNvPr id="100" name="Oval 78"/>
              <p:cNvSpPr>
                <a:spLocks noChangeArrowheads="1"/>
              </p:cNvSpPr>
              <p:nvPr userDrawn="1"/>
            </p:nvSpPr>
            <p:spPr bwMode="auto">
              <a:xfrm>
                <a:off x="1963738" y="2665413"/>
                <a:ext cx="1530350" cy="1535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1" name="Freeform 79"/>
              <p:cNvSpPr>
                <a:spLocks noEditPoints="1"/>
              </p:cNvSpPr>
              <p:nvPr userDrawn="1"/>
            </p:nvSpPr>
            <p:spPr bwMode="auto">
              <a:xfrm>
                <a:off x="2967038" y="3336925"/>
                <a:ext cx="376238" cy="539750"/>
              </a:xfrm>
              <a:custGeom>
                <a:avLst/>
                <a:gdLst>
                  <a:gd name="T0" fmla="*/ 29 w 100"/>
                  <a:gd name="T1" fmla="*/ 48 h 143"/>
                  <a:gd name="T2" fmla="*/ 29 w 100"/>
                  <a:gd name="T3" fmla="*/ 55 h 143"/>
                  <a:gd name="T4" fmla="*/ 35 w 100"/>
                  <a:gd name="T5" fmla="*/ 72 h 143"/>
                  <a:gd name="T6" fmla="*/ 48 w 100"/>
                  <a:gd name="T7" fmla="*/ 78 h 143"/>
                  <a:gd name="T8" fmla="*/ 64 w 100"/>
                  <a:gd name="T9" fmla="*/ 70 h 143"/>
                  <a:gd name="T10" fmla="*/ 70 w 100"/>
                  <a:gd name="T11" fmla="*/ 48 h 143"/>
                  <a:gd name="T12" fmla="*/ 50 w 100"/>
                  <a:gd name="T13" fmla="*/ 22 h 143"/>
                  <a:gd name="T14" fmla="*/ 35 w 100"/>
                  <a:gd name="T15" fmla="*/ 29 h 143"/>
                  <a:gd name="T16" fmla="*/ 29 w 100"/>
                  <a:gd name="T17" fmla="*/ 48 h 143"/>
                  <a:gd name="T18" fmla="*/ 30 w 100"/>
                  <a:gd name="T19" fmla="*/ 87 h 143"/>
                  <a:gd name="T20" fmla="*/ 30 w 100"/>
                  <a:gd name="T21" fmla="*/ 87 h 143"/>
                  <a:gd name="T22" fmla="*/ 30 w 100"/>
                  <a:gd name="T23" fmla="*/ 143 h 143"/>
                  <a:gd name="T24" fmla="*/ 0 w 100"/>
                  <a:gd name="T25" fmla="*/ 143 h 143"/>
                  <a:gd name="T26" fmla="*/ 0 w 100"/>
                  <a:gd name="T27" fmla="*/ 2 h 143"/>
                  <a:gd name="T28" fmla="*/ 30 w 100"/>
                  <a:gd name="T29" fmla="*/ 2 h 143"/>
                  <a:gd name="T30" fmla="*/ 30 w 100"/>
                  <a:gd name="T31" fmla="*/ 16 h 143"/>
                  <a:gd name="T32" fmla="*/ 30 w 100"/>
                  <a:gd name="T33" fmla="*/ 16 h 143"/>
                  <a:gd name="T34" fmla="*/ 61 w 100"/>
                  <a:gd name="T35" fmla="*/ 0 h 143"/>
                  <a:gd name="T36" fmla="*/ 90 w 100"/>
                  <a:gd name="T37" fmla="*/ 12 h 143"/>
                  <a:gd name="T38" fmla="*/ 100 w 100"/>
                  <a:gd name="T39" fmla="*/ 47 h 143"/>
                  <a:gd name="T40" fmla="*/ 88 w 100"/>
                  <a:gd name="T41" fmla="*/ 86 h 143"/>
                  <a:gd name="T42" fmla="*/ 57 w 100"/>
                  <a:gd name="T43" fmla="*/ 101 h 143"/>
                  <a:gd name="T44" fmla="*/ 30 w 100"/>
                  <a:gd name="T45" fmla="*/ 8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43">
                    <a:moveTo>
                      <a:pt x="29" y="48"/>
                    </a:moveTo>
                    <a:cubicBezTo>
                      <a:pt x="29" y="55"/>
                      <a:pt x="29" y="55"/>
                      <a:pt x="29" y="55"/>
                    </a:cubicBezTo>
                    <a:cubicBezTo>
                      <a:pt x="29" y="62"/>
                      <a:pt x="31" y="67"/>
                      <a:pt x="35" y="72"/>
                    </a:cubicBezTo>
                    <a:cubicBezTo>
                      <a:pt x="38" y="76"/>
                      <a:pt x="43" y="78"/>
                      <a:pt x="48" y="78"/>
                    </a:cubicBezTo>
                    <a:cubicBezTo>
                      <a:pt x="55" y="78"/>
                      <a:pt x="60" y="75"/>
                      <a:pt x="64" y="70"/>
                    </a:cubicBezTo>
                    <a:cubicBezTo>
                      <a:pt x="68" y="65"/>
                      <a:pt x="70" y="57"/>
                      <a:pt x="70" y="48"/>
                    </a:cubicBezTo>
                    <a:cubicBezTo>
                      <a:pt x="70" y="31"/>
                      <a:pt x="63" y="22"/>
                      <a:pt x="50" y="22"/>
                    </a:cubicBezTo>
                    <a:cubicBezTo>
                      <a:pt x="44" y="22"/>
                      <a:pt x="39" y="25"/>
                      <a:pt x="35" y="29"/>
                    </a:cubicBezTo>
                    <a:cubicBezTo>
                      <a:pt x="31" y="34"/>
                      <a:pt x="29" y="40"/>
                      <a:pt x="29" y="48"/>
                    </a:cubicBezTo>
                    <a:moveTo>
                      <a:pt x="30" y="87"/>
                    </a:moveTo>
                    <a:cubicBezTo>
                      <a:pt x="30" y="87"/>
                      <a:pt x="30" y="87"/>
                      <a:pt x="30" y="87"/>
                    </a:cubicBezTo>
                    <a:cubicBezTo>
                      <a:pt x="30" y="143"/>
                      <a:pt x="30" y="143"/>
                      <a:pt x="30" y="143"/>
                    </a:cubicBezTo>
                    <a:cubicBezTo>
                      <a:pt x="0" y="143"/>
                      <a:pt x="0" y="143"/>
                      <a:pt x="0" y="143"/>
                    </a:cubicBezTo>
                    <a:cubicBezTo>
                      <a:pt x="0" y="2"/>
                      <a:pt x="0" y="2"/>
                      <a:pt x="0" y="2"/>
                    </a:cubicBezTo>
                    <a:cubicBezTo>
                      <a:pt x="30" y="2"/>
                      <a:pt x="30" y="2"/>
                      <a:pt x="30" y="2"/>
                    </a:cubicBezTo>
                    <a:cubicBezTo>
                      <a:pt x="30" y="16"/>
                      <a:pt x="30" y="16"/>
                      <a:pt x="30" y="16"/>
                    </a:cubicBezTo>
                    <a:cubicBezTo>
                      <a:pt x="30" y="16"/>
                      <a:pt x="30" y="16"/>
                      <a:pt x="30" y="16"/>
                    </a:cubicBezTo>
                    <a:cubicBezTo>
                      <a:pt x="37" y="5"/>
                      <a:pt x="48" y="0"/>
                      <a:pt x="61" y="0"/>
                    </a:cubicBezTo>
                    <a:cubicBezTo>
                      <a:pt x="74" y="0"/>
                      <a:pt x="83" y="4"/>
                      <a:pt x="90" y="12"/>
                    </a:cubicBezTo>
                    <a:cubicBezTo>
                      <a:pt x="97" y="21"/>
                      <a:pt x="100" y="33"/>
                      <a:pt x="100" y="47"/>
                    </a:cubicBezTo>
                    <a:cubicBezTo>
                      <a:pt x="100" y="63"/>
                      <a:pt x="96" y="76"/>
                      <a:pt x="88" y="86"/>
                    </a:cubicBezTo>
                    <a:cubicBezTo>
                      <a:pt x="80" y="96"/>
                      <a:pt x="70" y="101"/>
                      <a:pt x="57" y="101"/>
                    </a:cubicBezTo>
                    <a:cubicBezTo>
                      <a:pt x="45" y="101"/>
                      <a:pt x="36" y="96"/>
                      <a:pt x="30" y="87"/>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 name="Rectangle 80"/>
              <p:cNvSpPr>
                <a:spLocks noChangeArrowheads="1"/>
              </p:cNvSpPr>
              <p:nvPr userDrawn="1"/>
            </p:nvSpPr>
            <p:spPr bwMode="auto">
              <a:xfrm>
                <a:off x="2136775" y="3344863"/>
                <a:ext cx="109538" cy="3619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 name="Freeform 81"/>
              <p:cNvSpPr>
                <a:spLocks/>
              </p:cNvSpPr>
              <p:nvPr userDrawn="1"/>
            </p:nvSpPr>
            <p:spPr bwMode="auto">
              <a:xfrm>
                <a:off x="2306638" y="3336925"/>
                <a:ext cx="296863" cy="381000"/>
              </a:xfrm>
              <a:custGeom>
                <a:avLst/>
                <a:gdLst>
                  <a:gd name="T0" fmla="*/ 79 w 79"/>
                  <a:gd name="T1" fmla="*/ 95 h 101"/>
                  <a:gd name="T2" fmla="*/ 50 w 79"/>
                  <a:gd name="T3" fmla="*/ 101 h 101"/>
                  <a:gd name="T4" fmla="*/ 14 w 79"/>
                  <a:gd name="T5" fmla="*/ 87 h 101"/>
                  <a:gd name="T6" fmla="*/ 0 w 79"/>
                  <a:gd name="T7" fmla="*/ 53 h 101"/>
                  <a:gd name="T8" fmla="*/ 15 w 79"/>
                  <a:gd name="T9" fmla="*/ 14 h 101"/>
                  <a:gd name="T10" fmla="*/ 54 w 79"/>
                  <a:gd name="T11" fmla="*/ 0 h 101"/>
                  <a:gd name="T12" fmla="*/ 79 w 79"/>
                  <a:gd name="T13" fmla="*/ 4 h 101"/>
                  <a:gd name="T14" fmla="*/ 79 w 79"/>
                  <a:gd name="T15" fmla="*/ 29 h 101"/>
                  <a:gd name="T16" fmla="*/ 58 w 79"/>
                  <a:gd name="T17" fmla="*/ 22 h 101"/>
                  <a:gd name="T18" fmla="*/ 38 w 79"/>
                  <a:gd name="T19" fmla="*/ 30 h 101"/>
                  <a:gd name="T20" fmla="*/ 30 w 79"/>
                  <a:gd name="T21" fmla="*/ 51 h 101"/>
                  <a:gd name="T22" fmla="*/ 37 w 79"/>
                  <a:gd name="T23" fmla="*/ 71 h 101"/>
                  <a:gd name="T24" fmla="*/ 57 w 79"/>
                  <a:gd name="T25" fmla="*/ 78 h 101"/>
                  <a:gd name="T26" fmla="*/ 79 w 79"/>
                  <a:gd name="T27" fmla="*/ 71 h 101"/>
                  <a:gd name="T28" fmla="*/ 79 w 79"/>
                  <a:gd name="T29"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1">
                    <a:moveTo>
                      <a:pt x="79" y="95"/>
                    </a:moveTo>
                    <a:cubicBezTo>
                      <a:pt x="72" y="99"/>
                      <a:pt x="62" y="101"/>
                      <a:pt x="50" y="101"/>
                    </a:cubicBezTo>
                    <a:cubicBezTo>
                      <a:pt x="35" y="101"/>
                      <a:pt x="23" y="96"/>
                      <a:pt x="14" y="87"/>
                    </a:cubicBezTo>
                    <a:cubicBezTo>
                      <a:pt x="4" y="78"/>
                      <a:pt x="0" y="67"/>
                      <a:pt x="0" y="53"/>
                    </a:cubicBezTo>
                    <a:cubicBezTo>
                      <a:pt x="0" y="36"/>
                      <a:pt x="5" y="23"/>
                      <a:pt x="15" y="14"/>
                    </a:cubicBezTo>
                    <a:cubicBezTo>
                      <a:pt x="24" y="4"/>
                      <a:pt x="38" y="0"/>
                      <a:pt x="54" y="0"/>
                    </a:cubicBezTo>
                    <a:cubicBezTo>
                      <a:pt x="65" y="0"/>
                      <a:pt x="74" y="1"/>
                      <a:pt x="79" y="4"/>
                    </a:cubicBezTo>
                    <a:cubicBezTo>
                      <a:pt x="79" y="29"/>
                      <a:pt x="79" y="29"/>
                      <a:pt x="79" y="29"/>
                    </a:cubicBezTo>
                    <a:cubicBezTo>
                      <a:pt x="72" y="25"/>
                      <a:pt x="66" y="22"/>
                      <a:pt x="58" y="22"/>
                    </a:cubicBezTo>
                    <a:cubicBezTo>
                      <a:pt x="49" y="22"/>
                      <a:pt x="43" y="25"/>
                      <a:pt x="38" y="30"/>
                    </a:cubicBezTo>
                    <a:cubicBezTo>
                      <a:pt x="33" y="35"/>
                      <a:pt x="30" y="42"/>
                      <a:pt x="30" y="51"/>
                    </a:cubicBezTo>
                    <a:cubicBezTo>
                      <a:pt x="30" y="59"/>
                      <a:pt x="32" y="66"/>
                      <a:pt x="37" y="71"/>
                    </a:cubicBezTo>
                    <a:cubicBezTo>
                      <a:pt x="42" y="76"/>
                      <a:pt x="49" y="78"/>
                      <a:pt x="57" y="78"/>
                    </a:cubicBezTo>
                    <a:cubicBezTo>
                      <a:pt x="64" y="78"/>
                      <a:pt x="72" y="76"/>
                      <a:pt x="79" y="71"/>
                    </a:cubicBezTo>
                    <a:lnTo>
                      <a:pt x="79" y="9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 name="Freeform 82"/>
              <p:cNvSpPr>
                <a:spLocks/>
              </p:cNvSpPr>
              <p:nvPr userDrawn="1"/>
            </p:nvSpPr>
            <p:spPr bwMode="auto">
              <a:xfrm>
                <a:off x="2651125" y="3159125"/>
                <a:ext cx="266700" cy="547688"/>
              </a:xfrm>
              <a:custGeom>
                <a:avLst/>
                <a:gdLst>
                  <a:gd name="T0" fmla="*/ 71 w 71"/>
                  <a:gd name="T1" fmla="*/ 25 h 145"/>
                  <a:gd name="T2" fmla="*/ 60 w 71"/>
                  <a:gd name="T3" fmla="*/ 23 h 145"/>
                  <a:gd name="T4" fmla="*/ 46 w 71"/>
                  <a:gd name="T5" fmla="*/ 39 h 145"/>
                  <a:gd name="T6" fmla="*/ 46 w 71"/>
                  <a:gd name="T7" fmla="*/ 49 h 145"/>
                  <a:gd name="T8" fmla="*/ 68 w 71"/>
                  <a:gd name="T9" fmla="*/ 49 h 145"/>
                  <a:gd name="T10" fmla="*/ 68 w 71"/>
                  <a:gd name="T11" fmla="*/ 71 h 145"/>
                  <a:gd name="T12" fmla="*/ 46 w 71"/>
                  <a:gd name="T13" fmla="*/ 71 h 145"/>
                  <a:gd name="T14" fmla="*/ 46 w 71"/>
                  <a:gd name="T15" fmla="*/ 145 h 145"/>
                  <a:gd name="T16" fmla="*/ 16 w 71"/>
                  <a:gd name="T17" fmla="*/ 145 h 145"/>
                  <a:gd name="T18" fmla="*/ 16 w 71"/>
                  <a:gd name="T19" fmla="*/ 71 h 145"/>
                  <a:gd name="T20" fmla="*/ 0 w 71"/>
                  <a:gd name="T21" fmla="*/ 71 h 145"/>
                  <a:gd name="T22" fmla="*/ 0 w 71"/>
                  <a:gd name="T23" fmla="*/ 49 h 145"/>
                  <a:gd name="T24" fmla="*/ 16 w 71"/>
                  <a:gd name="T25" fmla="*/ 49 h 145"/>
                  <a:gd name="T26" fmla="*/ 16 w 71"/>
                  <a:gd name="T27" fmla="*/ 37 h 145"/>
                  <a:gd name="T28" fmla="*/ 27 w 71"/>
                  <a:gd name="T29" fmla="*/ 10 h 145"/>
                  <a:gd name="T30" fmla="*/ 56 w 71"/>
                  <a:gd name="T31" fmla="*/ 0 h 145"/>
                  <a:gd name="T32" fmla="*/ 71 w 71"/>
                  <a:gd name="T33" fmla="*/ 2 h 145"/>
                  <a:gd name="T34" fmla="*/ 71 w 71"/>
                  <a:gd name="T3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45">
                    <a:moveTo>
                      <a:pt x="71" y="25"/>
                    </a:moveTo>
                    <a:cubicBezTo>
                      <a:pt x="67" y="24"/>
                      <a:pt x="63" y="23"/>
                      <a:pt x="60" y="23"/>
                    </a:cubicBezTo>
                    <a:cubicBezTo>
                      <a:pt x="50" y="23"/>
                      <a:pt x="46" y="28"/>
                      <a:pt x="46" y="39"/>
                    </a:cubicBezTo>
                    <a:cubicBezTo>
                      <a:pt x="46" y="49"/>
                      <a:pt x="46" y="49"/>
                      <a:pt x="46" y="49"/>
                    </a:cubicBezTo>
                    <a:cubicBezTo>
                      <a:pt x="68" y="49"/>
                      <a:pt x="68" y="49"/>
                      <a:pt x="68" y="49"/>
                    </a:cubicBezTo>
                    <a:cubicBezTo>
                      <a:pt x="68" y="71"/>
                      <a:pt x="68" y="71"/>
                      <a:pt x="68" y="71"/>
                    </a:cubicBezTo>
                    <a:cubicBezTo>
                      <a:pt x="46" y="71"/>
                      <a:pt x="46" y="71"/>
                      <a:pt x="46" y="71"/>
                    </a:cubicBezTo>
                    <a:cubicBezTo>
                      <a:pt x="46" y="145"/>
                      <a:pt x="46" y="145"/>
                      <a:pt x="46" y="145"/>
                    </a:cubicBezTo>
                    <a:cubicBezTo>
                      <a:pt x="16" y="145"/>
                      <a:pt x="16" y="145"/>
                      <a:pt x="16" y="145"/>
                    </a:cubicBezTo>
                    <a:cubicBezTo>
                      <a:pt x="16" y="71"/>
                      <a:pt x="16" y="71"/>
                      <a:pt x="16" y="71"/>
                    </a:cubicBezTo>
                    <a:cubicBezTo>
                      <a:pt x="0" y="71"/>
                      <a:pt x="0" y="71"/>
                      <a:pt x="0" y="71"/>
                    </a:cubicBezTo>
                    <a:cubicBezTo>
                      <a:pt x="0" y="49"/>
                      <a:pt x="0" y="49"/>
                      <a:pt x="0" y="49"/>
                    </a:cubicBezTo>
                    <a:cubicBezTo>
                      <a:pt x="16" y="49"/>
                      <a:pt x="16" y="49"/>
                      <a:pt x="16" y="49"/>
                    </a:cubicBezTo>
                    <a:cubicBezTo>
                      <a:pt x="16" y="37"/>
                      <a:pt x="16" y="37"/>
                      <a:pt x="16" y="37"/>
                    </a:cubicBezTo>
                    <a:cubicBezTo>
                      <a:pt x="16" y="26"/>
                      <a:pt x="19" y="17"/>
                      <a:pt x="27" y="10"/>
                    </a:cubicBezTo>
                    <a:cubicBezTo>
                      <a:pt x="34" y="4"/>
                      <a:pt x="44" y="0"/>
                      <a:pt x="56" y="0"/>
                    </a:cubicBezTo>
                    <a:cubicBezTo>
                      <a:pt x="62" y="0"/>
                      <a:pt x="67" y="1"/>
                      <a:pt x="71" y="2"/>
                    </a:cubicBezTo>
                    <a:lnTo>
                      <a:pt x="71" y="2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 name="Freeform 83"/>
              <p:cNvSpPr>
                <a:spLocks noEditPoints="1"/>
              </p:cNvSpPr>
              <p:nvPr userDrawn="1"/>
            </p:nvSpPr>
            <p:spPr bwMode="auto">
              <a:xfrm>
                <a:off x="1922463" y="2616200"/>
                <a:ext cx="1616075" cy="1622425"/>
              </a:xfrm>
              <a:custGeom>
                <a:avLst/>
                <a:gdLst>
                  <a:gd name="T0" fmla="*/ 215 w 430"/>
                  <a:gd name="T1" fmla="*/ 0 h 430"/>
                  <a:gd name="T2" fmla="*/ 0 w 430"/>
                  <a:gd name="T3" fmla="*/ 215 h 430"/>
                  <a:gd name="T4" fmla="*/ 215 w 430"/>
                  <a:gd name="T5" fmla="*/ 430 h 430"/>
                  <a:gd name="T6" fmla="*/ 430 w 430"/>
                  <a:gd name="T7" fmla="*/ 215 h 430"/>
                  <a:gd name="T8" fmla="*/ 215 w 430"/>
                  <a:gd name="T9" fmla="*/ 0 h 430"/>
                  <a:gd name="T10" fmla="*/ 215 w 430"/>
                  <a:gd name="T11" fmla="*/ 18 h 430"/>
                  <a:gd name="T12" fmla="*/ 292 w 430"/>
                  <a:gd name="T13" fmla="*/ 33 h 430"/>
                  <a:gd name="T14" fmla="*/ 354 w 430"/>
                  <a:gd name="T15" fmla="*/ 75 h 430"/>
                  <a:gd name="T16" fmla="*/ 397 w 430"/>
                  <a:gd name="T17" fmla="*/ 138 h 430"/>
                  <a:gd name="T18" fmla="*/ 412 w 430"/>
                  <a:gd name="T19" fmla="*/ 215 h 430"/>
                  <a:gd name="T20" fmla="*/ 397 w 430"/>
                  <a:gd name="T21" fmla="*/ 292 h 430"/>
                  <a:gd name="T22" fmla="*/ 354 w 430"/>
                  <a:gd name="T23" fmla="*/ 354 h 430"/>
                  <a:gd name="T24" fmla="*/ 292 w 430"/>
                  <a:gd name="T25" fmla="*/ 397 h 430"/>
                  <a:gd name="T26" fmla="*/ 215 w 430"/>
                  <a:gd name="T27" fmla="*/ 412 h 430"/>
                  <a:gd name="T28" fmla="*/ 138 w 430"/>
                  <a:gd name="T29" fmla="*/ 397 h 430"/>
                  <a:gd name="T30" fmla="*/ 75 w 430"/>
                  <a:gd name="T31" fmla="*/ 354 h 430"/>
                  <a:gd name="T32" fmla="*/ 33 w 430"/>
                  <a:gd name="T33" fmla="*/ 292 h 430"/>
                  <a:gd name="T34" fmla="*/ 18 w 430"/>
                  <a:gd name="T35" fmla="*/ 215 h 430"/>
                  <a:gd name="T36" fmla="*/ 33 w 430"/>
                  <a:gd name="T37" fmla="*/ 138 h 430"/>
                  <a:gd name="T38" fmla="*/ 75 w 430"/>
                  <a:gd name="T39" fmla="*/ 75 h 430"/>
                  <a:gd name="T40" fmla="*/ 138 w 430"/>
                  <a:gd name="T41" fmla="*/ 33 h 430"/>
                  <a:gd name="T42" fmla="*/ 215 w 430"/>
                  <a:gd name="T43" fmla="*/ 1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0" h="430">
                    <a:moveTo>
                      <a:pt x="215" y="0"/>
                    </a:moveTo>
                    <a:cubicBezTo>
                      <a:pt x="96" y="0"/>
                      <a:pt x="0" y="96"/>
                      <a:pt x="0" y="215"/>
                    </a:cubicBezTo>
                    <a:cubicBezTo>
                      <a:pt x="0" y="334"/>
                      <a:pt x="96" y="430"/>
                      <a:pt x="215" y="430"/>
                    </a:cubicBezTo>
                    <a:cubicBezTo>
                      <a:pt x="333" y="430"/>
                      <a:pt x="430" y="334"/>
                      <a:pt x="430" y="215"/>
                    </a:cubicBezTo>
                    <a:cubicBezTo>
                      <a:pt x="430" y="96"/>
                      <a:pt x="333" y="0"/>
                      <a:pt x="215" y="0"/>
                    </a:cubicBezTo>
                    <a:moveTo>
                      <a:pt x="215" y="18"/>
                    </a:moveTo>
                    <a:cubicBezTo>
                      <a:pt x="241" y="18"/>
                      <a:pt x="267" y="23"/>
                      <a:pt x="292" y="33"/>
                    </a:cubicBezTo>
                    <a:cubicBezTo>
                      <a:pt x="315" y="43"/>
                      <a:pt x="336" y="57"/>
                      <a:pt x="354" y="75"/>
                    </a:cubicBezTo>
                    <a:cubicBezTo>
                      <a:pt x="372" y="94"/>
                      <a:pt x="387" y="115"/>
                      <a:pt x="397" y="138"/>
                    </a:cubicBezTo>
                    <a:cubicBezTo>
                      <a:pt x="407" y="163"/>
                      <a:pt x="412" y="188"/>
                      <a:pt x="412" y="215"/>
                    </a:cubicBezTo>
                    <a:cubicBezTo>
                      <a:pt x="412" y="242"/>
                      <a:pt x="407" y="267"/>
                      <a:pt x="397" y="292"/>
                    </a:cubicBezTo>
                    <a:cubicBezTo>
                      <a:pt x="387" y="315"/>
                      <a:pt x="372" y="336"/>
                      <a:pt x="354" y="354"/>
                    </a:cubicBezTo>
                    <a:cubicBezTo>
                      <a:pt x="336" y="373"/>
                      <a:pt x="315" y="387"/>
                      <a:pt x="292" y="397"/>
                    </a:cubicBezTo>
                    <a:cubicBezTo>
                      <a:pt x="267" y="407"/>
                      <a:pt x="241" y="412"/>
                      <a:pt x="215" y="412"/>
                    </a:cubicBezTo>
                    <a:cubicBezTo>
                      <a:pt x="188" y="412"/>
                      <a:pt x="162" y="407"/>
                      <a:pt x="138" y="397"/>
                    </a:cubicBezTo>
                    <a:cubicBezTo>
                      <a:pt x="115" y="387"/>
                      <a:pt x="93" y="373"/>
                      <a:pt x="75" y="354"/>
                    </a:cubicBezTo>
                    <a:cubicBezTo>
                      <a:pt x="57" y="336"/>
                      <a:pt x="43" y="315"/>
                      <a:pt x="33" y="292"/>
                    </a:cubicBezTo>
                    <a:cubicBezTo>
                      <a:pt x="23" y="267"/>
                      <a:pt x="18" y="242"/>
                      <a:pt x="18" y="215"/>
                    </a:cubicBezTo>
                    <a:cubicBezTo>
                      <a:pt x="18" y="188"/>
                      <a:pt x="23" y="163"/>
                      <a:pt x="33" y="138"/>
                    </a:cubicBezTo>
                    <a:cubicBezTo>
                      <a:pt x="43" y="115"/>
                      <a:pt x="57" y="94"/>
                      <a:pt x="75" y="75"/>
                    </a:cubicBezTo>
                    <a:cubicBezTo>
                      <a:pt x="93" y="57"/>
                      <a:pt x="115" y="43"/>
                      <a:pt x="138" y="33"/>
                    </a:cubicBezTo>
                    <a:cubicBezTo>
                      <a:pt x="162" y="23"/>
                      <a:pt x="188" y="18"/>
                      <a:pt x="215" y="18"/>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 name="Oval 84"/>
              <p:cNvSpPr>
                <a:spLocks noChangeArrowheads="1"/>
              </p:cNvSpPr>
              <p:nvPr userDrawn="1"/>
            </p:nvSpPr>
            <p:spPr bwMode="auto">
              <a:xfrm>
                <a:off x="1908175" y="2679700"/>
                <a:ext cx="566738" cy="569913"/>
              </a:xfrm>
              <a:prstGeom prst="ellipse">
                <a:avLst/>
              </a:prstGeom>
              <a:solidFill>
                <a:srgbClr val="4DC1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spTree>
    <p:extLst>
      <p:ext uri="{BB962C8B-B14F-4D97-AF65-F5344CB8AC3E}">
        <p14:creationId xmlns:p14="http://schemas.microsoft.com/office/powerpoint/2010/main" val="19410908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page">
    <p:spTree>
      <p:nvGrpSpPr>
        <p:cNvPr id="1" name=""/>
        <p:cNvGrpSpPr/>
        <p:nvPr/>
      </p:nvGrpSpPr>
      <p:grpSpPr>
        <a:xfrm>
          <a:off x="0" y="0"/>
          <a:ext cx="0" cy="0"/>
          <a:chOff x="0" y="0"/>
          <a:chExt cx="0" cy="0"/>
        </a:xfrm>
      </p:grpSpPr>
      <p:sp>
        <p:nvSpPr>
          <p:cNvPr id="89" name="Title Placeholder 1"/>
          <p:cNvSpPr>
            <a:spLocks noGrp="1"/>
          </p:cNvSpPr>
          <p:nvPr>
            <p:ph type="title"/>
          </p:nvPr>
        </p:nvSpPr>
        <p:spPr>
          <a:xfrm>
            <a:off x="240105" y="133762"/>
            <a:ext cx="8392094" cy="622829"/>
          </a:xfrm>
          <a:prstGeom prst="rect">
            <a:avLst/>
          </a:prstGeom>
        </p:spPr>
        <p:txBody>
          <a:bodyPr vert="horz" wrap="none" lIns="91440" tIns="45720" rIns="91440" bIns="45720" rtlCol="0" anchor="b">
            <a:normAutofit/>
          </a:bodyPr>
          <a:lstStyle/>
          <a:p>
            <a:r>
              <a:rPr lang="en-US" dirty="0" smtClean="0"/>
              <a:t>Click to edit Master title style</a:t>
            </a:r>
            <a:endParaRPr lang="en-US" dirty="0"/>
          </a:p>
        </p:txBody>
      </p:sp>
      <p:cxnSp>
        <p:nvCxnSpPr>
          <p:cNvPr id="90" name="Straight Connector 89"/>
          <p:cNvCxnSpPr/>
          <p:nvPr userDrawn="1"/>
        </p:nvCxnSpPr>
        <p:spPr>
          <a:xfrm>
            <a:off x="240105" y="756591"/>
            <a:ext cx="8620026" cy="0"/>
          </a:xfrm>
          <a:prstGeom prst="line">
            <a:avLst/>
          </a:prstGeom>
        </p:spPr>
        <p:style>
          <a:lnRef idx="2">
            <a:schemeClr val="accent1"/>
          </a:lnRef>
          <a:fillRef idx="0">
            <a:schemeClr val="accent1"/>
          </a:fillRef>
          <a:effectRef idx="1">
            <a:schemeClr val="accent1"/>
          </a:effectRef>
          <a:fontRef idx="minor">
            <a:schemeClr val="tx1"/>
          </a:fontRef>
        </p:style>
      </p:cxnSp>
      <p:sp>
        <p:nvSpPr>
          <p:cNvPr id="92" name="Text Placeholder 10"/>
          <p:cNvSpPr>
            <a:spLocks noGrp="1"/>
          </p:cNvSpPr>
          <p:nvPr>
            <p:ph type="body" sz="quarter" idx="13" hasCustomPrompt="1"/>
          </p:nvPr>
        </p:nvSpPr>
        <p:spPr>
          <a:xfrm>
            <a:off x="308019" y="1146412"/>
            <a:ext cx="7797800" cy="4254500"/>
          </a:xfrm>
          <a:prstGeom prst="rect">
            <a:avLst/>
          </a:prstGeom>
        </p:spPr>
        <p:txBody>
          <a:bodyPr/>
          <a:lstStyle>
            <a:lvl1pPr>
              <a:buNone/>
              <a:defRPr baseline="0"/>
            </a:lvl1pPr>
          </a:lstStyle>
          <a:p>
            <a:pPr lvl="0"/>
            <a:r>
              <a:rPr lang="en-US" dirty="0" smtClean="0"/>
              <a:t>Body copy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5638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536"/>
              </a:solidFill>
            </a:endParaRPr>
          </a:p>
        </p:txBody>
      </p:sp>
      <p:grpSp>
        <p:nvGrpSpPr>
          <p:cNvPr id="6" name="Group 5"/>
          <p:cNvGrpSpPr/>
          <p:nvPr userDrawn="1"/>
        </p:nvGrpSpPr>
        <p:grpSpPr>
          <a:xfrm>
            <a:off x="8569442" y="6298095"/>
            <a:ext cx="447582" cy="445403"/>
            <a:chOff x="1908175" y="2616200"/>
            <a:chExt cx="1630363" cy="1622425"/>
          </a:xfrm>
        </p:grpSpPr>
        <p:sp>
          <p:nvSpPr>
            <p:cNvPr id="7" name="Oval 78"/>
            <p:cNvSpPr>
              <a:spLocks noChangeArrowheads="1"/>
            </p:cNvSpPr>
            <p:nvPr userDrawn="1"/>
          </p:nvSpPr>
          <p:spPr bwMode="auto">
            <a:xfrm>
              <a:off x="1963738" y="2665413"/>
              <a:ext cx="1530350" cy="1535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 name="Freeform 79"/>
            <p:cNvSpPr>
              <a:spLocks noEditPoints="1"/>
            </p:cNvSpPr>
            <p:nvPr userDrawn="1"/>
          </p:nvSpPr>
          <p:spPr bwMode="auto">
            <a:xfrm>
              <a:off x="2967038" y="3336925"/>
              <a:ext cx="376238" cy="539750"/>
            </a:xfrm>
            <a:custGeom>
              <a:avLst/>
              <a:gdLst>
                <a:gd name="T0" fmla="*/ 29 w 100"/>
                <a:gd name="T1" fmla="*/ 48 h 143"/>
                <a:gd name="T2" fmla="*/ 29 w 100"/>
                <a:gd name="T3" fmla="*/ 55 h 143"/>
                <a:gd name="T4" fmla="*/ 35 w 100"/>
                <a:gd name="T5" fmla="*/ 72 h 143"/>
                <a:gd name="T6" fmla="*/ 48 w 100"/>
                <a:gd name="T7" fmla="*/ 78 h 143"/>
                <a:gd name="T8" fmla="*/ 64 w 100"/>
                <a:gd name="T9" fmla="*/ 70 h 143"/>
                <a:gd name="T10" fmla="*/ 70 w 100"/>
                <a:gd name="T11" fmla="*/ 48 h 143"/>
                <a:gd name="T12" fmla="*/ 50 w 100"/>
                <a:gd name="T13" fmla="*/ 22 h 143"/>
                <a:gd name="T14" fmla="*/ 35 w 100"/>
                <a:gd name="T15" fmla="*/ 29 h 143"/>
                <a:gd name="T16" fmla="*/ 29 w 100"/>
                <a:gd name="T17" fmla="*/ 48 h 143"/>
                <a:gd name="T18" fmla="*/ 30 w 100"/>
                <a:gd name="T19" fmla="*/ 87 h 143"/>
                <a:gd name="T20" fmla="*/ 30 w 100"/>
                <a:gd name="T21" fmla="*/ 87 h 143"/>
                <a:gd name="T22" fmla="*/ 30 w 100"/>
                <a:gd name="T23" fmla="*/ 143 h 143"/>
                <a:gd name="T24" fmla="*/ 0 w 100"/>
                <a:gd name="T25" fmla="*/ 143 h 143"/>
                <a:gd name="T26" fmla="*/ 0 w 100"/>
                <a:gd name="T27" fmla="*/ 2 h 143"/>
                <a:gd name="T28" fmla="*/ 30 w 100"/>
                <a:gd name="T29" fmla="*/ 2 h 143"/>
                <a:gd name="T30" fmla="*/ 30 w 100"/>
                <a:gd name="T31" fmla="*/ 16 h 143"/>
                <a:gd name="T32" fmla="*/ 30 w 100"/>
                <a:gd name="T33" fmla="*/ 16 h 143"/>
                <a:gd name="T34" fmla="*/ 61 w 100"/>
                <a:gd name="T35" fmla="*/ 0 h 143"/>
                <a:gd name="T36" fmla="*/ 90 w 100"/>
                <a:gd name="T37" fmla="*/ 12 h 143"/>
                <a:gd name="T38" fmla="*/ 100 w 100"/>
                <a:gd name="T39" fmla="*/ 47 h 143"/>
                <a:gd name="T40" fmla="*/ 88 w 100"/>
                <a:gd name="T41" fmla="*/ 86 h 143"/>
                <a:gd name="T42" fmla="*/ 57 w 100"/>
                <a:gd name="T43" fmla="*/ 101 h 143"/>
                <a:gd name="T44" fmla="*/ 30 w 100"/>
                <a:gd name="T45" fmla="*/ 8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43">
                  <a:moveTo>
                    <a:pt x="29" y="48"/>
                  </a:moveTo>
                  <a:cubicBezTo>
                    <a:pt x="29" y="55"/>
                    <a:pt x="29" y="55"/>
                    <a:pt x="29" y="55"/>
                  </a:cubicBezTo>
                  <a:cubicBezTo>
                    <a:pt x="29" y="62"/>
                    <a:pt x="31" y="67"/>
                    <a:pt x="35" y="72"/>
                  </a:cubicBezTo>
                  <a:cubicBezTo>
                    <a:pt x="38" y="76"/>
                    <a:pt x="43" y="78"/>
                    <a:pt x="48" y="78"/>
                  </a:cubicBezTo>
                  <a:cubicBezTo>
                    <a:pt x="55" y="78"/>
                    <a:pt x="60" y="75"/>
                    <a:pt x="64" y="70"/>
                  </a:cubicBezTo>
                  <a:cubicBezTo>
                    <a:pt x="68" y="65"/>
                    <a:pt x="70" y="57"/>
                    <a:pt x="70" y="48"/>
                  </a:cubicBezTo>
                  <a:cubicBezTo>
                    <a:pt x="70" y="31"/>
                    <a:pt x="63" y="22"/>
                    <a:pt x="50" y="22"/>
                  </a:cubicBezTo>
                  <a:cubicBezTo>
                    <a:pt x="44" y="22"/>
                    <a:pt x="39" y="25"/>
                    <a:pt x="35" y="29"/>
                  </a:cubicBezTo>
                  <a:cubicBezTo>
                    <a:pt x="31" y="34"/>
                    <a:pt x="29" y="40"/>
                    <a:pt x="29" y="48"/>
                  </a:cubicBezTo>
                  <a:moveTo>
                    <a:pt x="30" y="87"/>
                  </a:moveTo>
                  <a:cubicBezTo>
                    <a:pt x="30" y="87"/>
                    <a:pt x="30" y="87"/>
                    <a:pt x="30" y="87"/>
                  </a:cubicBezTo>
                  <a:cubicBezTo>
                    <a:pt x="30" y="143"/>
                    <a:pt x="30" y="143"/>
                    <a:pt x="30" y="143"/>
                  </a:cubicBezTo>
                  <a:cubicBezTo>
                    <a:pt x="0" y="143"/>
                    <a:pt x="0" y="143"/>
                    <a:pt x="0" y="143"/>
                  </a:cubicBezTo>
                  <a:cubicBezTo>
                    <a:pt x="0" y="2"/>
                    <a:pt x="0" y="2"/>
                    <a:pt x="0" y="2"/>
                  </a:cubicBezTo>
                  <a:cubicBezTo>
                    <a:pt x="30" y="2"/>
                    <a:pt x="30" y="2"/>
                    <a:pt x="30" y="2"/>
                  </a:cubicBezTo>
                  <a:cubicBezTo>
                    <a:pt x="30" y="16"/>
                    <a:pt x="30" y="16"/>
                    <a:pt x="30" y="16"/>
                  </a:cubicBezTo>
                  <a:cubicBezTo>
                    <a:pt x="30" y="16"/>
                    <a:pt x="30" y="16"/>
                    <a:pt x="30" y="16"/>
                  </a:cubicBezTo>
                  <a:cubicBezTo>
                    <a:pt x="37" y="5"/>
                    <a:pt x="48" y="0"/>
                    <a:pt x="61" y="0"/>
                  </a:cubicBezTo>
                  <a:cubicBezTo>
                    <a:pt x="74" y="0"/>
                    <a:pt x="83" y="4"/>
                    <a:pt x="90" y="12"/>
                  </a:cubicBezTo>
                  <a:cubicBezTo>
                    <a:pt x="97" y="21"/>
                    <a:pt x="100" y="33"/>
                    <a:pt x="100" y="47"/>
                  </a:cubicBezTo>
                  <a:cubicBezTo>
                    <a:pt x="100" y="63"/>
                    <a:pt x="96" y="76"/>
                    <a:pt x="88" y="86"/>
                  </a:cubicBezTo>
                  <a:cubicBezTo>
                    <a:pt x="80" y="96"/>
                    <a:pt x="70" y="101"/>
                    <a:pt x="57" y="101"/>
                  </a:cubicBezTo>
                  <a:cubicBezTo>
                    <a:pt x="45" y="101"/>
                    <a:pt x="36" y="96"/>
                    <a:pt x="30" y="87"/>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 name="Rectangle 80"/>
            <p:cNvSpPr>
              <a:spLocks noChangeArrowheads="1"/>
            </p:cNvSpPr>
            <p:nvPr userDrawn="1"/>
          </p:nvSpPr>
          <p:spPr bwMode="auto">
            <a:xfrm>
              <a:off x="2136775" y="3344863"/>
              <a:ext cx="109538" cy="3619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 name="Freeform 81"/>
            <p:cNvSpPr>
              <a:spLocks/>
            </p:cNvSpPr>
            <p:nvPr userDrawn="1"/>
          </p:nvSpPr>
          <p:spPr bwMode="auto">
            <a:xfrm>
              <a:off x="2306638" y="3336925"/>
              <a:ext cx="296863" cy="381000"/>
            </a:xfrm>
            <a:custGeom>
              <a:avLst/>
              <a:gdLst>
                <a:gd name="T0" fmla="*/ 79 w 79"/>
                <a:gd name="T1" fmla="*/ 95 h 101"/>
                <a:gd name="T2" fmla="*/ 50 w 79"/>
                <a:gd name="T3" fmla="*/ 101 h 101"/>
                <a:gd name="T4" fmla="*/ 14 w 79"/>
                <a:gd name="T5" fmla="*/ 87 h 101"/>
                <a:gd name="T6" fmla="*/ 0 w 79"/>
                <a:gd name="T7" fmla="*/ 53 h 101"/>
                <a:gd name="T8" fmla="*/ 15 w 79"/>
                <a:gd name="T9" fmla="*/ 14 h 101"/>
                <a:gd name="T10" fmla="*/ 54 w 79"/>
                <a:gd name="T11" fmla="*/ 0 h 101"/>
                <a:gd name="T12" fmla="*/ 79 w 79"/>
                <a:gd name="T13" fmla="*/ 4 h 101"/>
                <a:gd name="T14" fmla="*/ 79 w 79"/>
                <a:gd name="T15" fmla="*/ 29 h 101"/>
                <a:gd name="T16" fmla="*/ 58 w 79"/>
                <a:gd name="T17" fmla="*/ 22 h 101"/>
                <a:gd name="T18" fmla="*/ 38 w 79"/>
                <a:gd name="T19" fmla="*/ 30 h 101"/>
                <a:gd name="T20" fmla="*/ 30 w 79"/>
                <a:gd name="T21" fmla="*/ 51 h 101"/>
                <a:gd name="T22" fmla="*/ 37 w 79"/>
                <a:gd name="T23" fmla="*/ 71 h 101"/>
                <a:gd name="T24" fmla="*/ 57 w 79"/>
                <a:gd name="T25" fmla="*/ 78 h 101"/>
                <a:gd name="T26" fmla="*/ 79 w 79"/>
                <a:gd name="T27" fmla="*/ 71 h 101"/>
                <a:gd name="T28" fmla="*/ 79 w 79"/>
                <a:gd name="T29"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1">
                  <a:moveTo>
                    <a:pt x="79" y="95"/>
                  </a:moveTo>
                  <a:cubicBezTo>
                    <a:pt x="72" y="99"/>
                    <a:pt x="62" y="101"/>
                    <a:pt x="50" y="101"/>
                  </a:cubicBezTo>
                  <a:cubicBezTo>
                    <a:pt x="35" y="101"/>
                    <a:pt x="23" y="96"/>
                    <a:pt x="14" y="87"/>
                  </a:cubicBezTo>
                  <a:cubicBezTo>
                    <a:pt x="4" y="78"/>
                    <a:pt x="0" y="67"/>
                    <a:pt x="0" y="53"/>
                  </a:cubicBezTo>
                  <a:cubicBezTo>
                    <a:pt x="0" y="36"/>
                    <a:pt x="5" y="23"/>
                    <a:pt x="15" y="14"/>
                  </a:cubicBezTo>
                  <a:cubicBezTo>
                    <a:pt x="24" y="4"/>
                    <a:pt x="38" y="0"/>
                    <a:pt x="54" y="0"/>
                  </a:cubicBezTo>
                  <a:cubicBezTo>
                    <a:pt x="65" y="0"/>
                    <a:pt x="74" y="1"/>
                    <a:pt x="79" y="4"/>
                  </a:cubicBezTo>
                  <a:cubicBezTo>
                    <a:pt x="79" y="29"/>
                    <a:pt x="79" y="29"/>
                    <a:pt x="79" y="29"/>
                  </a:cubicBezTo>
                  <a:cubicBezTo>
                    <a:pt x="72" y="25"/>
                    <a:pt x="66" y="22"/>
                    <a:pt x="58" y="22"/>
                  </a:cubicBezTo>
                  <a:cubicBezTo>
                    <a:pt x="49" y="22"/>
                    <a:pt x="43" y="25"/>
                    <a:pt x="38" y="30"/>
                  </a:cubicBezTo>
                  <a:cubicBezTo>
                    <a:pt x="33" y="35"/>
                    <a:pt x="30" y="42"/>
                    <a:pt x="30" y="51"/>
                  </a:cubicBezTo>
                  <a:cubicBezTo>
                    <a:pt x="30" y="59"/>
                    <a:pt x="32" y="66"/>
                    <a:pt x="37" y="71"/>
                  </a:cubicBezTo>
                  <a:cubicBezTo>
                    <a:pt x="42" y="76"/>
                    <a:pt x="49" y="78"/>
                    <a:pt x="57" y="78"/>
                  </a:cubicBezTo>
                  <a:cubicBezTo>
                    <a:pt x="64" y="78"/>
                    <a:pt x="72" y="76"/>
                    <a:pt x="79" y="71"/>
                  </a:cubicBezTo>
                  <a:lnTo>
                    <a:pt x="79" y="9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 name="Freeform 82"/>
            <p:cNvSpPr>
              <a:spLocks/>
            </p:cNvSpPr>
            <p:nvPr userDrawn="1"/>
          </p:nvSpPr>
          <p:spPr bwMode="auto">
            <a:xfrm>
              <a:off x="2651125" y="3159125"/>
              <a:ext cx="266700" cy="547688"/>
            </a:xfrm>
            <a:custGeom>
              <a:avLst/>
              <a:gdLst>
                <a:gd name="T0" fmla="*/ 71 w 71"/>
                <a:gd name="T1" fmla="*/ 25 h 145"/>
                <a:gd name="T2" fmla="*/ 60 w 71"/>
                <a:gd name="T3" fmla="*/ 23 h 145"/>
                <a:gd name="T4" fmla="*/ 46 w 71"/>
                <a:gd name="T5" fmla="*/ 39 h 145"/>
                <a:gd name="T6" fmla="*/ 46 w 71"/>
                <a:gd name="T7" fmla="*/ 49 h 145"/>
                <a:gd name="T8" fmla="*/ 68 w 71"/>
                <a:gd name="T9" fmla="*/ 49 h 145"/>
                <a:gd name="T10" fmla="*/ 68 w 71"/>
                <a:gd name="T11" fmla="*/ 71 h 145"/>
                <a:gd name="T12" fmla="*/ 46 w 71"/>
                <a:gd name="T13" fmla="*/ 71 h 145"/>
                <a:gd name="T14" fmla="*/ 46 w 71"/>
                <a:gd name="T15" fmla="*/ 145 h 145"/>
                <a:gd name="T16" fmla="*/ 16 w 71"/>
                <a:gd name="T17" fmla="*/ 145 h 145"/>
                <a:gd name="T18" fmla="*/ 16 w 71"/>
                <a:gd name="T19" fmla="*/ 71 h 145"/>
                <a:gd name="T20" fmla="*/ 0 w 71"/>
                <a:gd name="T21" fmla="*/ 71 h 145"/>
                <a:gd name="T22" fmla="*/ 0 w 71"/>
                <a:gd name="T23" fmla="*/ 49 h 145"/>
                <a:gd name="T24" fmla="*/ 16 w 71"/>
                <a:gd name="T25" fmla="*/ 49 h 145"/>
                <a:gd name="T26" fmla="*/ 16 w 71"/>
                <a:gd name="T27" fmla="*/ 37 h 145"/>
                <a:gd name="T28" fmla="*/ 27 w 71"/>
                <a:gd name="T29" fmla="*/ 10 h 145"/>
                <a:gd name="T30" fmla="*/ 56 w 71"/>
                <a:gd name="T31" fmla="*/ 0 h 145"/>
                <a:gd name="T32" fmla="*/ 71 w 71"/>
                <a:gd name="T33" fmla="*/ 2 h 145"/>
                <a:gd name="T34" fmla="*/ 71 w 71"/>
                <a:gd name="T3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45">
                  <a:moveTo>
                    <a:pt x="71" y="25"/>
                  </a:moveTo>
                  <a:cubicBezTo>
                    <a:pt x="67" y="24"/>
                    <a:pt x="63" y="23"/>
                    <a:pt x="60" y="23"/>
                  </a:cubicBezTo>
                  <a:cubicBezTo>
                    <a:pt x="50" y="23"/>
                    <a:pt x="46" y="28"/>
                    <a:pt x="46" y="39"/>
                  </a:cubicBezTo>
                  <a:cubicBezTo>
                    <a:pt x="46" y="49"/>
                    <a:pt x="46" y="49"/>
                    <a:pt x="46" y="49"/>
                  </a:cubicBezTo>
                  <a:cubicBezTo>
                    <a:pt x="68" y="49"/>
                    <a:pt x="68" y="49"/>
                    <a:pt x="68" y="49"/>
                  </a:cubicBezTo>
                  <a:cubicBezTo>
                    <a:pt x="68" y="71"/>
                    <a:pt x="68" y="71"/>
                    <a:pt x="68" y="71"/>
                  </a:cubicBezTo>
                  <a:cubicBezTo>
                    <a:pt x="46" y="71"/>
                    <a:pt x="46" y="71"/>
                    <a:pt x="46" y="71"/>
                  </a:cubicBezTo>
                  <a:cubicBezTo>
                    <a:pt x="46" y="145"/>
                    <a:pt x="46" y="145"/>
                    <a:pt x="46" y="145"/>
                  </a:cubicBezTo>
                  <a:cubicBezTo>
                    <a:pt x="16" y="145"/>
                    <a:pt x="16" y="145"/>
                    <a:pt x="16" y="145"/>
                  </a:cubicBezTo>
                  <a:cubicBezTo>
                    <a:pt x="16" y="71"/>
                    <a:pt x="16" y="71"/>
                    <a:pt x="16" y="71"/>
                  </a:cubicBezTo>
                  <a:cubicBezTo>
                    <a:pt x="0" y="71"/>
                    <a:pt x="0" y="71"/>
                    <a:pt x="0" y="71"/>
                  </a:cubicBezTo>
                  <a:cubicBezTo>
                    <a:pt x="0" y="49"/>
                    <a:pt x="0" y="49"/>
                    <a:pt x="0" y="49"/>
                  </a:cubicBezTo>
                  <a:cubicBezTo>
                    <a:pt x="16" y="49"/>
                    <a:pt x="16" y="49"/>
                    <a:pt x="16" y="49"/>
                  </a:cubicBezTo>
                  <a:cubicBezTo>
                    <a:pt x="16" y="37"/>
                    <a:pt x="16" y="37"/>
                    <a:pt x="16" y="37"/>
                  </a:cubicBezTo>
                  <a:cubicBezTo>
                    <a:pt x="16" y="26"/>
                    <a:pt x="19" y="17"/>
                    <a:pt x="27" y="10"/>
                  </a:cubicBezTo>
                  <a:cubicBezTo>
                    <a:pt x="34" y="4"/>
                    <a:pt x="44" y="0"/>
                    <a:pt x="56" y="0"/>
                  </a:cubicBezTo>
                  <a:cubicBezTo>
                    <a:pt x="62" y="0"/>
                    <a:pt x="67" y="1"/>
                    <a:pt x="71" y="2"/>
                  </a:cubicBezTo>
                  <a:lnTo>
                    <a:pt x="71" y="2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 name="Freeform 83"/>
            <p:cNvSpPr>
              <a:spLocks noEditPoints="1"/>
            </p:cNvSpPr>
            <p:nvPr userDrawn="1"/>
          </p:nvSpPr>
          <p:spPr bwMode="auto">
            <a:xfrm>
              <a:off x="1922463" y="2616200"/>
              <a:ext cx="1616075" cy="1622425"/>
            </a:xfrm>
            <a:custGeom>
              <a:avLst/>
              <a:gdLst>
                <a:gd name="T0" fmla="*/ 215 w 430"/>
                <a:gd name="T1" fmla="*/ 0 h 430"/>
                <a:gd name="T2" fmla="*/ 0 w 430"/>
                <a:gd name="T3" fmla="*/ 215 h 430"/>
                <a:gd name="T4" fmla="*/ 215 w 430"/>
                <a:gd name="T5" fmla="*/ 430 h 430"/>
                <a:gd name="T6" fmla="*/ 430 w 430"/>
                <a:gd name="T7" fmla="*/ 215 h 430"/>
                <a:gd name="T8" fmla="*/ 215 w 430"/>
                <a:gd name="T9" fmla="*/ 0 h 430"/>
                <a:gd name="T10" fmla="*/ 215 w 430"/>
                <a:gd name="T11" fmla="*/ 18 h 430"/>
                <a:gd name="T12" fmla="*/ 292 w 430"/>
                <a:gd name="T13" fmla="*/ 33 h 430"/>
                <a:gd name="T14" fmla="*/ 354 w 430"/>
                <a:gd name="T15" fmla="*/ 75 h 430"/>
                <a:gd name="T16" fmla="*/ 397 w 430"/>
                <a:gd name="T17" fmla="*/ 138 h 430"/>
                <a:gd name="T18" fmla="*/ 412 w 430"/>
                <a:gd name="T19" fmla="*/ 215 h 430"/>
                <a:gd name="T20" fmla="*/ 397 w 430"/>
                <a:gd name="T21" fmla="*/ 292 h 430"/>
                <a:gd name="T22" fmla="*/ 354 w 430"/>
                <a:gd name="T23" fmla="*/ 354 h 430"/>
                <a:gd name="T24" fmla="*/ 292 w 430"/>
                <a:gd name="T25" fmla="*/ 397 h 430"/>
                <a:gd name="T26" fmla="*/ 215 w 430"/>
                <a:gd name="T27" fmla="*/ 412 h 430"/>
                <a:gd name="T28" fmla="*/ 138 w 430"/>
                <a:gd name="T29" fmla="*/ 397 h 430"/>
                <a:gd name="T30" fmla="*/ 75 w 430"/>
                <a:gd name="T31" fmla="*/ 354 h 430"/>
                <a:gd name="T32" fmla="*/ 33 w 430"/>
                <a:gd name="T33" fmla="*/ 292 h 430"/>
                <a:gd name="T34" fmla="*/ 18 w 430"/>
                <a:gd name="T35" fmla="*/ 215 h 430"/>
                <a:gd name="T36" fmla="*/ 33 w 430"/>
                <a:gd name="T37" fmla="*/ 138 h 430"/>
                <a:gd name="T38" fmla="*/ 75 w 430"/>
                <a:gd name="T39" fmla="*/ 75 h 430"/>
                <a:gd name="T40" fmla="*/ 138 w 430"/>
                <a:gd name="T41" fmla="*/ 33 h 430"/>
                <a:gd name="T42" fmla="*/ 215 w 430"/>
                <a:gd name="T43" fmla="*/ 1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0" h="430">
                  <a:moveTo>
                    <a:pt x="215" y="0"/>
                  </a:moveTo>
                  <a:cubicBezTo>
                    <a:pt x="96" y="0"/>
                    <a:pt x="0" y="96"/>
                    <a:pt x="0" y="215"/>
                  </a:cubicBezTo>
                  <a:cubicBezTo>
                    <a:pt x="0" y="334"/>
                    <a:pt x="96" y="430"/>
                    <a:pt x="215" y="430"/>
                  </a:cubicBezTo>
                  <a:cubicBezTo>
                    <a:pt x="333" y="430"/>
                    <a:pt x="430" y="334"/>
                    <a:pt x="430" y="215"/>
                  </a:cubicBezTo>
                  <a:cubicBezTo>
                    <a:pt x="430" y="96"/>
                    <a:pt x="333" y="0"/>
                    <a:pt x="215" y="0"/>
                  </a:cubicBezTo>
                  <a:moveTo>
                    <a:pt x="215" y="18"/>
                  </a:moveTo>
                  <a:cubicBezTo>
                    <a:pt x="241" y="18"/>
                    <a:pt x="267" y="23"/>
                    <a:pt x="292" y="33"/>
                  </a:cubicBezTo>
                  <a:cubicBezTo>
                    <a:pt x="315" y="43"/>
                    <a:pt x="336" y="57"/>
                    <a:pt x="354" y="75"/>
                  </a:cubicBezTo>
                  <a:cubicBezTo>
                    <a:pt x="372" y="94"/>
                    <a:pt x="387" y="115"/>
                    <a:pt x="397" y="138"/>
                  </a:cubicBezTo>
                  <a:cubicBezTo>
                    <a:pt x="407" y="163"/>
                    <a:pt x="412" y="188"/>
                    <a:pt x="412" y="215"/>
                  </a:cubicBezTo>
                  <a:cubicBezTo>
                    <a:pt x="412" y="242"/>
                    <a:pt x="407" y="267"/>
                    <a:pt x="397" y="292"/>
                  </a:cubicBezTo>
                  <a:cubicBezTo>
                    <a:pt x="387" y="315"/>
                    <a:pt x="372" y="336"/>
                    <a:pt x="354" y="354"/>
                  </a:cubicBezTo>
                  <a:cubicBezTo>
                    <a:pt x="336" y="373"/>
                    <a:pt x="315" y="387"/>
                    <a:pt x="292" y="397"/>
                  </a:cubicBezTo>
                  <a:cubicBezTo>
                    <a:pt x="267" y="407"/>
                    <a:pt x="241" y="412"/>
                    <a:pt x="215" y="412"/>
                  </a:cubicBezTo>
                  <a:cubicBezTo>
                    <a:pt x="188" y="412"/>
                    <a:pt x="162" y="407"/>
                    <a:pt x="138" y="397"/>
                  </a:cubicBezTo>
                  <a:cubicBezTo>
                    <a:pt x="115" y="387"/>
                    <a:pt x="93" y="373"/>
                    <a:pt x="75" y="354"/>
                  </a:cubicBezTo>
                  <a:cubicBezTo>
                    <a:pt x="57" y="336"/>
                    <a:pt x="43" y="315"/>
                    <a:pt x="33" y="292"/>
                  </a:cubicBezTo>
                  <a:cubicBezTo>
                    <a:pt x="23" y="267"/>
                    <a:pt x="18" y="242"/>
                    <a:pt x="18" y="215"/>
                  </a:cubicBezTo>
                  <a:cubicBezTo>
                    <a:pt x="18" y="188"/>
                    <a:pt x="23" y="163"/>
                    <a:pt x="33" y="138"/>
                  </a:cubicBezTo>
                  <a:cubicBezTo>
                    <a:pt x="43" y="115"/>
                    <a:pt x="57" y="94"/>
                    <a:pt x="75" y="75"/>
                  </a:cubicBezTo>
                  <a:cubicBezTo>
                    <a:pt x="93" y="57"/>
                    <a:pt x="115" y="43"/>
                    <a:pt x="138" y="33"/>
                  </a:cubicBezTo>
                  <a:cubicBezTo>
                    <a:pt x="162" y="23"/>
                    <a:pt x="188" y="18"/>
                    <a:pt x="215" y="18"/>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 name="Oval 84"/>
            <p:cNvSpPr>
              <a:spLocks noChangeArrowheads="1"/>
            </p:cNvSpPr>
            <p:nvPr userDrawn="1"/>
          </p:nvSpPr>
          <p:spPr bwMode="auto">
            <a:xfrm>
              <a:off x="1908175" y="2679700"/>
              <a:ext cx="566738" cy="569913"/>
            </a:xfrm>
            <a:prstGeom prst="ellipse">
              <a:avLst/>
            </a:prstGeom>
            <a:solidFill>
              <a:srgbClr val="4DC1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val="25322916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308019" y="1118393"/>
            <a:ext cx="4176215" cy="505039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Text Placeholder 10"/>
          <p:cNvSpPr>
            <a:spLocks noGrp="1"/>
          </p:cNvSpPr>
          <p:nvPr>
            <p:ph type="body" sz="quarter" idx="13" hasCustomPrompt="1"/>
          </p:nvPr>
        </p:nvSpPr>
        <p:spPr>
          <a:xfrm>
            <a:off x="4852723" y="1146412"/>
            <a:ext cx="3881844" cy="4254500"/>
          </a:xfrm>
          <a:prstGeom prst="rect">
            <a:avLst/>
          </a:prstGeom>
        </p:spPr>
        <p:txBody>
          <a:bodyPr/>
          <a:lstStyle>
            <a:lvl1pPr>
              <a:buNone/>
              <a:defRPr baseline="0"/>
            </a:lvl1pPr>
          </a:lstStyle>
          <a:p>
            <a:pPr lvl="0"/>
            <a:r>
              <a:rPr lang="en-US" dirty="0" smtClean="0"/>
              <a:t>Body copy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0"/>
          <p:cNvSpPr>
            <a:spLocks noGrp="1"/>
          </p:cNvSpPr>
          <p:nvPr>
            <p:ph type="body" sz="quarter" idx="14" hasCustomPrompt="1"/>
          </p:nvPr>
        </p:nvSpPr>
        <p:spPr>
          <a:xfrm>
            <a:off x="506855" y="3234519"/>
            <a:ext cx="3718071" cy="941695"/>
          </a:xfrm>
          <a:prstGeom prst="rect">
            <a:avLst/>
          </a:prstGeom>
        </p:spPr>
        <p:txBody>
          <a:bodyPr/>
          <a:lstStyle>
            <a:lvl1pPr algn="ctr">
              <a:buNone/>
              <a:defRPr baseline="0">
                <a:solidFill>
                  <a:schemeClr val="bg1"/>
                </a:solidFill>
              </a:defRPr>
            </a:lvl1pPr>
            <a:lvl5pPr>
              <a:defRPr/>
            </a:lvl5pPr>
          </a:lstStyle>
          <a:p>
            <a:pPr lvl="0"/>
            <a:r>
              <a:rPr lang="en-US" dirty="0" smtClean="0"/>
              <a:t>Image goes here</a:t>
            </a:r>
            <a:endParaRPr lang="en-US" dirty="0"/>
          </a:p>
        </p:txBody>
      </p:sp>
      <p:cxnSp>
        <p:nvCxnSpPr>
          <p:cNvPr id="10" name="Straight Connector 9"/>
          <p:cNvCxnSpPr/>
          <p:nvPr userDrawn="1"/>
        </p:nvCxnSpPr>
        <p:spPr>
          <a:xfrm>
            <a:off x="240105" y="756591"/>
            <a:ext cx="8620026"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itle Placeholder 1"/>
          <p:cNvSpPr>
            <a:spLocks noGrp="1"/>
          </p:cNvSpPr>
          <p:nvPr>
            <p:ph type="title"/>
          </p:nvPr>
        </p:nvSpPr>
        <p:spPr>
          <a:xfrm>
            <a:off x="240105" y="133762"/>
            <a:ext cx="8392094" cy="622829"/>
          </a:xfrm>
          <a:prstGeom prst="rect">
            <a:avLst/>
          </a:prstGeom>
        </p:spPr>
        <p:txBody>
          <a:bodyPr vert="horz" wrap="none" lIns="91440" tIns="45720" rIns="91440" bIns="45720" rtlCol="0" anchor="b">
            <a:normAutofit/>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536"/>
              </a:solidFill>
            </a:endParaRPr>
          </a:p>
        </p:txBody>
      </p:sp>
      <p:grpSp>
        <p:nvGrpSpPr>
          <p:cNvPr id="9" name="Group 8"/>
          <p:cNvGrpSpPr/>
          <p:nvPr userDrawn="1"/>
        </p:nvGrpSpPr>
        <p:grpSpPr>
          <a:xfrm>
            <a:off x="6254899" y="1458732"/>
            <a:ext cx="2479450" cy="134991"/>
            <a:chOff x="3821113" y="4000500"/>
            <a:chExt cx="3411538" cy="185738"/>
          </a:xfrm>
          <a:solidFill>
            <a:schemeClr val="bg1"/>
          </a:solidFill>
        </p:grpSpPr>
        <p:sp>
          <p:nvSpPr>
            <p:cNvPr id="61" name="Freeform 5"/>
            <p:cNvSpPr>
              <a:spLocks noEditPoints="1"/>
            </p:cNvSpPr>
            <p:nvPr userDrawn="1"/>
          </p:nvSpPr>
          <p:spPr bwMode="auto">
            <a:xfrm>
              <a:off x="3821113" y="4008438"/>
              <a:ext cx="104775" cy="131763"/>
            </a:xfrm>
            <a:custGeom>
              <a:avLst/>
              <a:gdLst>
                <a:gd name="T0" fmla="*/ 7 w 28"/>
                <a:gd name="T1" fmla="*/ 16 h 35"/>
                <a:gd name="T2" fmla="*/ 10 w 28"/>
                <a:gd name="T3" fmla="*/ 16 h 35"/>
                <a:gd name="T4" fmla="*/ 15 w 28"/>
                <a:gd name="T5" fmla="*/ 15 h 35"/>
                <a:gd name="T6" fmla="*/ 17 w 28"/>
                <a:gd name="T7" fmla="*/ 11 h 35"/>
                <a:gd name="T8" fmla="*/ 15 w 28"/>
                <a:gd name="T9" fmla="*/ 8 h 35"/>
                <a:gd name="T10" fmla="*/ 10 w 28"/>
                <a:gd name="T11" fmla="*/ 6 h 35"/>
                <a:gd name="T12" fmla="*/ 7 w 28"/>
                <a:gd name="T13" fmla="*/ 6 h 35"/>
                <a:gd name="T14" fmla="*/ 7 w 28"/>
                <a:gd name="T15" fmla="*/ 16 h 35"/>
                <a:gd name="T16" fmla="*/ 7 w 28"/>
                <a:gd name="T17" fmla="*/ 22 h 35"/>
                <a:gd name="T18" fmla="*/ 7 w 28"/>
                <a:gd name="T19" fmla="*/ 35 h 35"/>
                <a:gd name="T20" fmla="*/ 0 w 28"/>
                <a:gd name="T21" fmla="*/ 35 h 35"/>
                <a:gd name="T22" fmla="*/ 0 w 28"/>
                <a:gd name="T23" fmla="*/ 0 h 35"/>
                <a:gd name="T24" fmla="*/ 10 w 28"/>
                <a:gd name="T25" fmla="*/ 0 h 35"/>
                <a:gd name="T26" fmla="*/ 21 w 28"/>
                <a:gd name="T27" fmla="*/ 3 h 35"/>
                <a:gd name="T28" fmla="*/ 24 w 28"/>
                <a:gd name="T29" fmla="*/ 11 h 35"/>
                <a:gd name="T30" fmla="*/ 22 w 28"/>
                <a:gd name="T31" fmla="*/ 16 h 35"/>
                <a:gd name="T32" fmla="*/ 18 w 28"/>
                <a:gd name="T33" fmla="*/ 20 h 35"/>
                <a:gd name="T34" fmla="*/ 28 w 28"/>
                <a:gd name="T35" fmla="*/ 35 h 35"/>
                <a:gd name="T36" fmla="*/ 20 w 28"/>
                <a:gd name="T37" fmla="*/ 35 h 35"/>
                <a:gd name="T38" fmla="*/ 11 w 28"/>
                <a:gd name="T39" fmla="*/ 22 h 35"/>
                <a:gd name="T40" fmla="*/ 7 w 28"/>
                <a:gd name="T41"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7" y="16"/>
                  </a:moveTo>
                  <a:cubicBezTo>
                    <a:pt x="10" y="16"/>
                    <a:pt x="10" y="16"/>
                    <a:pt x="10" y="16"/>
                  </a:cubicBezTo>
                  <a:cubicBezTo>
                    <a:pt x="12" y="16"/>
                    <a:pt x="14" y="15"/>
                    <a:pt x="15" y="15"/>
                  </a:cubicBezTo>
                  <a:cubicBezTo>
                    <a:pt x="16" y="14"/>
                    <a:pt x="17" y="13"/>
                    <a:pt x="17" y="11"/>
                  </a:cubicBezTo>
                  <a:cubicBezTo>
                    <a:pt x="17" y="9"/>
                    <a:pt x="16" y="8"/>
                    <a:pt x="15" y="8"/>
                  </a:cubicBezTo>
                  <a:cubicBezTo>
                    <a:pt x="14" y="7"/>
                    <a:pt x="12" y="6"/>
                    <a:pt x="10" y="6"/>
                  </a:cubicBezTo>
                  <a:cubicBezTo>
                    <a:pt x="7" y="6"/>
                    <a:pt x="7" y="6"/>
                    <a:pt x="7" y="6"/>
                  </a:cubicBezTo>
                  <a:lnTo>
                    <a:pt x="7" y="16"/>
                  </a:lnTo>
                  <a:close/>
                  <a:moveTo>
                    <a:pt x="7" y="22"/>
                  </a:moveTo>
                  <a:cubicBezTo>
                    <a:pt x="7" y="35"/>
                    <a:pt x="7" y="35"/>
                    <a:pt x="7" y="35"/>
                  </a:cubicBezTo>
                  <a:cubicBezTo>
                    <a:pt x="0" y="35"/>
                    <a:pt x="0" y="35"/>
                    <a:pt x="0" y="35"/>
                  </a:cubicBezTo>
                  <a:cubicBezTo>
                    <a:pt x="0" y="0"/>
                    <a:pt x="0" y="0"/>
                    <a:pt x="0" y="0"/>
                  </a:cubicBezTo>
                  <a:cubicBezTo>
                    <a:pt x="10" y="0"/>
                    <a:pt x="10" y="0"/>
                    <a:pt x="10" y="0"/>
                  </a:cubicBezTo>
                  <a:cubicBezTo>
                    <a:pt x="15" y="0"/>
                    <a:pt x="18" y="1"/>
                    <a:pt x="21" y="3"/>
                  </a:cubicBezTo>
                  <a:cubicBezTo>
                    <a:pt x="23" y="5"/>
                    <a:pt x="24" y="7"/>
                    <a:pt x="24" y="11"/>
                  </a:cubicBezTo>
                  <a:cubicBezTo>
                    <a:pt x="24" y="13"/>
                    <a:pt x="24" y="15"/>
                    <a:pt x="22" y="16"/>
                  </a:cubicBezTo>
                  <a:cubicBezTo>
                    <a:pt x="21" y="18"/>
                    <a:pt x="20" y="19"/>
                    <a:pt x="18" y="20"/>
                  </a:cubicBezTo>
                  <a:cubicBezTo>
                    <a:pt x="23" y="28"/>
                    <a:pt x="26" y="33"/>
                    <a:pt x="28" y="35"/>
                  </a:cubicBezTo>
                  <a:cubicBezTo>
                    <a:pt x="20" y="35"/>
                    <a:pt x="20" y="35"/>
                    <a:pt x="20" y="35"/>
                  </a:cubicBezTo>
                  <a:cubicBezTo>
                    <a:pt x="11" y="22"/>
                    <a:pt x="11" y="22"/>
                    <a:pt x="11" y="22"/>
                  </a:cubicBezTo>
                  <a:lnTo>
                    <a:pt x="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2" name="Freeform 6"/>
            <p:cNvSpPr>
              <a:spLocks noEditPoints="1"/>
            </p:cNvSpPr>
            <p:nvPr userDrawn="1"/>
          </p:nvSpPr>
          <p:spPr bwMode="auto">
            <a:xfrm>
              <a:off x="3940175" y="4038600"/>
              <a:ext cx="93663" cy="106363"/>
            </a:xfrm>
            <a:custGeom>
              <a:avLst/>
              <a:gdLst>
                <a:gd name="T0" fmla="*/ 13 w 25"/>
                <a:gd name="T1" fmla="*/ 5 h 28"/>
                <a:gd name="T2" fmla="*/ 9 w 25"/>
                <a:gd name="T3" fmla="*/ 7 h 28"/>
                <a:gd name="T4" fmla="*/ 8 w 25"/>
                <a:gd name="T5" fmla="*/ 11 h 28"/>
                <a:gd name="T6" fmla="*/ 18 w 25"/>
                <a:gd name="T7" fmla="*/ 11 h 28"/>
                <a:gd name="T8" fmla="*/ 17 w 25"/>
                <a:gd name="T9" fmla="*/ 7 h 28"/>
                <a:gd name="T10" fmla="*/ 13 w 25"/>
                <a:gd name="T11" fmla="*/ 5 h 28"/>
                <a:gd name="T12" fmla="*/ 14 w 25"/>
                <a:gd name="T13" fmla="*/ 28 h 28"/>
                <a:gd name="T14" fmla="*/ 4 w 25"/>
                <a:gd name="T15" fmla="*/ 24 h 28"/>
                <a:gd name="T16" fmla="*/ 0 w 25"/>
                <a:gd name="T17" fmla="*/ 14 h 28"/>
                <a:gd name="T18" fmla="*/ 4 w 25"/>
                <a:gd name="T19" fmla="*/ 4 h 28"/>
                <a:gd name="T20" fmla="*/ 13 w 25"/>
                <a:gd name="T21" fmla="*/ 0 h 28"/>
                <a:gd name="T22" fmla="*/ 22 w 25"/>
                <a:gd name="T23" fmla="*/ 3 h 28"/>
                <a:gd name="T24" fmla="*/ 25 w 25"/>
                <a:gd name="T25" fmla="*/ 12 h 28"/>
                <a:gd name="T26" fmla="*/ 25 w 25"/>
                <a:gd name="T27" fmla="*/ 16 h 28"/>
                <a:gd name="T28" fmla="*/ 8 w 25"/>
                <a:gd name="T29" fmla="*/ 16 h 28"/>
                <a:gd name="T30" fmla="*/ 10 w 25"/>
                <a:gd name="T31" fmla="*/ 21 h 28"/>
                <a:gd name="T32" fmla="*/ 14 w 25"/>
                <a:gd name="T33" fmla="*/ 22 h 28"/>
                <a:gd name="T34" fmla="*/ 19 w 25"/>
                <a:gd name="T35" fmla="*/ 22 h 28"/>
                <a:gd name="T36" fmla="*/ 23 w 25"/>
                <a:gd name="T37" fmla="*/ 20 h 28"/>
                <a:gd name="T38" fmla="*/ 23 w 25"/>
                <a:gd name="T39" fmla="*/ 26 h 28"/>
                <a:gd name="T40" fmla="*/ 19 w 25"/>
                <a:gd name="T41" fmla="*/ 27 h 28"/>
                <a:gd name="T42" fmla="*/ 14 w 25"/>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8">
                  <a:moveTo>
                    <a:pt x="13" y="5"/>
                  </a:moveTo>
                  <a:cubicBezTo>
                    <a:pt x="12" y="5"/>
                    <a:pt x="10" y="6"/>
                    <a:pt x="9" y="7"/>
                  </a:cubicBezTo>
                  <a:cubicBezTo>
                    <a:pt x="9" y="8"/>
                    <a:pt x="8" y="9"/>
                    <a:pt x="8" y="11"/>
                  </a:cubicBezTo>
                  <a:cubicBezTo>
                    <a:pt x="18" y="11"/>
                    <a:pt x="18" y="11"/>
                    <a:pt x="18" y="11"/>
                  </a:cubicBezTo>
                  <a:cubicBezTo>
                    <a:pt x="18" y="9"/>
                    <a:pt x="18" y="8"/>
                    <a:pt x="17" y="7"/>
                  </a:cubicBezTo>
                  <a:cubicBezTo>
                    <a:pt x="16" y="6"/>
                    <a:pt x="15" y="5"/>
                    <a:pt x="13" y="5"/>
                  </a:cubicBezTo>
                  <a:moveTo>
                    <a:pt x="14" y="28"/>
                  </a:moveTo>
                  <a:cubicBezTo>
                    <a:pt x="10" y="28"/>
                    <a:pt x="6" y="26"/>
                    <a:pt x="4" y="24"/>
                  </a:cubicBezTo>
                  <a:cubicBezTo>
                    <a:pt x="2" y="22"/>
                    <a:pt x="0" y="18"/>
                    <a:pt x="0" y="14"/>
                  </a:cubicBezTo>
                  <a:cubicBezTo>
                    <a:pt x="0" y="10"/>
                    <a:pt x="2" y="6"/>
                    <a:pt x="4" y="4"/>
                  </a:cubicBezTo>
                  <a:cubicBezTo>
                    <a:pt x="6" y="1"/>
                    <a:pt x="9" y="0"/>
                    <a:pt x="13" y="0"/>
                  </a:cubicBezTo>
                  <a:cubicBezTo>
                    <a:pt x="17" y="0"/>
                    <a:pt x="20" y="1"/>
                    <a:pt x="22" y="3"/>
                  </a:cubicBezTo>
                  <a:cubicBezTo>
                    <a:pt x="24" y="5"/>
                    <a:pt x="25" y="8"/>
                    <a:pt x="25" y="12"/>
                  </a:cubicBezTo>
                  <a:cubicBezTo>
                    <a:pt x="25" y="16"/>
                    <a:pt x="25" y="16"/>
                    <a:pt x="25" y="16"/>
                  </a:cubicBezTo>
                  <a:cubicBezTo>
                    <a:pt x="8" y="16"/>
                    <a:pt x="8" y="16"/>
                    <a:pt x="8" y="16"/>
                  </a:cubicBezTo>
                  <a:cubicBezTo>
                    <a:pt x="8" y="18"/>
                    <a:pt x="9" y="19"/>
                    <a:pt x="10" y="21"/>
                  </a:cubicBezTo>
                  <a:cubicBezTo>
                    <a:pt x="11" y="22"/>
                    <a:pt x="12" y="22"/>
                    <a:pt x="14" y="22"/>
                  </a:cubicBezTo>
                  <a:cubicBezTo>
                    <a:pt x="16" y="22"/>
                    <a:pt x="18" y="22"/>
                    <a:pt x="19" y="22"/>
                  </a:cubicBezTo>
                  <a:cubicBezTo>
                    <a:pt x="20" y="21"/>
                    <a:pt x="22" y="21"/>
                    <a:pt x="23" y="20"/>
                  </a:cubicBezTo>
                  <a:cubicBezTo>
                    <a:pt x="23" y="26"/>
                    <a:pt x="23" y="26"/>
                    <a:pt x="23" y="26"/>
                  </a:cubicBezTo>
                  <a:cubicBezTo>
                    <a:pt x="22" y="26"/>
                    <a:pt x="21" y="27"/>
                    <a:pt x="19" y="27"/>
                  </a:cubicBezTo>
                  <a:cubicBezTo>
                    <a:pt x="18" y="28"/>
                    <a:pt x="16" y="28"/>
                    <a:pt x="1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3" name="Freeform 7"/>
            <p:cNvSpPr>
              <a:spLocks/>
            </p:cNvSpPr>
            <p:nvPr userDrawn="1"/>
          </p:nvSpPr>
          <p:spPr bwMode="auto">
            <a:xfrm>
              <a:off x="4060825" y="4038600"/>
              <a:ext cx="79375" cy="106363"/>
            </a:xfrm>
            <a:custGeom>
              <a:avLst/>
              <a:gdLst>
                <a:gd name="T0" fmla="*/ 12 w 21"/>
                <a:gd name="T1" fmla="*/ 28 h 28"/>
                <a:gd name="T2" fmla="*/ 0 w 21"/>
                <a:gd name="T3" fmla="*/ 14 h 28"/>
                <a:gd name="T4" fmla="*/ 3 w 21"/>
                <a:gd name="T5" fmla="*/ 4 h 28"/>
                <a:gd name="T6" fmla="*/ 13 w 21"/>
                <a:gd name="T7" fmla="*/ 0 h 28"/>
                <a:gd name="T8" fmla="*/ 21 w 21"/>
                <a:gd name="T9" fmla="*/ 2 h 28"/>
                <a:gd name="T10" fmla="*/ 19 w 21"/>
                <a:gd name="T11" fmla="*/ 8 h 28"/>
                <a:gd name="T12" fmla="*/ 16 w 21"/>
                <a:gd name="T13" fmla="*/ 6 h 28"/>
                <a:gd name="T14" fmla="*/ 13 w 21"/>
                <a:gd name="T15" fmla="*/ 6 h 28"/>
                <a:gd name="T16" fmla="*/ 7 w 21"/>
                <a:gd name="T17" fmla="*/ 14 h 28"/>
                <a:gd name="T18" fmla="*/ 13 w 21"/>
                <a:gd name="T19" fmla="*/ 22 h 28"/>
                <a:gd name="T20" fmla="*/ 17 w 21"/>
                <a:gd name="T21" fmla="*/ 21 h 28"/>
                <a:gd name="T22" fmla="*/ 20 w 21"/>
                <a:gd name="T23" fmla="*/ 19 h 28"/>
                <a:gd name="T24" fmla="*/ 20 w 21"/>
                <a:gd name="T25" fmla="*/ 26 h 28"/>
                <a:gd name="T26" fmla="*/ 17 w 21"/>
                <a:gd name="T27" fmla="*/ 27 h 28"/>
                <a:gd name="T28" fmla="*/ 12 w 21"/>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8">
                  <a:moveTo>
                    <a:pt x="12" y="28"/>
                  </a:moveTo>
                  <a:cubicBezTo>
                    <a:pt x="4" y="28"/>
                    <a:pt x="0" y="23"/>
                    <a:pt x="0" y="14"/>
                  </a:cubicBezTo>
                  <a:cubicBezTo>
                    <a:pt x="0" y="10"/>
                    <a:pt x="1" y="6"/>
                    <a:pt x="3" y="4"/>
                  </a:cubicBezTo>
                  <a:cubicBezTo>
                    <a:pt x="5" y="1"/>
                    <a:pt x="9" y="0"/>
                    <a:pt x="13" y="0"/>
                  </a:cubicBezTo>
                  <a:cubicBezTo>
                    <a:pt x="16" y="0"/>
                    <a:pt x="19" y="1"/>
                    <a:pt x="21" y="2"/>
                  </a:cubicBezTo>
                  <a:cubicBezTo>
                    <a:pt x="19" y="8"/>
                    <a:pt x="19" y="8"/>
                    <a:pt x="19" y="8"/>
                  </a:cubicBezTo>
                  <a:cubicBezTo>
                    <a:pt x="18" y="7"/>
                    <a:pt x="17" y="7"/>
                    <a:pt x="16" y="6"/>
                  </a:cubicBezTo>
                  <a:cubicBezTo>
                    <a:pt x="15" y="6"/>
                    <a:pt x="14" y="6"/>
                    <a:pt x="13" y="6"/>
                  </a:cubicBezTo>
                  <a:cubicBezTo>
                    <a:pt x="9" y="6"/>
                    <a:pt x="7" y="9"/>
                    <a:pt x="7" y="14"/>
                  </a:cubicBezTo>
                  <a:cubicBezTo>
                    <a:pt x="7" y="19"/>
                    <a:pt x="9" y="22"/>
                    <a:pt x="13" y="22"/>
                  </a:cubicBezTo>
                  <a:cubicBezTo>
                    <a:pt x="14" y="22"/>
                    <a:pt x="15" y="22"/>
                    <a:pt x="17" y="21"/>
                  </a:cubicBezTo>
                  <a:cubicBezTo>
                    <a:pt x="18" y="21"/>
                    <a:pt x="19" y="20"/>
                    <a:pt x="20" y="19"/>
                  </a:cubicBezTo>
                  <a:cubicBezTo>
                    <a:pt x="20" y="26"/>
                    <a:pt x="20" y="26"/>
                    <a:pt x="20" y="26"/>
                  </a:cubicBezTo>
                  <a:cubicBezTo>
                    <a:pt x="19" y="26"/>
                    <a:pt x="18" y="27"/>
                    <a:pt x="17" y="27"/>
                  </a:cubicBezTo>
                  <a:cubicBezTo>
                    <a:pt x="15" y="28"/>
                    <a:pt x="14" y="28"/>
                    <a:pt x="12"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4" name="Freeform 8"/>
            <p:cNvSpPr>
              <a:spLocks noEditPoints="1"/>
            </p:cNvSpPr>
            <p:nvPr userDrawn="1"/>
          </p:nvSpPr>
          <p:spPr bwMode="auto">
            <a:xfrm>
              <a:off x="4162425" y="4038600"/>
              <a:ext cx="98425" cy="106363"/>
            </a:xfrm>
            <a:custGeom>
              <a:avLst/>
              <a:gdLst>
                <a:gd name="T0" fmla="*/ 8 w 26"/>
                <a:gd name="T1" fmla="*/ 14 h 28"/>
                <a:gd name="T2" fmla="*/ 9 w 26"/>
                <a:gd name="T3" fmla="*/ 20 h 28"/>
                <a:gd name="T4" fmla="*/ 13 w 26"/>
                <a:gd name="T5" fmla="*/ 22 h 28"/>
                <a:gd name="T6" fmla="*/ 17 w 26"/>
                <a:gd name="T7" fmla="*/ 20 h 28"/>
                <a:gd name="T8" fmla="*/ 19 w 26"/>
                <a:gd name="T9" fmla="*/ 14 h 28"/>
                <a:gd name="T10" fmla="*/ 17 w 26"/>
                <a:gd name="T11" fmla="*/ 8 h 28"/>
                <a:gd name="T12" fmla="*/ 13 w 26"/>
                <a:gd name="T13" fmla="*/ 6 h 28"/>
                <a:gd name="T14" fmla="*/ 9 w 26"/>
                <a:gd name="T15" fmla="*/ 8 h 28"/>
                <a:gd name="T16" fmla="*/ 8 w 26"/>
                <a:gd name="T17" fmla="*/ 14 h 28"/>
                <a:gd name="T18" fmla="*/ 26 w 26"/>
                <a:gd name="T19" fmla="*/ 14 h 28"/>
                <a:gd name="T20" fmla="*/ 23 w 26"/>
                <a:gd name="T21" fmla="*/ 24 h 28"/>
                <a:gd name="T22" fmla="*/ 13 w 26"/>
                <a:gd name="T23" fmla="*/ 28 h 28"/>
                <a:gd name="T24" fmla="*/ 6 w 26"/>
                <a:gd name="T25" fmla="*/ 26 h 28"/>
                <a:gd name="T26" fmla="*/ 2 w 26"/>
                <a:gd name="T27" fmla="*/ 21 h 28"/>
                <a:gd name="T28" fmla="*/ 0 w 26"/>
                <a:gd name="T29" fmla="*/ 14 h 28"/>
                <a:gd name="T30" fmla="*/ 4 w 26"/>
                <a:gd name="T31" fmla="*/ 4 h 28"/>
                <a:gd name="T32" fmla="*/ 13 w 26"/>
                <a:gd name="T33" fmla="*/ 0 h 28"/>
                <a:gd name="T34" fmla="*/ 20 w 26"/>
                <a:gd name="T35" fmla="*/ 2 h 28"/>
                <a:gd name="T36" fmla="*/ 24 w 26"/>
                <a:gd name="T37" fmla="*/ 7 h 28"/>
                <a:gd name="T38" fmla="*/ 26 w 26"/>
                <a:gd name="T3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28">
                  <a:moveTo>
                    <a:pt x="8" y="14"/>
                  </a:moveTo>
                  <a:cubicBezTo>
                    <a:pt x="8" y="16"/>
                    <a:pt x="8" y="18"/>
                    <a:pt x="9" y="20"/>
                  </a:cubicBezTo>
                  <a:cubicBezTo>
                    <a:pt x="10" y="21"/>
                    <a:pt x="11" y="22"/>
                    <a:pt x="13" y="22"/>
                  </a:cubicBezTo>
                  <a:cubicBezTo>
                    <a:pt x="15" y="22"/>
                    <a:pt x="16" y="21"/>
                    <a:pt x="17" y="20"/>
                  </a:cubicBezTo>
                  <a:cubicBezTo>
                    <a:pt x="18" y="18"/>
                    <a:pt x="19" y="17"/>
                    <a:pt x="19" y="14"/>
                  </a:cubicBezTo>
                  <a:cubicBezTo>
                    <a:pt x="19" y="11"/>
                    <a:pt x="18" y="9"/>
                    <a:pt x="17" y="8"/>
                  </a:cubicBezTo>
                  <a:cubicBezTo>
                    <a:pt x="16" y="7"/>
                    <a:pt x="15" y="6"/>
                    <a:pt x="13" y="6"/>
                  </a:cubicBezTo>
                  <a:cubicBezTo>
                    <a:pt x="11" y="6"/>
                    <a:pt x="10" y="7"/>
                    <a:pt x="9" y="8"/>
                  </a:cubicBezTo>
                  <a:cubicBezTo>
                    <a:pt x="8" y="9"/>
                    <a:pt x="8" y="11"/>
                    <a:pt x="8" y="14"/>
                  </a:cubicBezTo>
                  <a:moveTo>
                    <a:pt x="26" y="14"/>
                  </a:moveTo>
                  <a:cubicBezTo>
                    <a:pt x="26" y="18"/>
                    <a:pt x="25" y="22"/>
                    <a:pt x="23" y="24"/>
                  </a:cubicBezTo>
                  <a:cubicBezTo>
                    <a:pt x="20" y="26"/>
                    <a:pt x="17" y="28"/>
                    <a:pt x="13" y="28"/>
                  </a:cubicBezTo>
                  <a:cubicBezTo>
                    <a:pt x="10" y="28"/>
                    <a:pt x="8" y="27"/>
                    <a:pt x="6" y="26"/>
                  </a:cubicBezTo>
                  <a:cubicBezTo>
                    <a:pt x="4" y="25"/>
                    <a:pt x="3" y="23"/>
                    <a:pt x="2" y="21"/>
                  </a:cubicBezTo>
                  <a:cubicBezTo>
                    <a:pt x="1" y="19"/>
                    <a:pt x="0" y="17"/>
                    <a:pt x="0" y="14"/>
                  </a:cubicBezTo>
                  <a:cubicBezTo>
                    <a:pt x="0" y="10"/>
                    <a:pt x="1" y="6"/>
                    <a:pt x="4" y="4"/>
                  </a:cubicBezTo>
                  <a:cubicBezTo>
                    <a:pt x="6" y="1"/>
                    <a:pt x="9" y="0"/>
                    <a:pt x="13" y="0"/>
                  </a:cubicBezTo>
                  <a:cubicBezTo>
                    <a:pt x="16" y="0"/>
                    <a:pt x="18" y="1"/>
                    <a:pt x="20" y="2"/>
                  </a:cubicBezTo>
                  <a:cubicBezTo>
                    <a:pt x="22" y="3"/>
                    <a:pt x="23" y="4"/>
                    <a:pt x="24" y="7"/>
                  </a:cubicBezTo>
                  <a:cubicBezTo>
                    <a:pt x="25" y="9"/>
                    <a:pt x="26" y="11"/>
                    <a:pt x="26"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5" name="Freeform 9"/>
            <p:cNvSpPr>
              <a:spLocks noEditPoints="1"/>
            </p:cNvSpPr>
            <p:nvPr userDrawn="1"/>
          </p:nvSpPr>
          <p:spPr bwMode="auto">
            <a:xfrm>
              <a:off x="4278313" y="4038600"/>
              <a:ext cx="98425" cy="147638"/>
            </a:xfrm>
            <a:custGeom>
              <a:avLst/>
              <a:gdLst>
                <a:gd name="T0" fmla="*/ 9 w 26"/>
                <a:gd name="T1" fmla="*/ 9 h 39"/>
                <a:gd name="T2" fmla="*/ 10 w 26"/>
                <a:gd name="T3" fmla="*/ 13 h 39"/>
                <a:gd name="T4" fmla="*/ 13 w 26"/>
                <a:gd name="T5" fmla="*/ 14 h 39"/>
                <a:gd name="T6" fmla="*/ 16 w 26"/>
                <a:gd name="T7" fmla="*/ 13 h 39"/>
                <a:gd name="T8" fmla="*/ 17 w 26"/>
                <a:gd name="T9" fmla="*/ 9 h 39"/>
                <a:gd name="T10" fmla="*/ 13 w 26"/>
                <a:gd name="T11" fmla="*/ 5 h 39"/>
                <a:gd name="T12" fmla="*/ 9 w 26"/>
                <a:gd name="T13" fmla="*/ 9 h 39"/>
                <a:gd name="T14" fmla="*/ 6 w 26"/>
                <a:gd name="T15" fmla="*/ 31 h 39"/>
                <a:gd name="T16" fmla="*/ 7 w 26"/>
                <a:gd name="T17" fmla="*/ 33 h 39"/>
                <a:gd name="T18" fmla="*/ 11 w 26"/>
                <a:gd name="T19" fmla="*/ 34 h 39"/>
                <a:gd name="T20" fmla="*/ 18 w 26"/>
                <a:gd name="T21" fmla="*/ 33 h 39"/>
                <a:gd name="T22" fmla="*/ 20 w 26"/>
                <a:gd name="T23" fmla="*/ 30 h 39"/>
                <a:gd name="T24" fmla="*/ 18 w 26"/>
                <a:gd name="T25" fmla="*/ 28 h 39"/>
                <a:gd name="T26" fmla="*/ 14 w 26"/>
                <a:gd name="T27" fmla="*/ 28 h 39"/>
                <a:gd name="T28" fmla="*/ 11 w 26"/>
                <a:gd name="T29" fmla="*/ 28 h 39"/>
                <a:gd name="T30" fmla="*/ 7 w 26"/>
                <a:gd name="T31" fmla="*/ 28 h 39"/>
                <a:gd name="T32" fmla="*/ 6 w 26"/>
                <a:gd name="T33" fmla="*/ 31 h 39"/>
                <a:gd name="T34" fmla="*/ 26 w 26"/>
                <a:gd name="T35" fmla="*/ 1 h 39"/>
                <a:gd name="T36" fmla="*/ 26 w 26"/>
                <a:gd name="T37" fmla="*/ 4 h 39"/>
                <a:gd name="T38" fmla="*/ 22 w 26"/>
                <a:gd name="T39" fmla="*/ 5 h 39"/>
                <a:gd name="T40" fmla="*/ 23 w 26"/>
                <a:gd name="T41" fmla="*/ 9 h 39"/>
                <a:gd name="T42" fmla="*/ 20 w 26"/>
                <a:gd name="T43" fmla="*/ 16 h 39"/>
                <a:gd name="T44" fmla="*/ 12 w 26"/>
                <a:gd name="T45" fmla="*/ 18 h 39"/>
                <a:gd name="T46" fmla="*/ 11 w 26"/>
                <a:gd name="T47" fmla="*/ 18 h 39"/>
                <a:gd name="T48" fmla="*/ 10 w 26"/>
                <a:gd name="T49" fmla="*/ 18 h 39"/>
                <a:gd name="T50" fmla="*/ 9 w 26"/>
                <a:gd name="T51" fmla="*/ 20 h 39"/>
                <a:gd name="T52" fmla="*/ 13 w 26"/>
                <a:gd name="T53" fmla="*/ 22 h 39"/>
                <a:gd name="T54" fmla="*/ 17 w 26"/>
                <a:gd name="T55" fmla="*/ 22 h 39"/>
                <a:gd name="T56" fmla="*/ 24 w 26"/>
                <a:gd name="T57" fmla="*/ 24 h 39"/>
                <a:gd name="T58" fmla="*/ 26 w 26"/>
                <a:gd name="T59" fmla="*/ 29 h 39"/>
                <a:gd name="T60" fmla="*/ 22 w 26"/>
                <a:gd name="T61" fmla="*/ 36 h 39"/>
                <a:gd name="T62" fmla="*/ 11 w 26"/>
                <a:gd name="T63" fmla="*/ 39 h 39"/>
                <a:gd name="T64" fmla="*/ 3 w 26"/>
                <a:gd name="T65" fmla="*/ 37 h 39"/>
                <a:gd name="T66" fmla="*/ 0 w 26"/>
                <a:gd name="T67" fmla="*/ 32 h 39"/>
                <a:gd name="T68" fmla="*/ 1 w 26"/>
                <a:gd name="T69" fmla="*/ 28 h 39"/>
                <a:gd name="T70" fmla="*/ 6 w 26"/>
                <a:gd name="T71" fmla="*/ 25 h 39"/>
                <a:gd name="T72" fmla="*/ 4 w 26"/>
                <a:gd name="T73" fmla="*/ 24 h 39"/>
                <a:gd name="T74" fmla="*/ 3 w 26"/>
                <a:gd name="T75" fmla="*/ 21 h 39"/>
                <a:gd name="T76" fmla="*/ 4 w 26"/>
                <a:gd name="T77" fmla="*/ 19 h 39"/>
                <a:gd name="T78" fmla="*/ 6 w 26"/>
                <a:gd name="T79" fmla="*/ 17 h 39"/>
                <a:gd name="T80" fmla="*/ 3 w 26"/>
                <a:gd name="T81" fmla="*/ 14 h 39"/>
                <a:gd name="T82" fmla="*/ 2 w 26"/>
                <a:gd name="T83" fmla="*/ 9 h 39"/>
                <a:gd name="T84" fmla="*/ 5 w 26"/>
                <a:gd name="T85" fmla="*/ 2 h 39"/>
                <a:gd name="T86" fmla="*/ 13 w 26"/>
                <a:gd name="T87" fmla="*/ 0 h 39"/>
                <a:gd name="T88" fmla="*/ 15 w 26"/>
                <a:gd name="T89" fmla="*/ 0 h 39"/>
                <a:gd name="T90" fmla="*/ 17 w 26"/>
                <a:gd name="T91" fmla="*/ 1 h 39"/>
                <a:gd name="T92" fmla="*/ 26 w 26"/>
                <a:gd name="T9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39">
                  <a:moveTo>
                    <a:pt x="9" y="9"/>
                  </a:moveTo>
                  <a:cubicBezTo>
                    <a:pt x="9" y="11"/>
                    <a:pt x="9" y="12"/>
                    <a:pt x="10" y="13"/>
                  </a:cubicBezTo>
                  <a:cubicBezTo>
                    <a:pt x="10" y="14"/>
                    <a:pt x="11" y="14"/>
                    <a:pt x="13" y="14"/>
                  </a:cubicBezTo>
                  <a:cubicBezTo>
                    <a:pt x="14" y="14"/>
                    <a:pt x="15" y="14"/>
                    <a:pt x="16" y="13"/>
                  </a:cubicBezTo>
                  <a:cubicBezTo>
                    <a:pt x="16" y="12"/>
                    <a:pt x="17" y="11"/>
                    <a:pt x="17" y="9"/>
                  </a:cubicBezTo>
                  <a:cubicBezTo>
                    <a:pt x="17" y="6"/>
                    <a:pt x="15" y="5"/>
                    <a:pt x="13" y="5"/>
                  </a:cubicBezTo>
                  <a:cubicBezTo>
                    <a:pt x="10" y="5"/>
                    <a:pt x="9" y="6"/>
                    <a:pt x="9" y="9"/>
                  </a:cubicBezTo>
                  <a:moveTo>
                    <a:pt x="6" y="31"/>
                  </a:moveTo>
                  <a:cubicBezTo>
                    <a:pt x="6" y="32"/>
                    <a:pt x="6" y="33"/>
                    <a:pt x="7" y="33"/>
                  </a:cubicBezTo>
                  <a:cubicBezTo>
                    <a:pt x="8" y="34"/>
                    <a:pt x="10" y="34"/>
                    <a:pt x="11" y="34"/>
                  </a:cubicBezTo>
                  <a:cubicBezTo>
                    <a:pt x="14" y="34"/>
                    <a:pt x="16" y="34"/>
                    <a:pt x="18" y="33"/>
                  </a:cubicBezTo>
                  <a:cubicBezTo>
                    <a:pt x="19" y="32"/>
                    <a:pt x="20" y="31"/>
                    <a:pt x="20" y="30"/>
                  </a:cubicBezTo>
                  <a:cubicBezTo>
                    <a:pt x="20" y="29"/>
                    <a:pt x="19" y="28"/>
                    <a:pt x="18" y="28"/>
                  </a:cubicBezTo>
                  <a:cubicBezTo>
                    <a:pt x="18" y="28"/>
                    <a:pt x="16" y="28"/>
                    <a:pt x="14" y="28"/>
                  </a:cubicBezTo>
                  <a:cubicBezTo>
                    <a:pt x="11" y="28"/>
                    <a:pt x="11" y="28"/>
                    <a:pt x="11" y="28"/>
                  </a:cubicBezTo>
                  <a:cubicBezTo>
                    <a:pt x="9" y="28"/>
                    <a:pt x="8" y="28"/>
                    <a:pt x="7" y="28"/>
                  </a:cubicBezTo>
                  <a:cubicBezTo>
                    <a:pt x="6" y="29"/>
                    <a:pt x="6" y="30"/>
                    <a:pt x="6" y="31"/>
                  </a:cubicBezTo>
                  <a:moveTo>
                    <a:pt x="26" y="1"/>
                  </a:moveTo>
                  <a:cubicBezTo>
                    <a:pt x="26" y="4"/>
                    <a:pt x="26" y="4"/>
                    <a:pt x="26" y="4"/>
                  </a:cubicBezTo>
                  <a:cubicBezTo>
                    <a:pt x="22" y="5"/>
                    <a:pt x="22" y="5"/>
                    <a:pt x="22" y="5"/>
                  </a:cubicBezTo>
                  <a:cubicBezTo>
                    <a:pt x="23" y="7"/>
                    <a:pt x="23" y="8"/>
                    <a:pt x="23" y="9"/>
                  </a:cubicBezTo>
                  <a:cubicBezTo>
                    <a:pt x="23" y="12"/>
                    <a:pt x="22" y="14"/>
                    <a:pt x="20" y="16"/>
                  </a:cubicBezTo>
                  <a:cubicBezTo>
                    <a:pt x="19" y="18"/>
                    <a:pt x="16" y="18"/>
                    <a:pt x="12" y="18"/>
                  </a:cubicBezTo>
                  <a:cubicBezTo>
                    <a:pt x="11" y="18"/>
                    <a:pt x="11" y="18"/>
                    <a:pt x="11" y="18"/>
                  </a:cubicBezTo>
                  <a:cubicBezTo>
                    <a:pt x="10" y="18"/>
                    <a:pt x="10" y="18"/>
                    <a:pt x="10" y="18"/>
                  </a:cubicBezTo>
                  <a:cubicBezTo>
                    <a:pt x="9" y="19"/>
                    <a:pt x="9" y="19"/>
                    <a:pt x="9" y="20"/>
                  </a:cubicBezTo>
                  <a:cubicBezTo>
                    <a:pt x="9" y="21"/>
                    <a:pt x="10" y="22"/>
                    <a:pt x="13" y="22"/>
                  </a:cubicBezTo>
                  <a:cubicBezTo>
                    <a:pt x="17" y="22"/>
                    <a:pt x="17" y="22"/>
                    <a:pt x="17" y="22"/>
                  </a:cubicBezTo>
                  <a:cubicBezTo>
                    <a:pt x="20" y="22"/>
                    <a:pt x="22" y="22"/>
                    <a:pt x="24" y="24"/>
                  </a:cubicBezTo>
                  <a:cubicBezTo>
                    <a:pt x="25" y="25"/>
                    <a:pt x="26" y="27"/>
                    <a:pt x="26" y="29"/>
                  </a:cubicBezTo>
                  <a:cubicBezTo>
                    <a:pt x="26" y="32"/>
                    <a:pt x="25" y="35"/>
                    <a:pt x="22" y="36"/>
                  </a:cubicBezTo>
                  <a:cubicBezTo>
                    <a:pt x="20" y="38"/>
                    <a:pt x="16" y="39"/>
                    <a:pt x="11" y="39"/>
                  </a:cubicBezTo>
                  <a:cubicBezTo>
                    <a:pt x="7" y="39"/>
                    <a:pt x="5" y="38"/>
                    <a:pt x="3" y="37"/>
                  </a:cubicBezTo>
                  <a:cubicBezTo>
                    <a:pt x="1" y="36"/>
                    <a:pt x="0" y="34"/>
                    <a:pt x="0" y="32"/>
                  </a:cubicBezTo>
                  <a:cubicBezTo>
                    <a:pt x="0" y="30"/>
                    <a:pt x="0" y="29"/>
                    <a:pt x="1" y="28"/>
                  </a:cubicBezTo>
                  <a:cubicBezTo>
                    <a:pt x="2" y="26"/>
                    <a:pt x="4" y="26"/>
                    <a:pt x="6" y="25"/>
                  </a:cubicBezTo>
                  <a:cubicBezTo>
                    <a:pt x="5" y="25"/>
                    <a:pt x="4" y="24"/>
                    <a:pt x="4" y="24"/>
                  </a:cubicBezTo>
                  <a:cubicBezTo>
                    <a:pt x="3" y="23"/>
                    <a:pt x="3" y="22"/>
                    <a:pt x="3" y="21"/>
                  </a:cubicBezTo>
                  <a:cubicBezTo>
                    <a:pt x="3" y="20"/>
                    <a:pt x="3" y="19"/>
                    <a:pt x="4" y="19"/>
                  </a:cubicBezTo>
                  <a:cubicBezTo>
                    <a:pt x="4" y="18"/>
                    <a:pt x="5" y="17"/>
                    <a:pt x="6" y="17"/>
                  </a:cubicBezTo>
                  <a:cubicBezTo>
                    <a:pt x="5" y="16"/>
                    <a:pt x="4" y="15"/>
                    <a:pt x="3" y="14"/>
                  </a:cubicBezTo>
                  <a:cubicBezTo>
                    <a:pt x="2" y="13"/>
                    <a:pt x="2" y="11"/>
                    <a:pt x="2" y="9"/>
                  </a:cubicBezTo>
                  <a:cubicBezTo>
                    <a:pt x="2" y="6"/>
                    <a:pt x="3" y="4"/>
                    <a:pt x="5" y="2"/>
                  </a:cubicBezTo>
                  <a:cubicBezTo>
                    <a:pt x="6" y="1"/>
                    <a:pt x="9" y="0"/>
                    <a:pt x="13" y="0"/>
                  </a:cubicBezTo>
                  <a:cubicBezTo>
                    <a:pt x="13" y="0"/>
                    <a:pt x="14" y="0"/>
                    <a:pt x="15" y="0"/>
                  </a:cubicBezTo>
                  <a:cubicBezTo>
                    <a:pt x="16" y="0"/>
                    <a:pt x="17" y="1"/>
                    <a:pt x="17" y="1"/>
                  </a:cubicBezTo>
                  <a:lnTo>
                    <a:pt x="2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6" name="Freeform 10"/>
            <p:cNvSpPr>
              <a:spLocks/>
            </p:cNvSpPr>
            <p:nvPr userDrawn="1"/>
          </p:nvSpPr>
          <p:spPr bwMode="auto">
            <a:xfrm>
              <a:off x="4402138" y="4038600"/>
              <a:ext cx="95250" cy="101600"/>
            </a:xfrm>
            <a:custGeom>
              <a:avLst/>
              <a:gdLst>
                <a:gd name="T0" fmla="*/ 25 w 25"/>
                <a:gd name="T1" fmla="*/ 27 h 27"/>
                <a:gd name="T2" fmla="*/ 18 w 25"/>
                <a:gd name="T3" fmla="*/ 27 h 27"/>
                <a:gd name="T4" fmla="*/ 18 w 25"/>
                <a:gd name="T5" fmla="*/ 12 h 27"/>
                <a:gd name="T6" fmla="*/ 17 w 25"/>
                <a:gd name="T7" fmla="*/ 7 h 27"/>
                <a:gd name="T8" fmla="*/ 13 w 25"/>
                <a:gd name="T9" fmla="*/ 6 h 27"/>
                <a:gd name="T10" fmla="*/ 9 w 25"/>
                <a:gd name="T11" fmla="*/ 8 h 27"/>
                <a:gd name="T12" fmla="*/ 8 w 25"/>
                <a:gd name="T13" fmla="*/ 15 h 27"/>
                <a:gd name="T14" fmla="*/ 8 w 25"/>
                <a:gd name="T15" fmla="*/ 27 h 27"/>
                <a:gd name="T16" fmla="*/ 0 w 25"/>
                <a:gd name="T17" fmla="*/ 27 h 27"/>
                <a:gd name="T18" fmla="*/ 0 w 25"/>
                <a:gd name="T19" fmla="*/ 1 h 27"/>
                <a:gd name="T20" fmla="*/ 6 w 25"/>
                <a:gd name="T21" fmla="*/ 1 h 27"/>
                <a:gd name="T22" fmla="*/ 7 w 25"/>
                <a:gd name="T23" fmla="*/ 4 h 27"/>
                <a:gd name="T24" fmla="*/ 7 w 25"/>
                <a:gd name="T25" fmla="*/ 4 h 27"/>
                <a:gd name="T26" fmla="*/ 11 w 25"/>
                <a:gd name="T27" fmla="*/ 1 h 27"/>
                <a:gd name="T28" fmla="*/ 15 w 25"/>
                <a:gd name="T29" fmla="*/ 0 h 27"/>
                <a:gd name="T30" fmla="*/ 22 w 25"/>
                <a:gd name="T31" fmla="*/ 3 h 27"/>
                <a:gd name="T32" fmla="*/ 25 w 25"/>
                <a:gd name="T33" fmla="*/ 10 h 27"/>
                <a:gd name="T34" fmla="*/ 25 w 25"/>
                <a:gd name="T3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7">
                  <a:moveTo>
                    <a:pt x="25" y="27"/>
                  </a:moveTo>
                  <a:cubicBezTo>
                    <a:pt x="18" y="27"/>
                    <a:pt x="18" y="27"/>
                    <a:pt x="18" y="27"/>
                  </a:cubicBezTo>
                  <a:cubicBezTo>
                    <a:pt x="18" y="12"/>
                    <a:pt x="18" y="12"/>
                    <a:pt x="18" y="12"/>
                  </a:cubicBezTo>
                  <a:cubicBezTo>
                    <a:pt x="18" y="10"/>
                    <a:pt x="17" y="8"/>
                    <a:pt x="17" y="7"/>
                  </a:cubicBezTo>
                  <a:cubicBezTo>
                    <a:pt x="16" y="6"/>
                    <a:pt x="15" y="6"/>
                    <a:pt x="13" y="6"/>
                  </a:cubicBezTo>
                  <a:cubicBezTo>
                    <a:pt x="11" y="6"/>
                    <a:pt x="10" y="7"/>
                    <a:pt x="9" y="8"/>
                  </a:cubicBezTo>
                  <a:cubicBezTo>
                    <a:pt x="8" y="9"/>
                    <a:pt x="8" y="12"/>
                    <a:pt x="8" y="15"/>
                  </a:cubicBezTo>
                  <a:cubicBezTo>
                    <a:pt x="8" y="27"/>
                    <a:pt x="8" y="27"/>
                    <a:pt x="8" y="27"/>
                  </a:cubicBezTo>
                  <a:cubicBezTo>
                    <a:pt x="0" y="27"/>
                    <a:pt x="0" y="27"/>
                    <a:pt x="0" y="27"/>
                  </a:cubicBezTo>
                  <a:cubicBezTo>
                    <a:pt x="0" y="1"/>
                    <a:pt x="0" y="1"/>
                    <a:pt x="0" y="1"/>
                  </a:cubicBezTo>
                  <a:cubicBezTo>
                    <a:pt x="6" y="1"/>
                    <a:pt x="6" y="1"/>
                    <a:pt x="6" y="1"/>
                  </a:cubicBezTo>
                  <a:cubicBezTo>
                    <a:pt x="7" y="4"/>
                    <a:pt x="7" y="4"/>
                    <a:pt x="7" y="4"/>
                  </a:cubicBezTo>
                  <a:cubicBezTo>
                    <a:pt x="7" y="4"/>
                    <a:pt x="7" y="4"/>
                    <a:pt x="7" y="4"/>
                  </a:cubicBezTo>
                  <a:cubicBezTo>
                    <a:pt x="8" y="3"/>
                    <a:pt x="9" y="2"/>
                    <a:pt x="11" y="1"/>
                  </a:cubicBezTo>
                  <a:cubicBezTo>
                    <a:pt x="12" y="0"/>
                    <a:pt x="14" y="0"/>
                    <a:pt x="15" y="0"/>
                  </a:cubicBezTo>
                  <a:cubicBezTo>
                    <a:pt x="18" y="0"/>
                    <a:pt x="21" y="1"/>
                    <a:pt x="22" y="3"/>
                  </a:cubicBezTo>
                  <a:cubicBezTo>
                    <a:pt x="24" y="4"/>
                    <a:pt x="25" y="7"/>
                    <a:pt x="25" y="10"/>
                  </a:cubicBezTo>
                  <a:lnTo>
                    <a:pt x="2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7" name="Freeform 11"/>
            <p:cNvSpPr>
              <a:spLocks noEditPoints="1"/>
            </p:cNvSpPr>
            <p:nvPr userDrawn="1"/>
          </p:nvSpPr>
          <p:spPr bwMode="auto">
            <a:xfrm>
              <a:off x="4530725" y="4000500"/>
              <a:ext cx="30163" cy="139700"/>
            </a:xfrm>
            <a:custGeom>
              <a:avLst/>
              <a:gdLst>
                <a:gd name="T0" fmla="*/ 8 w 8"/>
                <a:gd name="T1" fmla="*/ 37 h 37"/>
                <a:gd name="T2" fmla="*/ 1 w 8"/>
                <a:gd name="T3" fmla="*/ 37 h 37"/>
                <a:gd name="T4" fmla="*/ 1 w 8"/>
                <a:gd name="T5" fmla="*/ 11 h 37"/>
                <a:gd name="T6" fmla="*/ 8 w 8"/>
                <a:gd name="T7" fmla="*/ 11 h 37"/>
                <a:gd name="T8" fmla="*/ 8 w 8"/>
                <a:gd name="T9" fmla="*/ 37 h 37"/>
                <a:gd name="T10" fmla="*/ 0 w 8"/>
                <a:gd name="T11" fmla="*/ 4 h 37"/>
                <a:gd name="T12" fmla="*/ 4 w 8"/>
                <a:gd name="T13" fmla="*/ 0 h 37"/>
                <a:gd name="T14" fmla="*/ 8 w 8"/>
                <a:gd name="T15" fmla="*/ 4 h 37"/>
                <a:gd name="T16" fmla="*/ 7 w 8"/>
                <a:gd name="T17" fmla="*/ 6 h 37"/>
                <a:gd name="T18" fmla="*/ 4 w 8"/>
                <a:gd name="T19" fmla="*/ 7 h 37"/>
                <a:gd name="T20" fmla="*/ 0 w 8"/>
                <a:gd name="T21"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7">
                  <a:moveTo>
                    <a:pt x="8" y="37"/>
                  </a:moveTo>
                  <a:cubicBezTo>
                    <a:pt x="1" y="37"/>
                    <a:pt x="1" y="37"/>
                    <a:pt x="1" y="37"/>
                  </a:cubicBezTo>
                  <a:cubicBezTo>
                    <a:pt x="1" y="11"/>
                    <a:pt x="1" y="11"/>
                    <a:pt x="1" y="11"/>
                  </a:cubicBezTo>
                  <a:cubicBezTo>
                    <a:pt x="8" y="11"/>
                    <a:pt x="8" y="11"/>
                    <a:pt x="8" y="11"/>
                  </a:cubicBezTo>
                  <a:lnTo>
                    <a:pt x="8" y="37"/>
                  </a:lnTo>
                  <a:close/>
                  <a:moveTo>
                    <a:pt x="0" y="4"/>
                  </a:moveTo>
                  <a:cubicBezTo>
                    <a:pt x="0" y="1"/>
                    <a:pt x="2" y="0"/>
                    <a:pt x="4" y="0"/>
                  </a:cubicBezTo>
                  <a:cubicBezTo>
                    <a:pt x="7" y="0"/>
                    <a:pt x="8" y="1"/>
                    <a:pt x="8" y="4"/>
                  </a:cubicBezTo>
                  <a:cubicBezTo>
                    <a:pt x="8" y="5"/>
                    <a:pt x="8" y="6"/>
                    <a:pt x="7" y="6"/>
                  </a:cubicBezTo>
                  <a:cubicBezTo>
                    <a:pt x="7" y="7"/>
                    <a:pt x="6" y="7"/>
                    <a:pt x="4" y="7"/>
                  </a:cubicBezTo>
                  <a:cubicBezTo>
                    <a:pt x="2" y="7"/>
                    <a:pt x="0" y="6"/>
                    <a:pt x="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8" name="Freeform 12"/>
            <p:cNvSpPr>
              <a:spLocks/>
            </p:cNvSpPr>
            <p:nvPr userDrawn="1"/>
          </p:nvSpPr>
          <p:spPr bwMode="auto">
            <a:xfrm>
              <a:off x="4591050" y="4038600"/>
              <a:ext cx="79375" cy="106363"/>
            </a:xfrm>
            <a:custGeom>
              <a:avLst/>
              <a:gdLst>
                <a:gd name="T0" fmla="*/ 21 w 21"/>
                <a:gd name="T1" fmla="*/ 19 h 28"/>
                <a:gd name="T2" fmla="*/ 18 w 21"/>
                <a:gd name="T3" fmla="*/ 26 h 28"/>
                <a:gd name="T4" fmla="*/ 9 w 21"/>
                <a:gd name="T5" fmla="*/ 28 h 28"/>
                <a:gd name="T6" fmla="*/ 4 w 21"/>
                <a:gd name="T7" fmla="*/ 27 h 28"/>
                <a:gd name="T8" fmla="*/ 0 w 21"/>
                <a:gd name="T9" fmla="*/ 26 h 28"/>
                <a:gd name="T10" fmla="*/ 0 w 21"/>
                <a:gd name="T11" fmla="*/ 20 h 28"/>
                <a:gd name="T12" fmla="*/ 5 w 21"/>
                <a:gd name="T13" fmla="*/ 22 h 28"/>
                <a:gd name="T14" fmla="*/ 9 w 21"/>
                <a:gd name="T15" fmla="*/ 22 h 28"/>
                <a:gd name="T16" fmla="*/ 13 w 21"/>
                <a:gd name="T17" fmla="*/ 20 h 28"/>
                <a:gd name="T18" fmla="*/ 13 w 21"/>
                <a:gd name="T19" fmla="*/ 19 h 28"/>
                <a:gd name="T20" fmla="*/ 11 w 21"/>
                <a:gd name="T21" fmla="*/ 17 h 28"/>
                <a:gd name="T22" fmla="*/ 8 w 21"/>
                <a:gd name="T23" fmla="*/ 16 h 28"/>
                <a:gd name="T24" fmla="*/ 3 w 21"/>
                <a:gd name="T25" fmla="*/ 14 h 28"/>
                <a:gd name="T26" fmla="*/ 1 w 21"/>
                <a:gd name="T27" fmla="*/ 11 h 28"/>
                <a:gd name="T28" fmla="*/ 0 w 21"/>
                <a:gd name="T29" fmla="*/ 8 h 28"/>
                <a:gd name="T30" fmla="*/ 3 w 21"/>
                <a:gd name="T31" fmla="*/ 2 h 28"/>
                <a:gd name="T32" fmla="*/ 11 w 21"/>
                <a:gd name="T33" fmla="*/ 0 h 28"/>
                <a:gd name="T34" fmla="*/ 20 w 21"/>
                <a:gd name="T35" fmla="*/ 2 h 28"/>
                <a:gd name="T36" fmla="*/ 18 w 21"/>
                <a:gd name="T37" fmla="*/ 7 h 28"/>
                <a:gd name="T38" fmla="*/ 14 w 21"/>
                <a:gd name="T39" fmla="*/ 6 h 28"/>
                <a:gd name="T40" fmla="*/ 11 w 21"/>
                <a:gd name="T41" fmla="*/ 5 h 28"/>
                <a:gd name="T42" fmla="*/ 8 w 21"/>
                <a:gd name="T43" fmla="*/ 7 h 28"/>
                <a:gd name="T44" fmla="*/ 9 w 21"/>
                <a:gd name="T45" fmla="*/ 9 h 28"/>
                <a:gd name="T46" fmla="*/ 13 w 21"/>
                <a:gd name="T47" fmla="*/ 11 h 28"/>
                <a:gd name="T48" fmla="*/ 18 w 21"/>
                <a:gd name="T49" fmla="*/ 13 h 28"/>
                <a:gd name="T50" fmla="*/ 20 w 21"/>
                <a:gd name="T51" fmla="*/ 16 h 28"/>
                <a:gd name="T52" fmla="*/ 21 w 21"/>
                <a:gd name="T53"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8">
                  <a:moveTo>
                    <a:pt x="21" y="19"/>
                  </a:moveTo>
                  <a:cubicBezTo>
                    <a:pt x="21" y="22"/>
                    <a:pt x="20" y="24"/>
                    <a:pt x="18" y="26"/>
                  </a:cubicBezTo>
                  <a:cubicBezTo>
                    <a:pt x="16" y="27"/>
                    <a:pt x="13" y="28"/>
                    <a:pt x="9" y="28"/>
                  </a:cubicBezTo>
                  <a:cubicBezTo>
                    <a:pt x="7" y="28"/>
                    <a:pt x="6" y="28"/>
                    <a:pt x="4" y="27"/>
                  </a:cubicBezTo>
                  <a:cubicBezTo>
                    <a:pt x="3" y="27"/>
                    <a:pt x="2" y="27"/>
                    <a:pt x="0" y="26"/>
                  </a:cubicBezTo>
                  <a:cubicBezTo>
                    <a:pt x="0" y="20"/>
                    <a:pt x="0" y="20"/>
                    <a:pt x="0" y="20"/>
                  </a:cubicBezTo>
                  <a:cubicBezTo>
                    <a:pt x="2" y="21"/>
                    <a:pt x="3" y="21"/>
                    <a:pt x="5" y="22"/>
                  </a:cubicBezTo>
                  <a:cubicBezTo>
                    <a:pt x="7" y="22"/>
                    <a:pt x="8" y="22"/>
                    <a:pt x="9" y="22"/>
                  </a:cubicBezTo>
                  <a:cubicBezTo>
                    <a:pt x="12" y="22"/>
                    <a:pt x="13" y="22"/>
                    <a:pt x="13" y="20"/>
                  </a:cubicBezTo>
                  <a:cubicBezTo>
                    <a:pt x="13" y="20"/>
                    <a:pt x="13" y="19"/>
                    <a:pt x="13" y="19"/>
                  </a:cubicBezTo>
                  <a:cubicBezTo>
                    <a:pt x="13" y="18"/>
                    <a:pt x="12" y="18"/>
                    <a:pt x="11" y="17"/>
                  </a:cubicBezTo>
                  <a:cubicBezTo>
                    <a:pt x="10" y="17"/>
                    <a:pt x="9" y="17"/>
                    <a:pt x="8" y="16"/>
                  </a:cubicBezTo>
                  <a:cubicBezTo>
                    <a:pt x="6" y="15"/>
                    <a:pt x="4" y="14"/>
                    <a:pt x="3" y="14"/>
                  </a:cubicBezTo>
                  <a:cubicBezTo>
                    <a:pt x="2" y="13"/>
                    <a:pt x="2" y="12"/>
                    <a:pt x="1" y="11"/>
                  </a:cubicBezTo>
                  <a:cubicBezTo>
                    <a:pt x="1" y="10"/>
                    <a:pt x="0" y="9"/>
                    <a:pt x="0" y="8"/>
                  </a:cubicBezTo>
                  <a:cubicBezTo>
                    <a:pt x="0" y="5"/>
                    <a:pt x="1" y="3"/>
                    <a:pt x="3" y="2"/>
                  </a:cubicBezTo>
                  <a:cubicBezTo>
                    <a:pt x="5" y="1"/>
                    <a:pt x="8" y="0"/>
                    <a:pt x="11" y="0"/>
                  </a:cubicBezTo>
                  <a:cubicBezTo>
                    <a:pt x="14" y="0"/>
                    <a:pt x="17" y="1"/>
                    <a:pt x="20" y="2"/>
                  </a:cubicBezTo>
                  <a:cubicBezTo>
                    <a:pt x="18" y="7"/>
                    <a:pt x="18" y="7"/>
                    <a:pt x="18" y="7"/>
                  </a:cubicBezTo>
                  <a:cubicBezTo>
                    <a:pt x="17" y="7"/>
                    <a:pt x="16" y="6"/>
                    <a:pt x="14" y="6"/>
                  </a:cubicBezTo>
                  <a:cubicBezTo>
                    <a:pt x="13" y="6"/>
                    <a:pt x="12" y="5"/>
                    <a:pt x="11" y="5"/>
                  </a:cubicBezTo>
                  <a:cubicBezTo>
                    <a:pt x="9" y="5"/>
                    <a:pt x="8" y="6"/>
                    <a:pt x="8" y="7"/>
                  </a:cubicBezTo>
                  <a:cubicBezTo>
                    <a:pt x="8" y="8"/>
                    <a:pt x="8" y="8"/>
                    <a:pt x="9" y="9"/>
                  </a:cubicBezTo>
                  <a:cubicBezTo>
                    <a:pt x="9" y="9"/>
                    <a:pt x="11" y="10"/>
                    <a:pt x="13" y="11"/>
                  </a:cubicBezTo>
                  <a:cubicBezTo>
                    <a:pt x="15" y="12"/>
                    <a:pt x="17" y="13"/>
                    <a:pt x="18" y="13"/>
                  </a:cubicBezTo>
                  <a:cubicBezTo>
                    <a:pt x="19" y="14"/>
                    <a:pt x="19" y="15"/>
                    <a:pt x="20" y="16"/>
                  </a:cubicBezTo>
                  <a:cubicBezTo>
                    <a:pt x="20" y="17"/>
                    <a:pt x="21" y="18"/>
                    <a:pt x="21"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9" name="Freeform 13"/>
            <p:cNvSpPr>
              <a:spLocks noEditPoints="1"/>
            </p:cNvSpPr>
            <p:nvPr userDrawn="1"/>
          </p:nvSpPr>
          <p:spPr bwMode="auto">
            <a:xfrm>
              <a:off x="4692650" y="4038600"/>
              <a:ext cx="93663" cy="106363"/>
            </a:xfrm>
            <a:custGeom>
              <a:avLst/>
              <a:gdLst>
                <a:gd name="T0" fmla="*/ 13 w 25"/>
                <a:gd name="T1" fmla="*/ 5 h 28"/>
                <a:gd name="T2" fmla="*/ 9 w 25"/>
                <a:gd name="T3" fmla="*/ 7 h 28"/>
                <a:gd name="T4" fmla="*/ 8 w 25"/>
                <a:gd name="T5" fmla="*/ 11 h 28"/>
                <a:gd name="T6" fmla="*/ 18 w 25"/>
                <a:gd name="T7" fmla="*/ 11 h 28"/>
                <a:gd name="T8" fmla="*/ 16 w 25"/>
                <a:gd name="T9" fmla="*/ 7 h 28"/>
                <a:gd name="T10" fmla="*/ 13 w 25"/>
                <a:gd name="T11" fmla="*/ 5 h 28"/>
                <a:gd name="T12" fmla="*/ 14 w 25"/>
                <a:gd name="T13" fmla="*/ 28 h 28"/>
                <a:gd name="T14" fmla="*/ 4 w 25"/>
                <a:gd name="T15" fmla="*/ 24 h 28"/>
                <a:gd name="T16" fmla="*/ 0 w 25"/>
                <a:gd name="T17" fmla="*/ 14 h 28"/>
                <a:gd name="T18" fmla="*/ 3 w 25"/>
                <a:gd name="T19" fmla="*/ 4 h 28"/>
                <a:gd name="T20" fmla="*/ 13 w 25"/>
                <a:gd name="T21" fmla="*/ 0 h 28"/>
                <a:gd name="T22" fmla="*/ 21 w 25"/>
                <a:gd name="T23" fmla="*/ 3 h 28"/>
                <a:gd name="T24" fmla="*/ 25 w 25"/>
                <a:gd name="T25" fmla="*/ 12 h 28"/>
                <a:gd name="T26" fmla="*/ 25 w 25"/>
                <a:gd name="T27" fmla="*/ 16 h 28"/>
                <a:gd name="T28" fmla="*/ 7 w 25"/>
                <a:gd name="T29" fmla="*/ 16 h 28"/>
                <a:gd name="T30" fmla="*/ 9 w 25"/>
                <a:gd name="T31" fmla="*/ 21 h 28"/>
                <a:gd name="T32" fmla="*/ 14 w 25"/>
                <a:gd name="T33" fmla="*/ 22 h 28"/>
                <a:gd name="T34" fmla="*/ 19 w 25"/>
                <a:gd name="T35" fmla="*/ 22 h 28"/>
                <a:gd name="T36" fmla="*/ 23 w 25"/>
                <a:gd name="T37" fmla="*/ 20 h 28"/>
                <a:gd name="T38" fmla="*/ 23 w 25"/>
                <a:gd name="T39" fmla="*/ 26 h 28"/>
                <a:gd name="T40" fmla="*/ 19 w 25"/>
                <a:gd name="T41" fmla="*/ 27 h 28"/>
                <a:gd name="T42" fmla="*/ 14 w 25"/>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8">
                  <a:moveTo>
                    <a:pt x="13" y="5"/>
                  </a:moveTo>
                  <a:cubicBezTo>
                    <a:pt x="11" y="5"/>
                    <a:pt x="10" y="6"/>
                    <a:pt x="9" y="7"/>
                  </a:cubicBezTo>
                  <a:cubicBezTo>
                    <a:pt x="8" y="8"/>
                    <a:pt x="8" y="9"/>
                    <a:pt x="8" y="11"/>
                  </a:cubicBezTo>
                  <a:cubicBezTo>
                    <a:pt x="18" y="11"/>
                    <a:pt x="18" y="11"/>
                    <a:pt x="18" y="11"/>
                  </a:cubicBezTo>
                  <a:cubicBezTo>
                    <a:pt x="18" y="9"/>
                    <a:pt x="17" y="8"/>
                    <a:pt x="16" y="7"/>
                  </a:cubicBezTo>
                  <a:cubicBezTo>
                    <a:pt x="15" y="6"/>
                    <a:pt x="14" y="5"/>
                    <a:pt x="13" y="5"/>
                  </a:cubicBezTo>
                  <a:moveTo>
                    <a:pt x="14" y="28"/>
                  </a:moveTo>
                  <a:cubicBezTo>
                    <a:pt x="9" y="28"/>
                    <a:pt x="6" y="26"/>
                    <a:pt x="4" y="24"/>
                  </a:cubicBezTo>
                  <a:cubicBezTo>
                    <a:pt x="1" y="22"/>
                    <a:pt x="0" y="18"/>
                    <a:pt x="0" y="14"/>
                  </a:cubicBezTo>
                  <a:cubicBezTo>
                    <a:pt x="0" y="10"/>
                    <a:pt x="1" y="6"/>
                    <a:pt x="3" y="4"/>
                  </a:cubicBezTo>
                  <a:cubicBezTo>
                    <a:pt x="6" y="1"/>
                    <a:pt x="9" y="0"/>
                    <a:pt x="13" y="0"/>
                  </a:cubicBezTo>
                  <a:cubicBezTo>
                    <a:pt x="16" y="0"/>
                    <a:pt x="19" y="1"/>
                    <a:pt x="21" y="3"/>
                  </a:cubicBezTo>
                  <a:cubicBezTo>
                    <a:pt x="24" y="5"/>
                    <a:pt x="25" y="8"/>
                    <a:pt x="25" y="12"/>
                  </a:cubicBezTo>
                  <a:cubicBezTo>
                    <a:pt x="25" y="16"/>
                    <a:pt x="25" y="16"/>
                    <a:pt x="25" y="16"/>
                  </a:cubicBezTo>
                  <a:cubicBezTo>
                    <a:pt x="7" y="16"/>
                    <a:pt x="7" y="16"/>
                    <a:pt x="7" y="16"/>
                  </a:cubicBezTo>
                  <a:cubicBezTo>
                    <a:pt x="7" y="18"/>
                    <a:pt x="8" y="19"/>
                    <a:pt x="9" y="21"/>
                  </a:cubicBezTo>
                  <a:cubicBezTo>
                    <a:pt x="10" y="22"/>
                    <a:pt x="12" y="22"/>
                    <a:pt x="14" y="22"/>
                  </a:cubicBezTo>
                  <a:cubicBezTo>
                    <a:pt x="16" y="22"/>
                    <a:pt x="17" y="22"/>
                    <a:pt x="19" y="22"/>
                  </a:cubicBezTo>
                  <a:cubicBezTo>
                    <a:pt x="20" y="21"/>
                    <a:pt x="21" y="21"/>
                    <a:pt x="23" y="20"/>
                  </a:cubicBezTo>
                  <a:cubicBezTo>
                    <a:pt x="23" y="26"/>
                    <a:pt x="23" y="26"/>
                    <a:pt x="23" y="26"/>
                  </a:cubicBezTo>
                  <a:cubicBezTo>
                    <a:pt x="22" y="26"/>
                    <a:pt x="20" y="27"/>
                    <a:pt x="19" y="27"/>
                  </a:cubicBezTo>
                  <a:cubicBezTo>
                    <a:pt x="18" y="28"/>
                    <a:pt x="16" y="28"/>
                    <a:pt x="1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0" name="Freeform 14"/>
            <p:cNvSpPr>
              <a:spLocks noEditPoints="1"/>
            </p:cNvSpPr>
            <p:nvPr userDrawn="1"/>
          </p:nvSpPr>
          <p:spPr bwMode="auto">
            <a:xfrm>
              <a:off x="4808538" y="4000500"/>
              <a:ext cx="93663" cy="144463"/>
            </a:xfrm>
            <a:custGeom>
              <a:avLst/>
              <a:gdLst>
                <a:gd name="T0" fmla="*/ 13 w 25"/>
                <a:gd name="T1" fmla="*/ 32 h 38"/>
                <a:gd name="T2" fmla="*/ 17 w 25"/>
                <a:gd name="T3" fmla="*/ 30 h 38"/>
                <a:gd name="T4" fmla="*/ 18 w 25"/>
                <a:gd name="T5" fmla="*/ 25 h 38"/>
                <a:gd name="T6" fmla="*/ 18 w 25"/>
                <a:gd name="T7" fmla="*/ 24 h 38"/>
                <a:gd name="T8" fmla="*/ 17 w 25"/>
                <a:gd name="T9" fmla="*/ 18 h 38"/>
                <a:gd name="T10" fmla="*/ 13 w 25"/>
                <a:gd name="T11" fmla="*/ 16 h 38"/>
                <a:gd name="T12" fmla="*/ 9 w 25"/>
                <a:gd name="T13" fmla="*/ 18 h 38"/>
                <a:gd name="T14" fmla="*/ 8 w 25"/>
                <a:gd name="T15" fmla="*/ 24 h 38"/>
                <a:gd name="T16" fmla="*/ 9 w 25"/>
                <a:gd name="T17" fmla="*/ 30 h 38"/>
                <a:gd name="T18" fmla="*/ 13 w 25"/>
                <a:gd name="T19" fmla="*/ 32 h 38"/>
                <a:gd name="T20" fmla="*/ 10 w 25"/>
                <a:gd name="T21" fmla="*/ 38 h 38"/>
                <a:gd name="T22" fmla="*/ 3 w 25"/>
                <a:gd name="T23" fmla="*/ 34 h 38"/>
                <a:gd name="T24" fmla="*/ 0 w 25"/>
                <a:gd name="T25" fmla="*/ 24 h 38"/>
                <a:gd name="T26" fmla="*/ 3 w 25"/>
                <a:gd name="T27" fmla="*/ 14 h 38"/>
                <a:gd name="T28" fmla="*/ 11 w 25"/>
                <a:gd name="T29" fmla="*/ 10 h 38"/>
                <a:gd name="T30" fmla="*/ 18 w 25"/>
                <a:gd name="T31" fmla="*/ 14 h 38"/>
                <a:gd name="T32" fmla="*/ 18 w 25"/>
                <a:gd name="T33" fmla="*/ 14 h 38"/>
                <a:gd name="T34" fmla="*/ 18 w 25"/>
                <a:gd name="T35" fmla="*/ 9 h 38"/>
                <a:gd name="T36" fmla="*/ 18 w 25"/>
                <a:gd name="T37" fmla="*/ 0 h 38"/>
                <a:gd name="T38" fmla="*/ 25 w 25"/>
                <a:gd name="T39" fmla="*/ 0 h 38"/>
                <a:gd name="T40" fmla="*/ 25 w 25"/>
                <a:gd name="T41" fmla="*/ 37 h 38"/>
                <a:gd name="T42" fmla="*/ 20 w 25"/>
                <a:gd name="T43" fmla="*/ 37 h 38"/>
                <a:gd name="T44" fmla="*/ 18 w 25"/>
                <a:gd name="T45" fmla="*/ 34 h 38"/>
                <a:gd name="T46" fmla="*/ 18 w 25"/>
                <a:gd name="T47" fmla="*/ 34 h 38"/>
                <a:gd name="T48" fmla="*/ 10 w 25"/>
                <a:gd name="T4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38">
                  <a:moveTo>
                    <a:pt x="13" y="32"/>
                  </a:moveTo>
                  <a:cubicBezTo>
                    <a:pt x="15" y="32"/>
                    <a:pt x="16" y="31"/>
                    <a:pt x="17" y="30"/>
                  </a:cubicBezTo>
                  <a:cubicBezTo>
                    <a:pt x="18" y="29"/>
                    <a:pt x="18" y="27"/>
                    <a:pt x="18" y="25"/>
                  </a:cubicBezTo>
                  <a:cubicBezTo>
                    <a:pt x="18" y="24"/>
                    <a:pt x="18" y="24"/>
                    <a:pt x="18" y="24"/>
                  </a:cubicBezTo>
                  <a:cubicBezTo>
                    <a:pt x="18" y="21"/>
                    <a:pt x="18" y="19"/>
                    <a:pt x="17" y="18"/>
                  </a:cubicBezTo>
                  <a:cubicBezTo>
                    <a:pt x="16" y="17"/>
                    <a:pt x="15" y="16"/>
                    <a:pt x="13" y="16"/>
                  </a:cubicBezTo>
                  <a:cubicBezTo>
                    <a:pt x="11" y="16"/>
                    <a:pt x="10" y="17"/>
                    <a:pt x="9" y="18"/>
                  </a:cubicBezTo>
                  <a:cubicBezTo>
                    <a:pt x="8" y="19"/>
                    <a:pt x="8" y="21"/>
                    <a:pt x="8" y="24"/>
                  </a:cubicBezTo>
                  <a:cubicBezTo>
                    <a:pt x="8" y="27"/>
                    <a:pt x="8" y="29"/>
                    <a:pt x="9" y="30"/>
                  </a:cubicBezTo>
                  <a:cubicBezTo>
                    <a:pt x="10" y="31"/>
                    <a:pt x="11" y="32"/>
                    <a:pt x="13" y="32"/>
                  </a:cubicBezTo>
                  <a:moveTo>
                    <a:pt x="10" y="38"/>
                  </a:moveTo>
                  <a:cubicBezTo>
                    <a:pt x="7" y="38"/>
                    <a:pt x="5" y="36"/>
                    <a:pt x="3" y="34"/>
                  </a:cubicBezTo>
                  <a:cubicBezTo>
                    <a:pt x="1" y="32"/>
                    <a:pt x="0" y="28"/>
                    <a:pt x="0" y="24"/>
                  </a:cubicBezTo>
                  <a:cubicBezTo>
                    <a:pt x="0" y="20"/>
                    <a:pt x="1" y="16"/>
                    <a:pt x="3" y="14"/>
                  </a:cubicBezTo>
                  <a:cubicBezTo>
                    <a:pt x="5" y="11"/>
                    <a:pt x="7" y="10"/>
                    <a:pt x="11" y="10"/>
                  </a:cubicBezTo>
                  <a:cubicBezTo>
                    <a:pt x="14" y="10"/>
                    <a:pt x="16" y="11"/>
                    <a:pt x="18" y="14"/>
                  </a:cubicBezTo>
                  <a:cubicBezTo>
                    <a:pt x="18" y="14"/>
                    <a:pt x="18" y="14"/>
                    <a:pt x="18" y="14"/>
                  </a:cubicBezTo>
                  <a:cubicBezTo>
                    <a:pt x="18" y="12"/>
                    <a:pt x="18" y="10"/>
                    <a:pt x="18" y="9"/>
                  </a:cubicBezTo>
                  <a:cubicBezTo>
                    <a:pt x="18" y="0"/>
                    <a:pt x="18" y="0"/>
                    <a:pt x="18" y="0"/>
                  </a:cubicBezTo>
                  <a:cubicBezTo>
                    <a:pt x="25" y="0"/>
                    <a:pt x="25" y="0"/>
                    <a:pt x="25" y="0"/>
                  </a:cubicBezTo>
                  <a:cubicBezTo>
                    <a:pt x="25" y="37"/>
                    <a:pt x="25" y="37"/>
                    <a:pt x="25" y="37"/>
                  </a:cubicBezTo>
                  <a:cubicBezTo>
                    <a:pt x="20" y="37"/>
                    <a:pt x="20" y="37"/>
                    <a:pt x="20" y="37"/>
                  </a:cubicBezTo>
                  <a:cubicBezTo>
                    <a:pt x="18" y="34"/>
                    <a:pt x="18" y="34"/>
                    <a:pt x="18" y="34"/>
                  </a:cubicBezTo>
                  <a:cubicBezTo>
                    <a:pt x="18" y="34"/>
                    <a:pt x="18" y="34"/>
                    <a:pt x="18" y="34"/>
                  </a:cubicBezTo>
                  <a:cubicBezTo>
                    <a:pt x="16" y="36"/>
                    <a:pt x="14" y="38"/>
                    <a:pt x="10"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1" name="Freeform 15"/>
            <p:cNvSpPr>
              <a:spLocks/>
            </p:cNvSpPr>
            <p:nvPr userDrawn="1"/>
          </p:nvSpPr>
          <p:spPr bwMode="auto">
            <a:xfrm>
              <a:off x="4937125" y="4114800"/>
              <a:ext cx="30163" cy="30163"/>
            </a:xfrm>
            <a:custGeom>
              <a:avLst/>
              <a:gdLst>
                <a:gd name="T0" fmla="*/ 0 w 8"/>
                <a:gd name="T1" fmla="*/ 4 h 8"/>
                <a:gd name="T2" fmla="*/ 1 w 8"/>
                <a:gd name="T3" fmla="*/ 1 h 8"/>
                <a:gd name="T4" fmla="*/ 4 w 8"/>
                <a:gd name="T5" fmla="*/ 0 h 8"/>
                <a:gd name="T6" fmla="*/ 7 w 8"/>
                <a:gd name="T7" fmla="*/ 1 h 8"/>
                <a:gd name="T8" fmla="*/ 8 w 8"/>
                <a:gd name="T9" fmla="*/ 4 h 8"/>
                <a:gd name="T10" fmla="*/ 7 w 8"/>
                <a:gd name="T11" fmla="*/ 7 h 8"/>
                <a:gd name="T12" fmla="*/ 4 w 8"/>
                <a:gd name="T13" fmla="*/ 8 h 8"/>
                <a:gd name="T14" fmla="*/ 1 w 8"/>
                <a:gd name="T15" fmla="*/ 7 h 8"/>
                <a:gd name="T16" fmla="*/ 0 w 8"/>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4"/>
                  </a:moveTo>
                  <a:cubicBezTo>
                    <a:pt x="0" y="2"/>
                    <a:pt x="0" y="1"/>
                    <a:pt x="1" y="1"/>
                  </a:cubicBezTo>
                  <a:cubicBezTo>
                    <a:pt x="2" y="0"/>
                    <a:pt x="3" y="0"/>
                    <a:pt x="4" y="0"/>
                  </a:cubicBezTo>
                  <a:cubicBezTo>
                    <a:pt x="6" y="0"/>
                    <a:pt x="7" y="0"/>
                    <a:pt x="7" y="1"/>
                  </a:cubicBezTo>
                  <a:cubicBezTo>
                    <a:pt x="8" y="1"/>
                    <a:pt x="8" y="3"/>
                    <a:pt x="8" y="4"/>
                  </a:cubicBezTo>
                  <a:cubicBezTo>
                    <a:pt x="8" y="5"/>
                    <a:pt x="8" y="6"/>
                    <a:pt x="7" y="7"/>
                  </a:cubicBezTo>
                  <a:cubicBezTo>
                    <a:pt x="7" y="7"/>
                    <a:pt x="6" y="8"/>
                    <a:pt x="4" y="8"/>
                  </a:cubicBezTo>
                  <a:cubicBezTo>
                    <a:pt x="3" y="8"/>
                    <a:pt x="2" y="7"/>
                    <a:pt x="1" y="7"/>
                  </a:cubicBezTo>
                  <a:cubicBezTo>
                    <a:pt x="0" y="6"/>
                    <a:pt x="0" y="5"/>
                    <a:pt x="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2" name="Freeform 16"/>
            <p:cNvSpPr>
              <a:spLocks noEditPoints="1"/>
            </p:cNvSpPr>
            <p:nvPr userDrawn="1"/>
          </p:nvSpPr>
          <p:spPr bwMode="auto">
            <a:xfrm>
              <a:off x="5060950" y="4008438"/>
              <a:ext cx="104775" cy="131763"/>
            </a:xfrm>
            <a:custGeom>
              <a:avLst/>
              <a:gdLst>
                <a:gd name="T0" fmla="*/ 7 w 28"/>
                <a:gd name="T1" fmla="*/ 16 h 35"/>
                <a:gd name="T2" fmla="*/ 10 w 28"/>
                <a:gd name="T3" fmla="*/ 16 h 35"/>
                <a:gd name="T4" fmla="*/ 15 w 28"/>
                <a:gd name="T5" fmla="*/ 15 h 35"/>
                <a:gd name="T6" fmla="*/ 17 w 28"/>
                <a:gd name="T7" fmla="*/ 11 h 35"/>
                <a:gd name="T8" fmla="*/ 15 w 28"/>
                <a:gd name="T9" fmla="*/ 8 h 35"/>
                <a:gd name="T10" fmla="*/ 10 w 28"/>
                <a:gd name="T11" fmla="*/ 6 h 35"/>
                <a:gd name="T12" fmla="*/ 7 w 28"/>
                <a:gd name="T13" fmla="*/ 6 h 35"/>
                <a:gd name="T14" fmla="*/ 7 w 28"/>
                <a:gd name="T15" fmla="*/ 16 h 35"/>
                <a:gd name="T16" fmla="*/ 7 w 28"/>
                <a:gd name="T17" fmla="*/ 22 h 35"/>
                <a:gd name="T18" fmla="*/ 7 w 28"/>
                <a:gd name="T19" fmla="*/ 35 h 35"/>
                <a:gd name="T20" fmla="*/ 0 w 28"/>
                <a:gd name="T21" fmla="*/ 35 h 35"/>
                <a:gd name="T22" fmla="*/ 0 w 28"/>
                <a:gd name="T23" fmla="*/ 0 h 35"/>
                <a:gd name="T24" fmla="*/ 10 w 28"/>
                <a:gd name="T25" fmla="*/ 0 h 35"/>
                <a:gd name="T26" fmla="*/ 21 w 28"/>
                <a:gd name="T27" fmla="*/ 3 h 35"/>
                <a:gd name="T28" fmla="*/ 24 w 28"/>
                <a:gd name="T29" fmla="*/ 11 h 35"/>
                <a:gd name="T30" fmla="*/ 22 w 28"/>
                <a:gd name="T31" fmla="*/ 16 h 35"/>
                <a:gd name="T32" fmla="*/ 18 w 28"/>
                <a:gd name="T33" fmla="*/ 20 h 35"/>
                <a:gd name="T34" fmla="*/ 28 w 28"/>
                <a:gd name="T35" fmla="*/ 35 h 35"/>
                <a:gd name="T36" fmla="*/ 20 w 28"/>
                <a:gd name="T37" fmla="*/ 35 h 35"/>
                <a:gd name="T38" fmla="*/ 11 w 28"/>
                <a:gd name="T39" fmla="*/ 22 h 35"/>
                <a:gd name="T40" fmla="*/ 7 w 28"/>
                <a:gd name="T41"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7" y="16"/>
                  </a:moveTo>
                  <a:cubicBezTo>
                    <a:pt x="10" y="16"/>
                    <a:pt x="10" y="16"/>
                    <a:pt x="10" y="16"/>
                  </a:cubicBezTo>
                  <a:cubicBezTo>
                    <a:pt x="12" y="16"/>
                    <a:pt x="14" y="15"/>
                    <a:pt x="15" y="15"/>
                  </a:cubicBezTo>
                  <a:cubicBezTo>
                    <a:pt x="16" y="14"/>
                    <a:pt x="17" y="13"/>
                    <a:pt x="17" y="11"/>
                  </a:cubicBezTo>
                  <a:cubicBezTo>
                    <a:pt x="17" y="9"/>
                    <a:pt x="16" y="8"/>
                    <a:pt x="15" y="8"/>
                  </a:cubicBezTo>
                  <a:cubicBezTo>
                    <a:pt x="14" y="7"/>
                    <a:pt x="12" y="6"/>
                    <a:pt x="10" y="6"/>
                  </a:cubicBezTo>
                  <a:cubicBezTo>
                    <a:pt x="7" y="6"/>
                    <a:pt x="7" y="6"/>
                    <a:pt x="7" y="6"/>
                  </a:cubicBezTo>
                  <a:lnTo>
                    <a:pt x="7" y="16"/>
                  </a:lnTo>
                  <a:close/>
                  <a:moveTo>
                    <a:pt x="7" y="22"/>
                  </a:moveTo>
                  <a:cubicBezTo>
                    <a:pt x="7" y="35"/>
                    <a:pt x="7" y="35"/>
                    <a:pt x="7" y="35"/>
                  </a:cubicBezTo>
                  <a:cubicBezTo>
                    <a:pt x="0" y="35"/>
                    <a:pt x="0" y="35"/>
                    <a:pt x="0" y="35"/>
                  </a:cubicBezTo>
                  <a:cubicBezTo>
                    <a:pt x="0" y="0"/>
                    <a:pt x="0" y="0"/>
                    <a:pt x="0" y="0"/>
                  </a:cubicBezTo>
                  <a:cubicBezTo>
                    <a:pt x="10" y="0"/>
                    <a:pt x="10" y="0"/>
                    <a:pt x="10" y="0"/>
                  </a:cubicBezTo>
                  <a:cubicBezTo>
                    <a:pt x="15" y="0"/>
                    <a:pt x="18" y="1"/>
                    <a:pt x="21" y="3"/>
                  </a:cubicBezTo>
                  <a:cubicBezTo>
                    <a:pt x="23" y="5"/>
                    <a:pt x="24" y="7"/>
                    <a:pt x="24" y="11"/>
                  </a:cubicBezTo>
                  <a:cubicBezTo>
                    <a:pt x="24" y="13"/>
                    <a:pt x="24" y="15"/>
                    <a:pt x="22" y="16"/>
                  </a:cubicBezTo>
                  <a:cubicBezTo>
                    <a:pt x="21" y="18"/>
                    <a:pt x="20" y="19"/>
                    <a:pt x="18" y="20"/>
                  </a:cubicBezTo>
                  <a:cubicBezTo>
                    <a:pt x="23" y="28"/>
                    <a:pt x="26" y="33"/>
                    <a:pt x="28" y="35"/>
                  </a:cubicBezTo>
                  <a:cubicBezTo>
                    <a:pt x="20" y="35"/>
                    <a:pt x="20" y="35"/>
                    <a:pt x="20" y="35"/>
                  </a:cubicBezTo>
                  <a:cubicBezTo>
                    <a:pt x="11" y="22"/>
                    <a:pt x="11" y="22"/>
                    <a:pt x="11" y="22"/>
                  </a:cubicBezTo>
                  <a:lnTo>
                    <a:pt x="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3" name="Freeform 17"/>
            <p:cNvSpPr>
              <a:spLocks noEditPoints="1"/>
            </p:cNvSpPr>
            <p:nvPr userDrawn="1"/>
          </p:nvSpPr>
          <p:spPr bwMode="auto">
            <a:xfrm>
              <a:off x="5184775" y="4038600"/>
              <a:ext cx="90488" cy="106363"/>
            </a:xfrm>
            <a:custGeom>
              <a:avLst/>
              <a:gdLst>
                <a:gd name="T0" fmla="*/ 12 w 24"/>
                <a:gd name="T1" fmla="*/ 5 h 28"/>
                <a:gd name="T2" fmla="*/ 9 w 24"/>
                <a:gd name="T3" fmla="*/ 7 h 28"/>
                <a:gd name="T4" fmla="*/ 7 w 24"/>
                <a:gd name="T5" fmla="*/ 11 h 28"/>
                <a:gd name="T6" fmla="*/ 17 w 24"/>
                <a:gd name="T7" fmla="*/ 11 h 28"/>
                <a:gd name="T8" fmla="*/ 16 w 24"/>
                <a:gd name="T9" fmla="*/ 7 h 28"/>
                <a:gd name="T10" fmla="*/ 12 w 24"/>
                <a:gd name="T11" fmla="*/ 5 h 28"/>
                <a:gd name="T12" fmla="*/ 13 w 24"/>
                <a:gd name="T13" fmla="*/ 28 h 28"/>
                <a:gd name="T14" fmla="*/ 3 w 24"/>
                <a:gd name="T15" fmla="*/ 24 h 28"/>
                <a:gd name="T16" fmla="*/ 0 w 24"/>
                <a:gd name="T17" fmla="*/ 14 h 28"/>
                <a:gd name="T18" fmla="*/ 3 w 24"/>
                <a:gd name="T19" fmla="*/ 4 h 28"/>
                <a:gd name="T20" fmla="*/ 12 w 24"/>
                <a:gd name="T21" fmla="*/ 0 h 28"/>
                <a:gd name="T22" fmla="*/ 21 w 24"/>
                <a:gd name="T23" fmla="*/ 3 h 28"/>
                <a:gd name="T24" fmla="*/ 24 w 24"/>
                <a:gd name="T25" fmla="*/ 12 h 28"/>
                <a:gd name="T26" fmla="*/ 24 w 24"/>
                <a:gd name="T27" fmla="*/ 16 h 28"/>
                <a:gd name="T28" fmla="*/ 7 w 24"/>
                <a:gd name="T29" fmla="*/ 16 h 28"/>
                <a:gd name="T30" fmla="*/ 9 w 24"/>
                <a:gd name="T31" fmla="*/ 21 h 28"/>
                <a:gd name="T32" fmla="*/ 13 w 24"/>
                <a:gd name="T33" fmla="*/ 22 h 28"/>
                <a:gd name="T34" fmla="*/ 18 w 24"/>
                <a:gd name="T35" fmla="*/ 22 h 28"/>
                <a:gd name="T36" fmla="*/ 23 w 24"/>
                <a:gd name="T37" fmla="*/ 20 h 28"/>
                <a:gd name="T38" fmla="*/ 23 w 24"/>
                <a:gd name="T39" fmla="*/ 26 h 28"/>
                <a:gd name="T40" fmla="*/ 18 w 24"/>
                <a:gd name="T41" fmla="*/ 27 h 28"/>
                <a:gd name="T42" fmla="*/ 13 w 24"/>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8">
                  <a:moveTo>
                    <a:pt x="12" y="5"/>
                  </a:moveTo>
                  <a:cubicBezTo>
                    <a:pt x="11" y="5"/>
                    <a:pt x="9" y="6"/>
                    <a:pt x="9" y="7"/>
                  </a:cubicBezTo>
                  <a:cubicBezTo>
                    <a:pt x="8" y="8"/>
                    <a:pt x="7" y="9"/>
                    <a:pt x="7" y="11"/>
                  </a:cubicBezTo>
                  <a:cubicBezTo>
                    <a:pt x="17" y="11"/>
                    <a:pt x="17" y="11"/>
                    <a:pt x="17" y="11"/>
                  </a:cubicBezTo>
                  <a:cubicBezTo>
                    <a:pt x="17" y="9"/>
                    <a:pt x="17" y="8"/>
                    <a:pt x="16" y="7"/>
                  </a:cubicBezTo>
                  <a:cubicBezTo>
                    <a:pt x="15" y="6"/>
                    <a:pt x="14" y="5"/>
                    <a:pt x="12" y="5"/>
                  </a:cubicBezTo>
                  <a:moveTo>
                    <a:pt x="13" y="28"/>
                  </a:moveTo>
                  <a:cubicBezTo>
                    <a:pt x="9" y="28"/>
                    <a:pt x="6" y="26"/>
                    <a:pt x="3" y="24"/>
                  </a:cubicBezTo>
                  <a:cubicBezTo>
                    <a:pt x="1" y="22"/>
                    <a:pt x="0" y="18"/>
                    <a:pt x="0" y="14"/>
                  </a:cubicBezTo>
                  <a:cubicBezTo>
                    <a:pt x="0" y="10"/>
                    <a:pt x="1" y="6"/>
                    <a:pt x="3" y="4"/>
                  </a:cubicBezTo>
                  <a:cubicBezTo>
                    <a:pt x="5" y="1"/>
                    <a:pt x="8" y="0"/>
                    <a:pt x="12" y="0"/>
                  </a:cubicBezTo>
                  <a:cubicBezTo>
                    <a:pt x="16" y="0"/>
                    <a:pt x="19" y="1"/>
                    <a:pt x="21" y="3"/>
                  </a:cubicBezTo>
                  <a:cubicBezTo>
                    <a:pt x="23" y="5"/>
                    <a:pt x="24" y="8"/>
                    <a:pt x="24" y="12"/>
                  </a:cubicBezTo>
                  <a:cubicBezTo>
                    <a:pt x="24" y="16"/>
                    <a:pt x="24" y="16"/>
                    <a:pt x="24" y="16"/>
                  </a:cubicBezTo>
                  <a:cubicBezTo>
                    <a:pt x="7" y="16"/>
                    <a:pt x="7" y="16"/>
                    <a:pt x="7" y="16"/>
                  </a:cubicBezTo>
                  <a:cubicBezTo>
                    <a:pt x="7" y="18"/>
                    <a:pt x="8" y="19"/>
                    <a:pt x="9" y="21"/>
                  </a:cubicBezTo>
                  <a:cubicBezTo>
                    <a:pt x="10" y="22"/>
                    <a:pt x="11" y="22"/>
                    <a:pt x="13" y="22"/>
                  </a:cubicBezTo>
                  <a:cubicBezTo>
                    <a:pt x="15" y="22"/>
                    <a:pt x="17" y="22"/>
                    <a:pt x="18" y="22"/>
                  </a:cubicBezTo>
                  <a:cubicBezTo>
                    <a:pt x="19" y="21"/>
                    <a:pt x="21" y="21"/>
                    <a:pt x="23" y="20"/>
                  </a:cubicBezTo>
                  <a:cubicBezTo>
                    <a:pt x="23" y="26"/>
                    <a:pt x="23" y="26"/>
                    <a:pt x="23" y="26"/>
                  </a:cubicBezTo>
                  <a:cubicBezTo>
                    <a:pt x="21" y="26"/>
                    <a:pt x="20" y="27"/>
                    <a:pt x="18" y="27"/>
                  </a:cubicBezTo>
                  <a:cubicBezTo>
                    <a:pt x="17" y="28"/>
                    <a:pt x="15" y="28"/>
                    <a:pt x="13"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4" name="Freeform 18"/>
            <p:cNvSpPr>
              <a:spLocks/>
            </p:cNvSpPr>
            <p:nvPr userDrawn="1"/>
          </p:nvSpPr>
          <p:spPr bwMode="auto">
            <a:xfrm>
              <a:off x="5300663" y="4038600"/>
              <a:ext cx="76200" cy="106363"/>
            </a:xfrm>
            <a:custGeom>
              <a:avLst/>
              <a:gdLst>
                <a:gd name="T0" fmla="*/ 20 w 20"/>
                <a:gd name="T1" fmla="*/ 19 h 28"/>
                <a:gd name="T2" fmla="*/ 17 w 20"/>
                <a:gd name="T3" fmla="*/ 26 h 28"/>
                <a:gd name="T4" fmla="*/ 9 w 20"/>
                <a:gd name="T5" fmla="*/ 28 h 28"/>
                <a:gd name="T6" fmla="*/ 4 w 20"/>
                <a:gd name="T7" fmla="*/ 27 h 28"/>
                <a:gd name="T8" fmla="*/ 0 w 20"/>
                <a:gd name="T9" fmla="*/ 26 h 28"/>
                <a:gd name="T10" fmla="*/ 0 w 20"/>
                <a:gd name="T11" fmla="*/ 20 h 28"/>
                <a:gd name="T12" fmla="*/ 4 w 20"/>
                <a:gd name="T13" fmla="*/ 22 h 28"/>
                <a:gd name="T14" fmla="*/ 9 w 20"/>
                <a:gd name="T15" fmla="*/ 22 h 28"/>
                <a:gd name="T16" fmla="*/ 13 w 20"/>
                <a:gd name="T17" fmla="*/ 20 h 28"/>
                <a:gd name="T18" fmla="*/ 12 w 20"/>
                <a:gd name="T19" fmla="*/ 19 h 28"/>
                <a:gd name="T20" fmla="*/ 10 w 20"/>
                <a:gd name="T21" fmla="*/ 17 h 28"/>
                <a:gd name="T22" fmla="*/ 7 w 20"/>
                <a:gd name="T23" fmla="*/ 16 h 28"/>
                <a:gd name="T24" fmla="*/ 2 w 20"/>
                <a:gd name="T25" fmla="*/ 14 h 28"/>
                <a:gd name="T26" fmla="*/ 0 w 20"/>
                <a:gd name="T27" fmla="*/ 11 h 28"/>
                <a:gd name="T28" fmla="*/ 0 w 20"/>
                <a:gd name="T29" fmla="*/ 8 h 28"/>
                <a:gd name="T30" fmla="*/ 2 w 20"/>
                <a:gd name="T31" fmla="*/ 2 h 28"/>
                <a:gd name="T32" fmla="*/ 10 w 20"/>
                <a:gd name="T33" fmla="*/ 0 h 28"/>
                <a:gd name="T34" fmla="*/ 20 w 20"/>
                <a:gd name="T35" fmla="*/ 2 h 28"/>
                <a:gd name="T36" fmla="*/ 17 w 20"/>
                <a:gd name="T37" fmla="*/ 7 h 28"/>
                <a:gd name="T38" fmla="*/ 14 w 20"/>
                <a:gd name="T39" fmla="*/ 6 h 28"/>
                <a:gd name="T40" fmla="*/ 10 w 20"/>
                <a:gd name="T41" fmla="*/ 5 h 28"/>
                <a:gd name="T42" fmla="*/ 7 w 20"/>
                <a:gd name="T43" fmla="*/ 7 h 28"/>
                <a:gd name="T44" fmla="*/ 8 w 20"/>
                <a:gd name="T45" fmla="*/ 9 h 28"/>
                <a:gd name="T46" fmla="*/ 12 w 20"/>
                <a:gd name="T47" fmla="*/ 11 h 28"/>
                <a:gd name="T48" fmla="*/ 17 w 20"/>
                <a:gd name="T49" fmla="*/ 13 h 28"/>
                <a:gd name="T50" fmla="*/ 19 w 20"/>
                <a:gd name="T51" fmla="*/ 16 h 28"/>
                <a:gd name="T52" fmla="*/ 20 w 20"/>
                <a:gd name="T53"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8">
                  <a:moveTo>
                    <a:pt x="20" y="19"/>
                  </a:moveTo>
                  <a:cubicBezTo>
                    <a:pt x="20" y="22"/>
                    <a:pt x="19" y="24"/>
                    <a:pt x="17" y="26"/>
                  </a:cubicBezTo>
                  <a:cubicBezTo>
                    <a:pt x="15" y="27"/>
                    <a:pt x="12" y="28"/>
                    <a:pt x="9" y="28"/>
                  </a:cubicBezTo>
                  <a:cubicBezTo>
                    <a:pt x="7" y="28"/>
                    <a:pt x="5" y="28"/>
                    <a:pt x="4" y="27"/>
                  </a:cubicBezTo>
                  <a:cubicBezTo>
                    <a:pt x="2" y="27"/>
                    <a:pt x="1" y="27"/>
                    <a:pt x="0" y="26"/>
                  </a:cubicBezTo>
                  <a:cubicBezTo>
                    <a:pt x="0" y="20"/>
                    <a:pt x="0" y="20"/>
                    <a:pt x="0" y="20"/>
                  </a:cubicBezTo>
                  <a:cubicBezTo>
                    <a:pt x="1" y="21"/>
                    <a:pt x="3" y="21"/>
                    <a:pt x="4" y="22"/>
                  </a:cubicBezTo>
                  <a:cubicBezTo>
                    <a:pt x="6" y="22"/>
                    <a:pt x="7" y="22"/>
                    <a:pt x="9" y="22"/>
                  </a:cubicBezTo>
                  <a:cubicBezTo>
                    <a:pt x="11" y="22"/>
                    <a:pt x="13" y="22"/>
                    <a:pt x="13" y="20"/>
                  </a:cubicBezTo>
                  <a:cubicBezTo>
                    <a:pt x="13" y="20"/>
                    <a:pt x="13" y="19"/>
                    <a:pt x="12" y="19"/>
                  </a:cubicBezTo>
                  <a:cubicBezTo>
                    <a:pt x="12" y="18"/>
                    <a:pt x="11" y="18"/>
                    <a:pt x="10" y="17"/>
                  </a:cubicBezTo>
                  <a:cubicBezTo>
                    <a:pt x="10" y="17"/>
                    <a:pt x="8" y="17"/>
                    <a:pt x="7" y="16"/>
                  </a:cubicBezTo>
                  <a:cubicBezTo>
                    <a:pt x="5" y="15"/>
                    <a:pt x="3" y="14"/>
                    <a:pt x="2" y="14"/>
                  </a:cubicBezTo>
                  <a:cubicBezTo>
                    <a:pt x="2" y="13"/>
                    <a:pt x="1" y="12"/>
                    <a:pt x="0" y="11"/>
                  </a:cubicBezTo>
                  <a:cubicBezTo>
                    <a:pt x="0" y="10"/>
                    <a:pt x="0" y="9"/>
                    <a:pt x="0" y="8"/>
                  </a:cubicBezTo>
                  <a:cubicBezTo>
                    <a:pt x="0" y="5"/>
                    <a:pt x="1" y="3"/>
                    <a:pt x="2" y="2"/>
                  </a:cubicBezTo>
                  <a:cubicBezTo>
                    <a:pt x="4" y="1"/>
                    <a:pt x="7" y="0"/>
                    <a:pt x="10" y="0"/>
                  </a:cubicBezTo>
                  <a:cubicBezTo>
                    <a:pt x="13" y="0"/>
                    <a:pt x="17" y="1"/>
                    <a:pt x="20" y="2"/>
                  </a:cubicBezTo>
                  <a:cubicBezTo>
                    <a:pt x="17" y="7"/>
                    <a:pt x="17" y="7"/>
                    <a:pt x="17" y="7"/>
                  </a:cubicBezTo>
                  <a:cubicBezTo>
                    <a:pt x="16" y="7"/>
                    <a:pt x="15" y="6"/>
                    <a:pt x="14" y="6"/>
                  </a:cubicBezTo>
                  <a:cubicBezTo>
                    <a:pt x="13" y="6"/>
                    <a:pt x="11" y="5"/>
                    <a:pt x="10" y="5"/>
                  </a:cubicBezTo>
                  <a:cubicBezTo>
                    <a:pt x="8" y="5"/>
                    <a:pt x="7" y="6"/>
                    <a:pt x="7" y="7"/>
                  </a:cubicBezTo>
                  <a:cubicBezTo>
                    <a:pt x="7" y="8"/>
                    <a:pt x="7" y="8"/>
                    <a:pt x="8" y="9"/>
                  </a:cubicBezTo>
                  <a:cubicBezTo>
                    <a:pt x="9" y="9"/>
                    <a:pt x="10" y="10"/>
                    <a:pt x="12" y="11"/>
                  </a:cubicBezTo>
                  <a:cubicBezTo>
                    <a:pt x="15" y="12"/>
                    <a:pt x="16" y="13"/>
                    <a:pt x="17" y="13"/>
                  </a:cubicBezTo>
                  <a:cubicBezTo>
                    <a:pt x="18" y="14"/>
                    <a:pt x="19" y="15"/>
                    <a:pt x="19" y="16"/>
                  </a:cubicBezTo>
                  <a:cubicBezTo>
                    <a:pt x="20" y="17"/>
                    <a:pt x="20" y="18"/>
                    <a:pt x="2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5" name="Freeform 19"/>
            <p:cNvSpPr>
              <a:spLocks noEditPoints="1"/>
            </p:cNvSpPr>
            <p:nvPr userDrawn="1"/>
          </p:nvSpPr>
          <p:spPr bwMode="auto">
            <a:xfrm>
              <a:off x="5407025" y="4038600"/>
              <a:ext cx="93663" cy="147638"/>
            </a:xfrm>
            <a:custGeom>
              <a:avLst/>
              <a:gdLst>
                <a:gd name="T0" fmla="*/ 12 w 25"/>
                <a:gd name="T1" fmla="*/ 6 h 39"/>
                <a:gd name="T2" fmla="*/ 9 w 25"/>
                <a:gd name="T3" fmla="*/ 8 h 39"/>
                <a:gd name="T4" fmla="*/ 7 w 25"/>
                <a:gd name="T5" fmla="*/ 13 h 39"/>
                <a:gd name="T6" fmla="*/ 7 w 25"/>
                <a:gd name="T7" fmla="*/ 14 h 39"/>
                <a:gd name="T8" fmla="*/ 8 w 25"/>
                <a:gd name="T9" fmla="*/ 20 h 39"/>
                <a:gd name="T10" fmla="*/ 13 w 25"/>
                <a:gd name="T11" fmla="*/ 22 h 39"/>
                <a:gd name="T12" fmla="*/ 17 w 25"/>
                <a:gd name="T13" fmla="*/ 14 h 39"/>
                <a:gd name="T14" fmla="*/ 16 w 25"/>
                <a:gd name="T15" fmla="*/ 8 h 39"/>
                <a:gd name="T16" fmla="*/ 12 w 25"/>
                <a:gd name="T17" fmla="*/ 6 h 39"/>
                <a:gd name="T18" fmla="*/ 15 w 25"/>
                <a:gd name="T19" fmla="*/ 28 h 39"/>
                <a:gd name="T20" fmla="*/ 7 w 25"/>
                <a:gd name="T21" fmla="*/ 24 h 39"/>
                <a:gd name="T22" fmla="*/ 7 w 25"/>
                <a:gd name="T23" fmla="*/ 24 h 39"/>
                <a:gd name="T24" fmla="*/ 7 w 25"/>
                <a:gd name="T25" fmla="*/ 28 h 39"/>
                <a:gd name="T26" fmla="*/ 7 w 25"/>
                <a:gd name="T27" fmla="*/ 39 h 39"/>
                <a:gd name="T28" fmla="*/ 0 w 25"/>
                <a:gd name="T29" fmla="*/ 39 h 39"/>
                <a:gd name="T30" fmla="*/ 0 w 25"/>
                <a:gd name="T31" fmla="*/ 1 h 39"/>
                <a:gd name="T32" fmla="*/ 6 w 25"/>
                <a:gd name="T33" fmla="*/ 1 h 39"/>
                <a:gd name="T34" fmla="*/ 7 w 25"/>
                <a:gd name="T35" fmla="*/ 4 h 39"/>
                <a:gd name="T36" fmla="*/ 7 w 25"/>
                <a:gd name="T37" fmla="*/ 4 h 39"/>
                <a:gd name="T38" fmla="*/ 15 w 25"/>
                <a:gd name="T39" fmla="*/ 0 h 39"/>
                <a:gd name="T40" fmla="*/ 22 w 25"/>
                <a:gd name="T41" fmla="*/ 4 h 39"/>
                <a:gd name="T42" fmla="*/ 25 w 25"/>
                <a:gd name="T43" fmla="*/ 14 h 39"/>
                <a:gd name="T44" fmla="*/ 24 w 25"/>
                <a:gd name="T45" fmla="*/ 21 h 39"/>
                <a:gd name="T46" fmla="*/ 20 w 25"/>
                <a:gd name="T47" fmla="*/ 26 h 39"/>
                <a:gd name="T48" fmla="*/ 15 w 25"/>
                <a:gd name="T4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39">
                  <a:moveTo>
                    <a:pt x="12" y="6"/>
                  </a:moveTo>
                  <a:cubicBezTo>
                    <a:pt x="11" y="6"/>
                    <a:pt x="9" y="6"/>
                    <a:pt x="9" y="8"/>
                  </a:cubicBezTo>
                  <a:cubicBezTo>
                    <a:pt x="8" y="9"/>
                    <a:pt x="7" y="10"/>
                    <a:pt x="7" y="13"/>
                  </a:cubicBezTo>
                  <a:cubicBezTo>
                    <a:pt x="7" y="14"/>
                    <a:pt x="7" y="14"/>
                    <a:pt x="7" y="14"/>
                  </a:cubicBezTo>
                  <a:cubicBezTo>
                    <a:pt x="7" y="17"/>
                    <a:pt x="8" y="19"/>
                    <a:pt x="8" y="20"/>
                  </a:cubicBezTo>
                  <a:cubicBezTo>
                    <a:pt x="9" y="21"/>
                    <a:pt x="11" y="22"/>
                    <a:pt x="13" y="22"/>
                  </a:cubicBezTo>
                  <a:cubicBezTo>
                    <a:pt x="16" y="22"/>
                    <a:pt x="17" y="19"/>
                    <a:pt x="17" y="14"/>
                  </a:cubicBezTo>
                  <a:cubicBezTo>
                    <a:pt x="17" y="11"/>
                    <a:pt x="17" y="9"/>
                    <a:pt x="16" y="8"/>
                  </a:cubicBezTo>
                  <a:cubicBezTo>
                    <a:pt x="15" y="7"/>
                    <a:pt x="14" y="6"/>
                    <a:pt x="12" y="6"/>
                  </a:cubicBezTo>
                  <a:moveTo>
                    <a:pt x="15" y="28"/>
                  </a:moveTo>
                  <a:cubicBezTo>
                    <a:pt x="11" y="28"/>
                    <a:pt x="9" y="27"/>
                    <a:pt x="7" y="24"/>
                  </a:cubicBezTo>
                  <a:cubicBezTo>
                    <a:pt x="7" y="24"/>
                    <a:pt x="7" y="24"/>
                    <a:pt x="7" y="24"/>
                  </a:cubicBezTo>
                  <a:cubicBezTo>
                    <a:pt x="7" y="26"/>
                    <a:pt x="7" y="28"/>
                    <a:pt x="7" y="28"/>
                  </a:cubicBezTo>
                  <a:cubicBezTo>
                    <a:pt x="7" y="39"/>
                    <a:pt x="7" y="39"/>
                    <a:pt x="7" y="39"/>
                  </a:cubicBezTo>
                  <a:cubicBezTo>
                    <a:pt x="0" y="39"/>
                    <a:pt x="0" y="39"/>
                    <a:pt x="0" y="39"/>
                  </a:cubicBezTo>
                  <a:cubicBezTo>
                    <a:pt x="0" y="1"/>
                    <a:pt x="0" y="1"/>
                    <a:pt x="0" y="1"/>
                  </a:cubicBezTo>
                  <a:cubicBezTo>
                    <a:pt x="6" y="1"/>
                    <a:pt x="6" y="1"/>
                    <a:pt x="6" y="1"/>
                  </a:cubicBezTo>
                  <a:cubicBezTo>
                    <a:pt x="7" y="4"/>
                    <a:pt x="7" y="4"/>
                    <a:pt x="7" y="4"/>
                  </a:cubicBezTo>
                  <a:cubicBezTo>
                    <a:pt x="7" y="4"/>
                    <a:pt x="7" y="4"/>
                    <a:pt x="7" y="4"/>
                  </a:cubicBezTo>
                  <a:cubicBezTo>
                    <a:pt x="9" y="1"/>
                    <a:pt x="11" y="0"/>
                    <a:pt x="15" y="0"/>
                  </a:cubicBezTo>
                  <a:cubicBezTo>
                    <a:pt x="18" y="0"/>
                    <a:pt x="20" y="1"/>
                    <a:pt x="22" y="4"/>
                  </a:cubicBezTo>
                  <a:cubicBezTo>
                    <a:pt x="24" y="6"/>
                    <a:pt x="25" y="10"/>
                    <a:pt x="25" y="14"/>
                  </a:cubicBezTo>
                  <a:cubicBezTo>
                    <a:pt x="25" y="17"/>
                    <a:pt x="24" y="19"/>
                    <a:pt x="24" y="21"/>
                  </a:cubicBezTo>
                  <a:cubicBezTo>
                    <a:pt x="23" y="23"/>
                    <a:pt x="22" y="25"/>
                    <a:pt x="20" y="26"/>
                  </a:cubicBezTo>
                  <a:cubicBezTo>
                    <a:pt x="18" y="27"/>
                    <a:pt x="17" y="28"/>
                    <a:pt x="15"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6" name="Freeform 20"/>
            <p:cNvSpPr>
              <a:spLocks noEditPoints="1"/>
            </p:cNvSpPr>
            <p:nvPr userDrawn="1"/>
          </p:nvSpPr>
          <p:spPr bwMode="auto">
            <a:xfrm>
              <a:off x="5526088" y="4038600"/>
              <a:ext cx="90488" cy="106363"/>
            </a:xfrm>
            <a:custGeom>
              <a:avLst/>
              <a:gdLst>
                <a:gd name="T0" fmla="*/ 12 w 24"/>
                <a:gd name="T1" fmla="*/ 5 h 28"/>
                <a:gd name="T2" fmla="*/ 9 w 24"/>
                <a:gd name="T3" fmla="*/ 7 h 28"/>
                <a:gd name="T4" fmla="*/ 7 w 24"/>
                <a:gd name="T5" fmla="*/ 11 h 28"/>
                <a:gd name="T6" fmla="*/ 17 w 24"/>
                <a:gd name="T7" fmla="*/ 11 h 28"/>
                <a:gd name="T8" fmla="*/ 16 w 24"/>
                <a:gd name="T9" fmla="*/ 7 h 28"/>
                <a:gd name="T10" fmla="*/ 12 w 24"/>
                <a:gd name="T11" fmla="*/ 5 h 28"/>
                <a:gd name="T12" fmla="*/ 13 w 24"/>
                <a:gd name="T13" fmla="*/ 28 h 28"/>
                <a:gd name="T14" fmla="*/ 3 w 24"/>
                <a:gd name="T15" fmla="*/ 24 h 28"/>
                <a:gd name="T16" fmla="*/ 0 w 24"/>
                <a:gd name="T17" fmla="*/ 14 h 28"/>
                <a:gd name="T18" fmla="*/ 3 w 24"/>
                <a:gd name="T19" fmla="*/ 4 h 28"/>
                <a:gd name="T20" fmla="*/ 12 w 24"/>
                <a:gd name="T21" fmla="*/ 0 h 28"/>
                <a:gd name="T22" fmla="*/ 21 w 24"/>
                <a:gd name="T23" fmla="*/ 3 h 28"/>
                <a:gd name="T24" fmla="*/ 24 w 24"/>
                <a:gd name="T25" fmla="*/ 12 h 28"/>
                <a:gd name="T26" fmla="*/ 24 w 24"/>
                <a:gd name="T27" fmla="*/ 16 h 28"/>
                <a:gd name="T28" fmla="*/ 7 w 24"/>
                <a:gd name="T29" fmla="*/ 16 h 28"/>
                <a:gd name="T30" fmla="*/ 9 w 24"/>
                <a:gd name="T31" fmla="*/ 21 h 28"/>
                <a:gd name="T32" fmla="*/ 14 w 24"/>
                <a:gd name="T33" fmla="*/ 22 h 28"/>
                <a:gd name="T34" fmla="*/ 18 w 24"/>
                <a:gd name="T35" fmla="*/ 22 h 28"/>
                <a:gd name="T36" fmla="*/ 23 w 24"/>
                <a:gd name="T37" fmla="*/ 20 h 28"/>
                <a:gd name="T38" fmla="*/ 23 w 24"/>
                <a:gd name="T39" fmla="*/ 26 h 28"/>
                <a:gd name="T40" fmla="*/ 19 w 24"/>
                <a:gd name="T41" fmla="*/ 27 h 28"/>
                <a:gd name="T42" fmla="*/ 13 w 24"/>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8">
                  <a:moveTo>
                    <a:pt x="12" y="5"/>
                  </a:moveTo>
                  <a:cubicBezTo>
                    <a:pt x="11" y="5"/>
                    <a:pt x="9" y="6"/>
                    <a:pt x="9" y="7"/>
                  </a:cubicBezTo>
                  <a:cubicBezTo>
                    <a:pt x="8" y="8"/>
                    <a:pt x="7" y="9"/>
                    <a:pt x="7" y="11"/>
                  </a:cubicBezTo>
                  <a:cubicBezTo>
                    <a:pt x="17" y="11"/>
                    <a:pt x="17" y="11"/>
                    <a:pt x="17" y="11"/>
                  </a:cubicBezTo>
                  <a:cubicBezTo>
                    <a:pt x="17" y="9"/>
                    <a:pt x="17" y="8"/>
                    <a:pt x="16" y="7"/>
                  </a:cubicBezTo>
                  <a:cubicBezTo>
                    <a:pt x="15" y="6"/>
                    <a:pt x="14" y="5"/>
                    <a:pt x="12" y="5"/>
                  </a:cubicBezTo>
                  <a:moveTo>
                    <a:pt x="13" y="28"/>
                  </a:moveTo>
                  <a:cubicBezTo>
                    <a:pt x="9" y="28"/>
                    <a:pt x="6" y="26"/>
                    <a:pt x="3" y="24"/>
                  </a:cubicBezTo>
                  <a:cubicBezTo>
                    <a:pt x="1" y="22"/>
                    <a:pt x="0" y="18"/>
                    <a:pt x="0" y="14"/>
                  </a:cubicBezTo>
                  <a:cubicBezTo>
                    <a:pt x="0" y="10"/>
                    <a:pt x="1" y="6"/>
                    <a:pt x="3" y="4"/>
                  </a:cubicBezTo>
                  <a:cubicBezTo>
                    <a:pt x="5" y="1"/>
                    <a:pt x="8" y="0"/>
                    <a:pt x="12" y="0"/>
                  </a:cubicBezTo>
                  <a:cubicBezTo>
                    <a:pt x="16" y="0"/>
                    <a:pt x="19" y="1"/>
                    <a:pt x="21" y="3"/>
                  </a:cubicBezTo>
                  <a:cubicBezTo>
                    <a:pt x="23" y="5"/>
                    <a:pt x="24" y="8"/>
                    <a:pt x="24" y="12"/>
                  </a:cubicBezTo>
                  <a:cubicBezTo>
                    <a:pt x="24" y="16"/>
                    <a:pt x="24" y="16"/>
                    <a:pt x="24" y="16"/>
                  </a:cubicBezTo>
                  <a:cubicBezTo>
                    <a:pt x="7" y="16"/>
                    <a:pt x="7" y="16"/>
                    <a:pt x="7" y="16"/>
                  </a:cubicBezTo>
                  <a:cubicBezTo>
                    <a:pt x="7" y="18"/>
                    <a:pt x="8" y="19"/>
                    <a:pt x="9" y="21"/>
                  </a:cubicBezTo>
                  <a:cubicBezTo>
                    <a:pt x="10" y="22"/>
                    <a:pt x="12" y="22"/>
                    <a:pt x="14" y="22"/>
                  </a:cubicBezTo>
                  <a:cubicBezTo>
                    <a:pt x="15" y="22"/>
                    <a:pt x="17" y="22"/>
                    <a:pt x="18" y="22"/>
                  </a:cubicBezTo>
                  <a:cubicBezTo>
                    <a:pt x="20" y="21"/>
                    <a:pt x="21" y="21"/>
                    <a:pt x="23" y="20"/>
                  </a:cubicBezTo>
                  <a:cubicBezTo>
                    <a:pt x="23" y="26"/>
                    <a:pt x="23" y="26"/>
                    <a:pt x="23" y="26"/>
                  </a:cubicBezTo>
                  <a:cubicBezTo>
                    <a:pt x="21" y="26"/>
                    <a:pt x="20" y="27"/>
                    <a:pt x="19" y="27"/>
                  </a:cubicBezTo>
                  <a:cubicBezTo>
                    <a:pt x="17" y="28"/>
                    <a:pt x="15" y="28"/>
                    <a:pt x="13"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7" name="Freeform 21"/>
            <p:cNvSpPr>
              <a:spLocks/>
            </p:cNvSpPr>
            <p:nvPr userDrawn="1"/>
          </p:nvSpPr>
          <p:spPr bwMode="auto">
            <a:xfrm>
              <a:off x="5643563" y="4038600"/>
              <a:ext cx="77788" cy="106363"/>
            </a:xfrm>
            <a:custGeom>
              <a:avLst/>
              <a:gdLst>
                <a:gd name="T0" fmla="*/ 12 w 21"/>
                <a:gd name="T1" fmla="*/ 28 h 28"/>
                <a:gd name="T2" fmla="*/ 0 w 21"/>
                <a:gd name="T3" fmla="*/ 14 h 28"/>
                <a:gd name="T4" fmla="*/ 3 w 21"/>
                <a:gd name="T5" fmla="*/ 4 h 28"/>
                <a:gd name="T6" fmla="*/ 13 w 21"/>
                <a:gd name="T7" fmla="*/ 0 h 28"/>
                <a:gd name="T8" fmla="*/ 21 w 21"/>
                <a:gd name="T9" fmla="*/ 2 h 28"/>
                <a:gd name="T10" fmla="*/ 19 w 21"/>
                <a:gd name="T11" fmla="*/ 8 h 28"/>
                <a:gd name="T12" fmla="*/ 16 w 21"/>
                <a:gd name="T13" fmla="*/ 6 h 28"/>
                <a:gd name="T14" fmla="*/ 13 w 21"/>
                <a:gd name="T15" fmla="*/ 6 h 28"/>
                <a:gd name="T16" fmla="*/ 7 w 21"/>
                <a:gd name="T17" fmla="*/ 14 h 28"/>
                <a:gd name="T18" fmla="*/ 13 w 21"/>
                <a:gd name="T19" fmla="*/ 22 h 28"/>
                <a:gd name="T20" fmla="*/ 17 w 21"/>
                <a:gd name="T21" fmla="*/ 21 h 28"/>
                <a:gd name="T22" fmla="*/ 20 w 21"/>
                <a:gd name="T23" fmla="*/ 19 h 28"/>
                <a:gd name="T24" fmla="*/ 20 w 21"/>
                <a:gd name="T25" fmla="*/ 26 h 28"/>
                <a:gd name="T26" fmla="*/ 17 w 21"/>
                <a:gd name="T27" fmla="*/ 27 h 28"/>
                <a:gd name="T28" fmla="*/ 12 w 21"/>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8">
                  <a:moveTo>
                    <a:pt x="12" y="28"/>
                  </a:moveTo>
                  <a:cubicBezTo>
                    <a:pt x="4" y="28"/>
                    <a:pt x="0" y="23"/>
                    <a:pt x="0" y="14"/>
                  </a:cubicBezTo>
                  <a:cubicBezTo>
                    <a:pt x="0" y="10"/>
                    <a:pt x="1" y="6"/>
                    <a:pt x="3" y="4"/>
                  </a:cubicBezTo>
                  <a:cubicBezTo>
                    <a:pt x="5" y="1"/>
                    <a:pt x="9" y="0"/>
                    <a:pt x="13" y="0"/>
                  </a:cubicBezTo>
                  <a:cubicBezTo>
                    <a:pt x="16" y="0"/>
                    <a:pt x="19" y="1"/>
                    <a:pt x="21" y="2"/>
                  </a:cubicBezTo>
                  <a:cubicBezTo>
                    <a:pt x="19" y="8"/>
                    <a:pt x="19" y="8"/>
                    <a:pt x="19" y="8"/>
                  </a:cubicBezTo>
                  <a:cubicBezTo>
                    <a:pt x="18" y="7"/>
                    <a:pt x="17" y="7"/>
                    <a:pt x="16" y="6"/>
                  </a:cubicBezTo>
                  <a:cubicBezTo>
                    <a:pt x="15" y="6"/>
                    <a:pt x="14" y="6"/>
                    <a:pt x="13" y="6"/>
                  </a:cubicBezTo>
                  <a:cubicBezTo>
                    <a:pt x="9" y="6"/>
                    <a:pt x="7" y="9"/>
                    <a:pt x="7" y="14"/>
                  </a:cubicBezTo>
                  <a:cubicBezTo>
                    <a:pt x="7" y="19"/>
                    <a:pt x="9" y="22"/>
                    <a:pt x="13" y="22"/>
                  </a:cubicBezTo>
                  <a:cubicBezTo>
                    <a:pt x="14" y="22"/>
                    <a:pt x="16" y="22"/>
                    <a:pt x="17" y="21"/>
                  </a:cubicBezTo>
                  <a:cubicBezTo>
                    <a:pt x="18" y="21"/>
                    <a:pt x="19" y="20"/>
                    <a:pt x="20" y="19"/>
                  </a:cubicBezTo>
                  <a:cubicBezTo>
                    <a:pt x="20" y="26"/>
                    <a:pt x="20" y="26"/>
                    <a:pt x="20" y="26"/>
                  </a:cubicBezTo>
                  <a:cubicBezTo>
                    <a:pt x="19" y="26"/>
                    <a:pt x="18" y="27"/>
                    <a:pt x="17" y="27"/>
                  </a:cubicBezTo>
                  <a:cubicBezTo>
                    <a:pt x="16" y="28"/>
                    <a:pt x="14" y="28"/>
                    <a:pt x="12"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8" name="Freeform 22"/>
            <p:cNvSpPr>
              <a:spLocks/>
            </p:cNvSpPr>
            <p:nvPr userDrawn="1"/>
          </p:nvSpPr>
          <p:spPr bwMode="auto">
            <a:xfrm>
              <a:off x="5740400" y="4019550"/>
              <a:ext cx="71438" cy="125413"/>
            </a:xfrm>
            <a:custGeom>
              <a:avLst/>
              <a:gdLst>
                <a:gd name="T0" fmla="*/ 14 w 19"/>
                <a:gd name="T1" fmla="*/ 27 h 33"/>
                <a:gd name="T2" fmla="*/ 19 w 19"/>
                <a:gd name="T3" fmla="*/ 26 h 33"/>
                <a:gd name="T4" fmla="*/ 19 w 19"/>
                <a:gd name="T5" fmla="*/ 31 h 33"/>
                <a:gd name="T6" fmla="*/ 12 w 19"/>
                <a:gd name="T7" fmla="*/ 33 h 33"/>
                <a:gd name="T8" fmla="*/ 6 w 19"/>
                <a:gd name="T9" fmla="*/ 30 h 33"/>
                <a:gd name="T10" fmla="*/ 4 w 19"/>
                <a:gd name="T11" fmla="*/ 24 h 33"/>
                <a:gd name="T12" fmla="*/ 4 w 19"/>
                <a:gd name="T13" fmla="*/ 11 h 33"/>
                <a:gd name="T14" fmla="*/ 0 w 19"/>
                <a:gd name="T15" fmla="*/ 11 h 33"/>
                <a:gd name="T16" fmla="*/ 0 w 19"/>
                <a:gd name="T17" fmla="*/ 8 h 33"/>
                <a:gd name="T18" fmla="*/ 4 w 19"/>
                <a:gd name="T19" fmla="*/ 6 h 33"/>
                <a:gd name="T20" fmla="*/ 6 w 19"/>
                <a:gd name="T21" fmla="*/ 0 h 33"/>
                <a:gd name="T22" fmla="*/ 11 w 19"/>
                <a:gd name="T23" fmla="*/ 0 h 33"/>
                <a:gd name="T24" fmla="*/ 11 w 19"/>
                <a:gd name="T25" fmla="*/ 6 h 33"/>
                <a:gd name="T26" fmla="*/ 18 w 19"/>
                <a:gd name="T27" fmla="*/ 6 h 33"/>
                <a:gd name="T28" fmla="*/ 18 w 19"/>
                <a:gd name="T29" fmla="*/ 11 h 33"/>
                <a:gd name="T30" fmla="*/ 11 w 19"/>
                <a:gd name="T31" fmla="*/ 11 h 33"/>
                <a:gd name="T32" fmla="*/ 11 w 19"/>
                <a:gd name="T33" fmla="*/ 24 h 33"/>
                <a:gd name="T34" fmla="*/ 12 w 19"/>
                <a:gd name="T35" fmla="*/ 26 h 33"/>
                <a:gd name="T36" fmla="*/ 14 w 19"/>
                <a:gd name="T37"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3">
                  <a:moveTo>
                    <a:pt x="14" y="27"/>
                  </a:moveTo>
                  <a:cubicBezTo>
                    <a:pt x="15" y="27"/>
                    <a:pt x="17" y="27"/>
                    <a:pt x="19" y="26"/>
                  </a:cubicBezTo>
                  <a:cubicBezTo>
                    <a:pt x="19" y="31"/>
                    <a:pt x="19" y="31"/>
                    <a:pt x="19" y="31"/>
                  </a:cubicBezTo>
                  <a:cubicBezTo>
                    <a:pt x="17" y="32"/>
                    <a:pt x="15" y="33"/>
                    <a:pt x="12" y="33"/>
                  </a:cubicBezTo>
                  <a:cubicBezTo>
                    <a:pt x="9" y="33"/>
                    <a:pt x="7" y="32"/>
                    <a:pt x="6" y="30"/>
                  </a:cubicBezTo>
                  <a:cubicBezTo>
                    <a:pt x="4" y="29"/>
                    <a:pt x="4" y="27"/>
                    <a:pt x="4" y="24"/>
                  </a:cubicBezTo>
                  <a:cubicBezTo>
                    <a:pt x="4" y="11"/>
                    <a:pt x="4" y="11"/>
                    <a:pt x="4" y="11"/>
                  </a:cubicBezTo>
                  <a:cubicBezTo>
                    <a:pt x="0" y="11"/>
                    <a:pt x="0" y="11"/>
                    <a:pt x="0" y="11"/>
                  </a:cubicBezTo>
                  <a:cubicBezTo>
                    <a:pt x="0" y="8"/>
                    <a:pt x="0" y="8"/>
                    <a:pt x="0" y="8"/>
                  </a:cubicBezTo>
                  <a:cubicBezTo>
                    <a:pt x="4" y="6"/>
                    <a:pt x="4" y="6"/>
                    <a:pt x="4" y="6"/>
                  </a:cubicBezTo>
                  <a:cubicBezTo>
                    <a:pt x="6" y="0"/>
                    <a:pt x="6" y="0"/>
                    <a:pt x="6" y="0"/>
                  </a:cubicBezTo>
                  <a:cubicBezTo>
                    <a:pt x="11" y="0"/>
                    <a:pt x="11" y="0"/>
                    <a:pt x="11" y="0"/>
                  </a:cubicBezTo>
                  <a:cubicBezTo>
                    <a:pt x="11" y="6"/>
                    <a:pt x="11" y="6"/>
                    <a:pt x="11" y="6"/>
                  </a:cubicBezTo>
                  <a:cubicBezTo>
                    <a:pt x="18" y="6"/>
                    <a:pt x="18" y="6"/>
                    <a:pt x="18" y="6"/>
                  </a:cubicBezTo>
                  <a:cubicBezTo>
                    <a:pt x="18" y="11"/>
                    <a:pt x="18" y="11"/>
                    <a:pt x="18" y="11"/>
                  </a:cubicBezTo>
                  <a:cubicBezTo>
                    <a:pt x="11" y="11"/>
                    <a:pt x="11" y="11"/>
                    <a:pt x="11" y="11"/>
                  </a:cubicBezTo>
                  <a:cubicBezTo>
                    <a:pt x="11" y="24"/>
                    <a:pt x="11" y="24"/>
                    <a:pt x="11" y="24"/>
                  </a:cubicBezTo>
                  <a:cubicBezTo>
                    <a:pt x="11" y="25"/>
                    <a:pt x="11" y="26"/>
                    <a:pt x="12" y="26"/>
                  </a:cubicBezTo>
                  <a:cubicBezTo>
                    <a:pt x="12" y="27"/>
                    <a:pt x="13" y="27"/>
                    <a:pt x="14"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9" name="Freeform 23"/>
            <p:cNvSpPr>
              <a:spLocks noEditPoints="1"/>
            </p:cNvSpPr>
            <p:nvPr userDrawn="1"/>
          </p:nvSpPr>
          <p:spPr bwMode="auto">
            <a:xfrm>
              <a:off x="5834063" y="4038600"/>
              <a:ext cx="90488" cy="106363"/>
            </a:xfrm>
            <a:custGeom>
              <a:avLst/>
              <a:gdLst>
                <a:gd name="T0" fmla="*/ 12 w 24"/>
                <a:gd name="T1" fmla="*/ 5 h 28"/>
                <a:gd name="T2" fmla="*/ 9 w 24"/>
                <a:gd name="T3" fmla="*/ 7 h 28"/>
                <a:gd name="T4" fmla="*/ 7 w 24"/>
                <a:gd name="T5" fmla="*/ 11 h 28"/>
                <a:gd name="T6" fmla="*/ 18 w 24"/>
                <a:gd name="T7" fmla="*/ 11 h 28"/>
                <a:gd name="T8" fmla="*/ 16 w 24"/>
                <a:gd name="T9" fmla="*/ 7 h 28"/>
                <a:gd name="T10" fmla="*/ 12 w 24"/>
                <a:gd name="T11" fmla="*/ 5 h 28"/>
                <a:gd name="T12" fmla="*/ 14 w 24"/>
                <a:gd name="T13" fmla="*/ 28 h 28"/>
                <a:gd name="T14" fmla="*/ 3 w 24"/>
                <a:gd name="T15" fmla="*/ 24 h 28"/>
                <a:gd name="T16" fmla="*/ 0 w 24"/>
                <a:gd name="T17" fmla="*/ 14 h 28"/>
                <a:gd name="T18" fmla="*/ 3 w 24"/>
                <a:gd name="T19" fmla="*/ 4 h 28"/>
                <a:gd name="T20" fmla="*/ 12 w 24"/>
                <a:gd name="T21" fmla="*/ 0 h 28"/>
                <a:gd name="T22" fmla="*/ 21 w 24"/>
                <a:gd name="T23" fmla="*/ 3 h 28"/>
                <a:gd name="T24" fmla="*/ 24 w 24"/>
                <a:gd name="T25" fmla="*/ 12 h 28"/>
                <a:gd name="T26" fmla="*/ 24 w 24"/>
                <a:gd name="T27" fmla="*/ 16 h 28"/>
                <a:gd name="T28" fmla="*/ 7 w 24"/>
                <a:gd name="T29" fmla="*/ 16 h 28"/>
                <a:gd name="T30" fmla="*/ 9 w 24"/>
                <a:gd name="T31" fmla="*/ 21 h 28"/>
                <a:gd name="T32" fmla="*/ 14 w 24"/>
                <a:gd name="T33" fmla="*/ 22 h 28"/>
                <a:gd name="T34" fmla="*/ 18 w 24"/>
                <a:gd name="T35" fmla="*/ 22 h 28"/>
                <a:gd name="T36" fmla="*/ 23 w 24"/>
                <a:gd name="T37" fmla="*/ 20 h 28"/>
                <a:gd name="T38" fmla="*/ 23 w 24"/>
                <a:gd name="T39" fmla="*/ 26 h 28"/>
                <a:gd name="T40" fmla="*/ 19 w 24"/>
                <a:gd name="T41" fmla="*/ 27 h 28"/>
                <a:gd name="T42" fmla="*/ 14 w 24"/>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8">
                  <a:moveTo>
                    <a:pt x="12" y="5"/>
                  </a:moveTo>
                  <a:cubicBezTo>
                    <a:pt x="11" y="5"/>
                    <a:pt x="10" y="6"/>
                    <a:pt x="9" y="7"/>
                  </a:cubicBezTo>
                  <a:cubicBezTo>
                    <a:pt x="8" y="8"/>
                    <a:pt x="8" y="9"/>
                    <a:pt x="7" y="11"/>
                  </a:cubicBezTo>
                  <a:cubicBezTo>
                    <a:pt x="18" y="11"/>
                    <a:pt x="18" y="11"/>
                    <a:pt x="18" y="11"/>
                  </a:cubicBezTo>
                  <a:cubicBezTo>
                    <a:pt x="18" y="9"/>
                    <a:pt x="17" y="8"/>
                    <a:pt x="16" y="7"/>
                  </a:cubicBezTo>
                  <a:cubicBezTo>
                    <a:pt x="15" y="6"/>
                    <a:pt x="14" y="5"/>
                    <a:pt x="12" y="5"/>
                  </a:cubicBezTo>
                  <a:moveTo>
                    <a:pt x="14" y="28"/>
                  </a:moveTo>
                  <a:cubicBezTo>
                    <a:pt x="9" y="28"/>
                    <a:pt x="6" y="26"/>
                    <a:pt x="3" y="24"/>
                  </a:cubicBezTo>
                  <a:cubicBezTo>
                    <a:pt x="1" y="22"/>
                    <a:pt x="0" y="18"/>
                    <a:pt x="0" y="14"/>
                  </a:cubicBezTo>
                  <a:cubicBezTo>
                    <a:pt x="0" y="10"/>
                    <a:pt x="1" y="6"/>
                    <a:pt x="3" y="4"/>
                  </a:cubicBezTo>
                  <a:cubicBezTo>
                    <a:pt x="5" y="1"/>
                    <a:pt x="9" y="0"/>
                    <a:pt x="12" y="0"/>
                  </a:cubicBezTo>
                  <a:cubicBezTo>
                    <a:pt x="16" y="0"/>
                    <a:pt x="19" y="1"/>
                    <a:pt x="21" y="3"/>
                  </a:cubicBezTo>
                  <a:cubicBezTo>
                    <a:pt x="23" y="5"/>
                    <a:pt x="24" y="8"/>
                    <a:pt x="24" y="12"/>
                  </a:cubicBezTo>
                  <a:cubicBezTo>
                    <a:pt x="24" y="16"/>
                    <a:pt x="24" y="16"/>
                    <a:pt x="24" y="16"/>
                  </a:cubicBezTo>
                  <a:cubicBezTo>
                    <a:pt x="7" y="16"/>
                    <a:pt x="7" y="16"/>
                    <a:pt x="7" y="16"/>
                  </a:cubicBezTo>
                  <a:cubicBezTo>
                    <a:pt x="7" y="18"/>
                    <a:pt x="8" y="19"/>
                    <a:pt x="9" y="21"/>
                  </a:cubicBezTo>
                  <a:cubicBezTo>
                    <a:pt x="10" y="22"/>
                    <a:pt x="12" y="22"/>
                    <a:pt x="14" y="22"/>
                  </a:cubicBezTo>
                  <a:cubicBezTo>
                    <a:pt x="15" y="22"/>
                    <a:pt x="17" y="22"/>
                    <a:pt x="18" y="22"/>
                  </a:cubicBezTo>
                  <a:cubicBezTo>
                    <a:pt x="20" y="21"/>
                    <a:pt x="21" y="21"/>
                    <a:pt x="23" y="20"/>
                  </a:cubicBezTo>
                  <a:cubicBezTo>
                    <a:pt x="23" y="26"/>
                    <a:pt x="23" y="26"/>
                    <a:pt x="23" y="26"/>
                  </a:cubicBezTo>
                  <a:cubicBezTo>
                    <a:pt x="22" y="26"/>
                    <a:pt x="20" y="27"/>
                    <a:pt x="19" y="27"/>
                  </a:cubicBezTo>
                  <a:cubicBezTo>
                    <a:pt x="17" y="28"/>
                    <a:pt x="16" y="28"/>
                    <a:pt x="1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0" name="Freeform 24"/>
            <p:cNvSpPr>
              <a:spLocks noEditPoints="1"/>
            </p:cNvSpPr>
            <p:nvPr userDrawn="1"/>
          </p:nvSpPr>
          <p:spPr bwMode="auto">
            <a:xfrm>
              <a:off x="5951538" y="4000500"/>
              <a:ext cx="93663" cy="144463"/>
            </a:xfrm>
            <a:custGeom>
              <a:avLst/>
              <a:gdLst>
                <a:gd name="T0" fmla="*/ 13 w 25"/>
                <a:gd name="T1" fmla="*/ 32 h 38"/>
                <a:gd name="T2" fmla="*/ 17 w 25"/>
                <a:gd name="T3" fmla="*/ 30 h 38"/>
                <a:gd name="T4" fmla="*/ 18 w 25"/>
                <a:gd name="T5" fmla="*/ 25 h 38"/>
                <a:gd name="T6" fmla="*/ 18 w 25"/>
                <a:gd name="T7" fmla="*/ 24 h 38"/>
                <a:gd name="T8" fmla="*/ 17 w 25"/>
                <a:gd name="T9" fmla="*/ 18 h 38"/>
                <a:gd name="T10" fmla="*/ 13 w 25"/>
                <a:gd name="T11" fmla="*/ 16 h 38"/>
                <a:gd name="T12" fmla="*/ 9 w 25"/>
                <a:gd name="T13" fmla="*/ 18 h 38"/>
                <a:gd name="T14" fmla="*/ 7 w 25"/>
                <a:gd name="T15" fmla="*/ 24 h 38"/>
                <a:gd name="T16" fmla="*/ 9 w 25"/>
                <a:gd name="T17" fmla="*/ 30 h 38"/>
                <a:gd name="T18" fmla="*/ 13 w 25"/>
                <a:gd name="T19" fmla="*/ 32 h 38"/>
                <a:gd name="T20" fmla="*/ 10 w 25"/>
                <a:gd name="T21" fmla="*/ 38 h 38"/>
                <a:gd name="T22" fmla="*/ 3 w 25"/>
                <a:gd name="T23" fmla="*/ 34 h 38"/>
                <a:gd name="T24" fmla="*/ 0 w 25"/>
                <a:gd name="T25" fmla="*/ 24 h 38"/>
                <a:gd name="T26" fmla="*/ 3 w 25"/>
                <a:gd name="T27" fmla="*/ 14 h 38"/>
                <a:gd name="T28" fmla="*/ 10 w 25"/>
                <a:gd name="T29" fmla="*/ 10 h 38"/>
                <a:gd name="T30" fmla="*/ 18 w 25"/>
                <a:gd name="T31" fmla="*/ 14 h 38"/>
                <a:gd name="T32" fmla="*/ 18 w 25"/>
                <a:gd name="T33" fmla="*/ 14 h 38"/>
                <a:gd name="T34" fmla="*/ 18 w 25"/>
                <a:gd name="T35" fmla="*/ 9 h 38"/>
                <a:gd name="T36" fmla="*/ 18 w 25"/>
                <a:gd name="T37" fmla="*/ 0 h 38"/>
                <a:gd name="T38" fmla="*/ 25 w 25"/>
                <a:gd name="T39" fmla="*/ 0 h 38"/>
                <a:gd name="T40" fmla="*/ 25 w 25"/>
                <a:gd name="T41" fmla="*/ 37 h 38"/>
                <a:gd name="T42" fmla="*/ 19 w 25"/>
                <a:gd name="T43" fmla="*/ 37 h 38"/>
                <a:gd name="T44" fmla="*/ 18 w 25"/>
                <a:gd name="T45" fmla="*/ 34 h 38"/>
                <a:gd name="T46" fmla="*/ 18 w 25"/>
                <a:gd name="T47" fmla="*/ 34 h 38"/>
                <a:gd name="T48" fmla="*/ 10 w 25"/>
                <a:gd name="T4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38">
                  <a:moveTo>
                    <a:pt x="13" y="32"/>
                  </a:moveTo>
                  <a:cubicBezTo>
                    <a:pt x="15" y="32"/>
                    <a:pt x="16" y="31"/>
                    <a:pt x="17" y="30"/>
                  </a:cubicBezTo>
                  <a:cubicBezTo>
                    <a:pt x="18" y="29"/>
                    <a:pt x="18" y="27"/>
                    <a:pt x="18" y="25"/>
                  </a:cubicBezTo>
                  <a:cubicBezTo>
                    <a:pt x="18" y="24"/>
                    <a:pt x="18" y="24"/>
                    <a:pt x="18" y="24"/>
                  </a:cubicBezTo>
                  <a:cubicBezTo>
                    <a:pt x="18" y="21"/>
                    <a:pt x="18" y="19"/>
                    <a:pt x="17" y="18"/>
                  </a:cubicBezTo>
                  <a:cubicBezTo>
                    <a:pt x="16" y="17"/>
                    <a:pt x="15" y="16"/>
                    <a:pt x="13" y="16"/>
                  </a:cubicBezTo>
                  <a:cubicBezTo>
                    <a:pt x="11" y="16"/>
                    <a:pt x="10" y="17"/>
                    <a:pt x="9" y="18"/>
                  </a:cubicBezTo>
                  <a:cubicBezTo>
                    <a:pt x="8" y="19"/>
                    <a:pt x="7" y="21"/>
                    <a:pt x="7" y="24"/>
                  </a:cubicBezTo>
                  <a:cubicBezTo>
                    <a:pt x="7" y="27"/>
                    <a:pt x="8" y="29"/>
                    <a:pt x="9" y="30"/>
                  </a:cubicBezTo>
                  <a:cubicBezTo>
                    <a:pt x="10" y="31"/>
                    <a:pt x="11" y="32"/>
                    <a:pt x="13" y="32"/>
                  </a:cubicBezTo>
                  <a:moveTo>
                    <a:pt x="10" y="38"/>
                  </a:moveTo>
                  <a:cubicBezTo>
                    <a:pt x="7" y="38"/>
                    <a:pt x="5" y="36"/>
                    <a:pt x="3" y="34"/>
                  </a:cubicBezTo>
                  <a:cubicBezTo>
                    <a:pt x="1" y="32"/>
                    <a:pt x="0" y="28"/>
                    <a:pt x="0" y="24"/>
                  </a:cubicBezTo>
                  <a:cubicBezTo>
                    <a:pt x="0" y="20"/>
                    <a:pt x="1" y="16"/>
                    <a:pt x="3" y="14"/>
                  </a:cubicBezTo>
                  <a:cubicBezTo>
                    <a:pt x="5" y="11"/>
                    <a:pt x="7" y="10"/>
                    <a:pt x="10" y="10"/>
                  </a:cubicBezTo>
                  <a:cubicBezTo>
                    <a:pt x="14" y="10"/>
                    <a:pt x="16" y="11"/>
                    <a:pt x="18" y="14"/>
                  </a:cubicBezTo>
                  <a:cubicBezTo>
                    <a:pt x="18" y="14"/>
                    <a:pt x="18" y="14"/>
                    <a:pt x="18" y="14"/>
                  </a:cubicBezTo>
                  <a:cubicBezTo>
                    <a:pt x="18" y="12"/>
                    <a:pt x="18" y="10"/>
                    <a:pt x="18" y="9"/>
                  </a:cubicBezTo>
                  <a:cubicBezTo>
                    <a:pt x="18" y="0"/>
                    <a:pt x="18" y="0"/>
                    <a:pt x="18" y="0"/>
                  </a:cubicBezTo>
                  <a:cubicBezTo>
                    <a:pt x="25" y="0"/>
                    <a:pt x="25" y="0"/>
                    <a:pt x="25" y="0"/>
                  </a:cubicBezTo>
                  <a:cubicBezTo>
                    <a:pt x="25" y="37"/>
                    <a:pt x="25" y="37"/>
                    <a:pt x="25" y="37"/>
                  </a:cubicBezTo>
                  <a:cubicBezTo>
                    <a:pt x="19" y="37"/>
                    <a:pt x="19" y="37"/>
                    <a:pt x="19" y="37"/>
                  </a:cubicBezTo>
                  <a:cubicBezTo>
                    <a:pt x="18" y="34"/>
                    <a:pt x="18" y="34"/>
                    <a:pt x="18" y="34"/>
                  </a:cubicBezTo>
                  <a:cubicBezTo>
                    <a:pt x="18" y="34"/>
                    <a:pt x="18" y="34"/>
                    <a:pt x="18" y="34"/>
                  </a:cubicBezTo>
                  <a:cubicBezTo>
                    <a:pt x="16" y="36"/>
                    <a:pt x="13" y="38"/>
                    <a:pt x="10"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1" name="Freeform 25"/>
            <p:cNvSpPr>
              <a:spLocks/>
            </p:cNvSpPr>
            <p:nvPr userDrawn="1"/>
          </p:nvSpPr>
          <p:spPr bwMode="auto">
            <a:xfrm>
              <a:off x="6078538" y="4114800"/>
              <a:ext cx="30163" cy="30163"/>
            </a:xfrm>
            <a:custGeom>
              <a:avLst/>
              <a:gdLst>
                <a:gd name="T0" fmla="*/ 0 w 8"/>
                <a:gd name="T1" fmla="*/ 4 h 8"/>
                <a:gd name="T2" fmla="*/ 1 w 8"/>
                <a:gd name="T3" fmla="*/ 1 h 8"/>
                <a:gd name="T4" fmla="*/ 4 w 8"/>
                <a:gd name="T5" fmla="*/ 0 h 8"/>
                <a:gd name="T6" fmla="*/ 7 w 8"/>
                <a:gd name="T7" fmla="*/ 1 h 8"/>
                <a:gd name="T8" fmla="*/ 8 w 8"/>
                <a:gd name="T9" fmla="*/ 4 h 8"/>
                <a:gd name="T10" fmla="*/ 7 w 8"/>
                <a:gd name="T11" fmla="*/ 7 h 8"/>
                <a:gd name="T12" fmla="*/ 4 w 8"/>
                <a:gd name="T13" fmla="*/ 8 h 8"/>
                <a:gd name="T14" fmla="*/ 1 w 8"/>
                <a:gd name="T15" fmla="*/ 7 h 8"/>
                <a:gd name="T16" fmla="*/ 0 w 8"/>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4"/>
                  </a:moveTo>
                  <a:cubicBezTo>
                    <a:pt x="0" y="2"/>
                    <a:pt x="0" y="1"/>
                    <a:pt x="1" y="1"/>
                  </a:cubicBezTo>
                  <a:cubicBezTo>
                    <a:pt x="2" y="0"/>
                    <a:pt x="3" y="0"/>
                    <a:pt x="4" y="0"/>
                  </a:cubicBezTo>
                  <a:cubicBezTo>
                    <a:pt x="5" y="0"/>
                    <a:pt x="6" y="0"/>
                    <a:pt x="7" y="1"/>
                  </a:cubicBezTo>
                  <a:cubicBezTo>
                    <a:pt x="8" y="1"/>
                    <a:pt x="8" y="3"/>
                    <a:pt x="8" y="4"/>
                  </a:cubicBezTo>
                  <a:cubicBezTo>
                    <a:pt x="8" y="5"/>
                    <a:pt x="8" y="6"/>
                    <a:pt x="7" y="7"/>
                  </a:cubicBezTo>
                  <a:cubicBezTo>
                    <a:pt x="6" y="7"/>
                    <a:pt x="5" y="8"/>
                    <a:pt x="4" y="8"/>
                  </a:cubicBezTo>
                  <a:cubicBezTo>
                    <a:pt x="3" y="8"/>
                    <a:pt x="2" y="7"/>
                    <a:pt x="1" y="7"/>
                  </a:cubicBezTo>
                  <a:cubicBezTo>
                    <a:pt x="0" y="6"/>
                    <a:pt x="0" y="5"/>
                    <a:pt x="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2" name="Freeform 26"/>
            <p:cNvSpPr>
              <a:spLocks noEditPoints="1"/>
            </p:cNvSpPr>
            <p:nvPr userDrawn="1"/>
          </p:nvSpPr>
          <p:spPr bwMode="auto">
            <a:xfrm>
              <a:off x="6202363" y="4008438"/>
              <a:ext cx="106363" cy="131763"/>
            </a:xfrm>
            <a:custGeom>
              <a:avLst/>
              <a:gdLst>
                <a:gd name="T0" fmla="*/ 7 w 28"/>
                <a:gd name="T1" fmla="*/ 16 h 35"/>
                <a:gd name="T2" fmla="*/ 10 w 28"/>
                <a:gd name="T3" fmla="*/ 16 h 35"/>
                <a:gd name="T4" fmla="*/ 15 w 28"/>
                <a:gd name="T5" fmla="*/ 15 h 35"/>
                <a:gd name="T6" fmla="*/ 16 w 28"/>
                <a:gd name="T7" fmla="*/ 11 h 35"/>
                <a:gd name="T8" fmla="*/ 15 w 28"/>
                <a:gd name="T9" fmla="*/ 8 h 35"/>
                <a:gd name="T10" fmla="*/ 10 w 28"/>
                <a:gd name="T11" fmla="*/ 6 h 35"/>
                <a:gd name="T12" fmla="*/ 7 w 28"/>
                <a:gd name="T13" fmla="*/ 6 h 35"/>
                <a:gd name="T14" fmla="*/ 7 w 28"/>
                <a:gd name="T15" fmla="*/ 16 h 35"/>
                <a:gd name="T16" fmla="*/ 7 w 28"/>
                <a:gd name="T17" fmla="*/ 22 h 35"/>
                <a:gd name="T18" fmla="*/ 7 w 28"/>
                <a:gd name="T19" fmla="*/ 35 h 35"/>
                <a:gd name="T20" fmla="*/ 0 w 28"/>
                <a:gd name="T21" fmla="*/ 35 h 35"/>
                <a:gd name="T22" fmla="*/ 0 w 28"/>
                <a:gd name="T23" fmla="*/ 0 h 35"/>
                <a:gd name="T24" fmla="*/ 10 w 28"/>
                <a:gd name="T25" fmla="*/ 0 h 35"/>
                <a:gd name="T26" fmla="*/ 21 w 28"/>
                <a:gd name="T27" fmla="*/ 3 h 35"/>
                <a:gd name="T28" fmla="*/ 24 w 28"/>
                <a:gd name="T29" fmla="*/ 11 h 35"/>
                <a:gd name="T30" fmla="*/ 22 w 28"/>
                <a:gd name="T31" fmla="*/ 16 h 35"/>
                <a:gd name="T32" fmla="*/ 17 w 28"/>
                <a:gd name="T33" fmla="*/ 20 h 35"/>
                <a:gd name="T34" fmla="*/ 28 w 28"/>
                <a:gd name="T35" fmla="*/ 35 h 35"/>
                <a:gd name="T36" fmla="*/ 20 w 28"/>
                <a:gd name="T37" fmla="*/ 35 h 35"/>
                <a:gd name="T38" fmla="*/ 11 w 28"/>
                <a:gd name="T39" fmla="*/ 22 h 35"/>
                <a:gd name="T40" fmla="*/ 7 w 28"/>
                <a:gd name="T41"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7" y="16"/>
                  </a:moveTo>
                  <a:cubicBezTo>
                    <a:pt x="10" y="16"/>
                    <a:pt x="10" y="16"/>
                    <a:pt x="10" y="16"/>
                  </a:cubicBezTo>
                  <a:cubicBezTo>
                    <a:pt x="12" y="16"/>
                    <a:pt x="14" y="15"/>
                    <a:pt x="15" y="15"/>
                  </a:cubicBezTo>
                  <a:cubicBezTo>
                    <a:pt x="16" y="14"/>
                    <a:pt x="16" y="13"/>
                    <a:pt x="16" y="11"/>
                  </a:cubicBezTo>
                  <a:cubicBezTo>
                    <a:pt x="16" y="9"/>
                    <a:pt x="16" y="8"/>
                    <a:pt x="15" y="8"/>
                  </a:cubicBezTo>
                  <a:cubicBezTo>
                    <a:pt x="14" y="7"/>
                    <a:pt x="12" y="6"/>
                    <a:pt x="10" y="6"/>
                  </a:cubicBezTo>
                  <a:cubicBezTo>
                    <a:pt x="7" y="6"/>
                    <a:pt x="7" y="6"/>
                    <a:pt x="7" y="6"/>
                  </a:cubicBezTo>
                  <a:lnTo>
                    <a:pt x="7" y="16"/>
                  </a:lnTo>
                  <a:close/>
                  <a:moveTo>
                    <a:pt x="7" y="22"/>
                  </a:moveTo>
                  <a:cubicBezTo>
                    <a:pt x="7" y="35"/>
                    <a:pt x="7" y="35"/>
                    <a:pt x="7" y="35"/>
                  </a:cubicBezTo>
                  <a:cubicBezTo>
                    <a:pt x="0" y="35"/>
                    <a:pt x="0" y="35"/>
                    <a:pt x="0" y="35"/>
                  </a:cubicBezTo>
                  <a:cubicBezTo>
                    <a:pt x="0" y="0"/>
                    <a:pt x="0" y="0"/>
                    <a:pt x="0" y="0"/>
                  </a:cubicBezTo>
                  <a:cubicBezTo>
                    <a:pt x="10" y="0"/>
                    <a:pt x="10" y="0"/>
                    <a:pt x="10" y="0"/>
                  </a:cubicBezTo>
                  <a:cubicBezTo>
                    <a:pt x="15" y="0"/>
                    <a:pt x="18" y="1"/>
                    <a:pt x="21" y="3"/>
                  </a:cubicBezTo>
                  <a:cubicBezTo>
                    <a:pt x="23" y="5"/>
                    <a:pt x="24" y="7"/>
                    <a:pt x="24" y="11"/>
                  </a:cubicBezTo>
                  <a:cubicBezTo>
                    <a:pt x="24" y="13"/>
                    <a:pt x="23" y="15"/>
                    <a:pt x="22" y="16"/>
                  </a:cubicBezTo>
                  <a:cubicBezTo>
                    <a:pt x="21" y="18"/>
                    <a:pt x="20" y="19"/>
                    <a:pt x="17" y="20"/>
                  </a:cubicBezTo>
                  <a:cubicBezTo>
                    <a:pt x="23" y="28"/>
                    <a:pt x="26" y="33"/>
                    <a:pt x="28" y="35"/>
                  </a:cubicBezTo>
                  <a:cubicBezTo>
                    <a:pt x="20" y="35"/>
                    <a:pt x="20" y="35"/>
                    <a:pt x="20" y="35"/>
                  </a:cubicBezTo>
                  <a:cubicBezTo>
                    <a:pt x="11" y="22"/>
                    <a:pt x="11" y="22"/>
                    <a:pt x="11" y="22"/>
                  </a:cubicBezTo>
                  <a:lnTo>
                    <a:pt x="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3" name="Freeform 27"/>
            <p:cNvSpPr>
              <a:spLocks noEditPoints="1"/>
            </p:cNvSpPr>
            <p:nvPr userDrawn="1"/>
          </p:nvSpPr>
          <p:spPr bwMode="auto">
            <a:xfrm>
              <a:off x="6323013" y="4038600"/>
              <a:ext cx="93663" cy="106363"/>
            </a:xfrm>
            <a:custGeom>
              <a:avLst/>
              <a:gdLst>
                <a:gd name="T0" fmla="*/ 13 w 25"/>
                <a:gd name="T1" fmla="*/ 5 h 28"/>
                <a:gd name="T2" fmla="*/ 9 w 25"/>
                <a:gd name="T3" fmla="*/ 7 h 28"/>
                <a:gd name="T4" fmla="*/ 8 w 25"/>
                <a:gd name="T5" fmla="*/ 11 h 28"/>
                <a:gd name="T6" fmla="*/ 18 w 25"/>
                <a:gd name="T7" fmla="*/ 11 h 28"/>
                <a:gd name="T8" fmla="*/ 17 w 25"/>
                <a:gd name="T9" fmla="*/ 7 h 28"/>
                <a:gd name="T10" fmla="*/ 13 w 25"/>
                <a:gd name="T11" fmla="*/ 5 h 28"/>
                <a:gd name="T12" fmla="*/ 14 w 25"/>
                <a:gd name="T13" fmla="*/ 28 h 28"/>
                <a:gd name="T14" fmla="*/ 4 w 25"/>
                <a:gd name="T15" fmla="*/ 24 h 28"/>
                <a:gd name="T16" fmla="*/ 0 w 25"/>
                <a:gd name="T17" fmla="*/ 14 h 28"/>
                <a:gd name="T18" fmla="*/ 4 w 25"/>
                <a:gd name="T19" fmla="*/ 4 h 28"/>
                <a:gd name="T20" fmla="*/ 13 w 25"/>
                <a:gd name="T21" fmla="*/ 0 h 28"/>
                <a:gd name="T22" fmla="*/ 22 w 25"/>
                <a:gd name="T23" fmla="*/ 3 h 28"/>
                <a:gd name="T24" fmla="*/ 25 w 25"/>
                <a:gd name="T25" fmla="*/ 12 h 28"/>
                <a:gd name="T26" fmla="*/ 25 w 25"/>
                <a:gd name="T27" fmla="*/ 16 h 28"/>
                <a:gd name="T28" fmla="*/ 8 w 25"/>
                <a:gd name="T29" fmla="*/ 16 h 28"/>
                <a:gd name="T30" fmla="*/ 9 w 25"/>
                <a:gd name="T31" fmla="*/ 21 h 28"/>
                <a:gd name="T32" fmla="*/ 14 w 25"/>
                <a:gd name="T33" fmla="*/ 22 h 28"/>
                <a:gd name="T34" fmla="*/ 19 w 25"/>
                <a:gd name="T35" fmla="*/ 22 h 28"/>
                <a:gd name="T36" fmla="*/ 23 w 25"/>
                <a:gd name="T37" fmla="*/ 20 h 28"/>
                <a:gd name="T38" fmla="*/ 23 w 25"/>
                <a:gd name="T39" fmla="*/ 26 h 28"/>
                <a:gd name="T40" fmla="*/ 19 w 25"/>
                <a:gd name="T41" fmla="*/ 27 h 28"/>
                <a:gd name="T42" fmla="*/ 14 w 25"/>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8">
                  <a:moveTo>
                    <a:pt x="13" y="5"/>
                  </a:moveTo>
                  <a:cubicBezTo>
                    <a:pt x="11" y="5"/>
                    <a:pt x="10" y="6"/>
                    <a:pt x="9" y="7"/>
                  </a:cubicBezTo>
                  <a:cubicBezTo>
                    <a:pt x="8" y="8"/>
                    <a:pt x="8" y="9"/>
                    <a:pt x="8" y="11"/>
                  </a:cubicBezTo>
                  <a:cubicBezTo>
                    <a:pt x="18" y="11"/>
                    <a:pt x="18" y="11"/>
                    <a:pt x="18" y="11"/>
                  </a:cubicBezTo>
                  <a:cubicBezTo>
                    <a:pt x="18" y="9"/>
                    <a:pt x="18" y="8"/>
                    <a:pt x="17" y="7"/>
                  </a:cubicBezTo>
                  <a:cubicBezTo>
                    <a:pt x="16" y="6"/>
                    <a:pt x="14" y="5"/>
                    <a:pt x="13" y="5"/>
                  </a:cubicBezTo>
                  <a:moveTo>
                    <a:pt x="14" y="28"/>
                  </a:moveTo>
                  <a:cubicBezTo>
                    <a:pt x="10" y="28"/>
                    <a:pt x="6" y="26"/>
                    <a:pt x="4" y="24"/>
                  </a:cubicBezTo>
                  <a:cubicBezTo>
                    <a:pt x="2" y="22"/>
                    <a:pt x="0" y="18"/>
                    <a:pt x="0" y="14"/>
                  </a:cubicBezTo>
                  <a:cubicBezTo>
                    <a:pt x="0" y="10"/>
                    <a:pt x="1" y="6"/>
                    <a:pt x="4" y="4"/>
                  </a:cubicBezTo>
                  <a:cubicBezTo>
                    <a:pt x="6" y="1"/>
                    <a:pt x="9" y="0"/>
                    <a:pt x="13" y="0"/>
                  </a:cubicBezTo>
                  <a:cubicBezTo>
                    <a:pt x="17" y="0"/>
                    <a:pt x="20" y="1"/>
                    <a:pt x="22" y="3"/>
                  </a:cubicBezTo>
                  <a:cubicBezTo>
                    <a:pt x="24" y="5"/>
                    <a:pt x="25" y="8"/>
                    <a:pt x="25" y="12"/>
                  </a:cubicBezTo>
                  <a:cubicBezTo>
                    <a:pt x="25" y="16"/>
                    <a:pt x="25" y="16"/>
                    <a:pt x="25" y="16"/>
                  </a:cubicBezTo>
                  <a:cubicBezTo>
                    <a:pt x="8" y="16"/>
                    <a:pt x="8" y="16"/>
                    <a:pt x="8" y="16"/>
                  </a:cubicBezTo>
                  <a:cubicBezTo>
                    <a:pt x="8" y="18"/>
                    <a:pt x="8" y="19"/>
                    <a:pt x="9" y="21"/>
                  </a:cubicBezTo>
                  <a:cubicBezTo>
                    <a:pt x="11" y="22"/>
                    <a:pt x="12" y="22"/>
                    <a:pt x="14" y="22"/>
                  </a:cubicBezTo>
                  <a:cubicBezTo>
                    <a:pt x="16" y="22"/>
                    <a:pt x="17" y="22"/>
                    <a:pt x="19" y="22"/>
                  </a:cubicBezTo>
                  <a:cubicBezTo>
                    <a:pt x="20" y="21"/>
                    <a:pt x="22" y="21"/>
                    <a:pt x="23" y="20"/>
                  </a:cubicBezTo>
                  <a:cubicBezTo>
                    <a:pt x="23" y="26"/>
                    <a:pt x="23" y="26"/>
                    <a:pt x="23" y="26"/>
                  </a:cubicBezTo>
                  <a:cubicBezTo>
                    <a:pt x="22" y="26"/>
                    <a:pt x="21" y="27"/>
                    <a:pt x="19" y="27"/>
                  </a:cubicBezTo>
                  <a:cubicBezTo>
                    <a:pt x="18" y="28"/>
                    <a:pt x="16" y="28"/>
                    <a:pt x="1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4" name="Freeform 28"/>
            <p:cNvSpPr>
              <a:spLocks noEditPoints="1"/>
            </p:cNvSpPr>
            <p:nvPr userDrawn="1"/>
          </p:nvSpPr>
          <p:spPr bwMode="auto">
            <a:xfrm>
              <a:off x="6432550" y="4038600"/>
              <a:ext cx="101600" cy="147638"/>
            </a:xfrm>
            <a:custGeom>
              <a:avLst/>
              <a:gdLst>
                <a:gd name="T0" fmla="*/ 9 w 27"/>
                <a:gd name="T1" fmla="*/ 9 h 39"/>
                <a:gd name="T2" fmla="*/ 10 w 27"/>
                <a:gd name="T3" fmla="*/ 13 h 39"/>
                <a:gd name="T4" fmla="*/ 13 w 27"/>
                <a:gd name="T5" fmla="*/ 14 h 39"/>
                <a:gd name="T6" fmla="*/ 16 w 27"/>
                <a:gd name="T7" fmla="*/ 13 h 39"/>
                <a:gd name="T8" fmla="*/ 17 w 27"/>
                <a:gd name="T9" fmla="*/ 9 h 39"/>
                <a:gd name="T10" fmla="*/ 13 w 27"/>
                <a:gd name="T11" fmla="*/ 5 h 39"/>
                <a:gd name="T12" fmla="*/ 9 w 27"/>
                <a:gd name="T13" fmla="*/ 9 h 39"/>
                <a:gd name="T14" fmla="*/ 7 w 27"/>
                <a:gd name="T15" fmla="*/ 31 h 39"/>
                <a:gd name="T16" fmla="*/ 8 w 27"/>
                <a:gd name="T17" fmla="*/ 33 h 39"/>
                <a:gd name="T18" fmla="*/ 12 w 27"/>
                <a:gd name="T19" fmla="*/ 34 h 39"/>
                <a:gd name="T20" fmla="*/ 18 w 27"/>
                <a:gd name="T21" fmla="*/ 33 h 39"/>
                <a:gd name="T22" fmla="*/ 21 w 27"/>
                <a:gd name="T23" fmla="*/ 30 h 39"/>
                <a:gd name="T24" fmla="*/ 19 w 27"/>
                <a:gd name="T25" fmla="*/ 28 h 39"/>
                <a:gd name="T26" fmla="*/ 15 w 27"/>
                <a:gd name="T27" fmla="*/ 28 h 39"/>
                <a:gd name="T28" fmla="*/ 11 w 27"/>
                <a:gd name="T29" fmla="*/ 28 h 39"/>
                <a:gd name="T30" fmla="*/ 8 w 27"/>
                <a:gd name="T31" fmla="*/ 28 h 39"/>
                <a:gd name="T32" fmla="*/ 7 w 27"/>
                <a:gd name="T33" fmla="*/ 31 h 39"/>
                <a:gd name="T34" fmla="*/ 27 w 27"/>
                <a:gd name="T35" fmla="*/ 1 h 39"/>
                <a:gd name="T36" fmla="*/ 27 w 27"/>
                <a:gd name="T37" fmla="*/ 4 h 39"/>
                <a:gd name="T38" fmla="*/ 23 w 27"/>
                <a:gd name="T39" fmla="*/ 5 h 39"/>
                <a:gd name="T40" fmla="*/ 24 w 27"/>
                <a:gd name="T41" fmla="*/ 9 h 39"/>
                <a:gd name="T42" fmla="*/ 21 w 27"/>
                <a:gd name="T43" fmla="*/ 16 h 39"/>
                <a:gd name="T44" fmla="*/ 13 w 27"/>
                <a:gd name="T45" fmla="*/ 18 h 39"/>
                <a:gd name="T46" fmla="*/ 12 w 27"/>
                <a:gd name="T47" fmla="*/ 18 h 39"/>
                <a:gd name="T48" fmla="*/ 11 w 27"/>
                <a:gd name="T49" fmla="*/ 18 h 39"/>
                <a:gd name="T50" fmla="*/ 9 w 27"/>
                <a:gd name="T51" fmla="*/ 20 h 39"/>
                <a:gd name="T52" fmla="*/ 13 w 27"/>
                <a:gd name="T53" fmla="*/ 22 h 39"/>
                <a:gd name="T54" fmla="*/ 18 w 27"/>
                <a:gd name="T55" fmla="*/ 22 h 39"/>
                <a:gd name="T56" fmla="*/ 25 w 27"/>
                <a:gd name="T57" fmla="*/ 24 h 39"/>
                <a:gd name="T58" fmla="*/ 27 w 27"/>
                <a:gd name="T59" fmla="*/ 29 h 39"/>
                <a:gd name="T60" fmla="*/ 23 w 27"/>
                <a:gd name="T61" fmla="*/ 36 h 39"/>
                <a:gd name="T62" fmla="*/ 12 w 27"/>
                <a:gd name="T63" fmla="*/ 39 h 39"/>
                <a:gd name="T64" fmla="*/ 3 w 27"/>
                <a:gd name="T65" fmla="*/ 37 h 39"/>
                <a:gd name="T66" fmla="*/ 0 w 27"/>
                <a:gd name="T67" fmla="*/ 32 h 39"/>
                <a:gd name="T68" fmla="*/ 2 w 27"/>
                <a:gd name="T69" fmla="*/ 28 h 39"/>
                <a:gd name="T70" fmla="*/ 6 w 27"/>
                <a:gd name="T71" fmla="*/ 25 h 39"/>
                <a:gd name="T72" fmla="*/ 4 w 27"/>
                <a:gd name="T73" fmla="*/ 24 h 39"/>
                <a:gd name="T74" fmla="*/ 4 w 27"/>
                <a:gd name="T75" fmla="*/ 21 h 39"/>
                <a:gd name="T76" fmla="*/ 4 w 27"/>
                <a:gd name="T77" fmla="*/ 19 h 39"/>
                <a:gd name="T78" fmla="*/ 7 w 27"/>
                <a:gd name="T79" fmla="*/ 17 h 39"/>
                <a:gd name="T80" fmla="*/ 4 w 27"/>
                <a:gd name="T81" fmla="*/ 14 h 39"/>
                <a:gd name="T82" fmla="*/ 2 w 27"/>
                <a:gd name="T83" fmla="*/ 9 h 39"/>
                <a:gd name="T84" fmla="*/ 5 w 27"/>
                <a:gd name="T85" fmla="*/ 2 h 39"/>
                <a:gd name="T86" fmla="*/ 13 w 27"/>
                <a:gd name="T87" fmla="*/ 0 h 39"/>
                <a:gd name="T88" fmla="*/ 16 w 27"/>
                <a:gd name="T89" fmla="*/ 0 h 39"/>
                <a:gd name="T90" fmla="*/ 18 w 27"/>
                <a:gd name="T91" fmla="*/ 1 h 39"/>
                <a:gd name="T92" fmla="*/ 27 w 27"/>
                <a:gd name="T9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9">
                  <a:moveTo>
                    <a:pt x="9" y="9"/>
                  </a:moveTo>
                  <a:cubicBezTo>
                    <a:pt x="9" y="11"/>
                    <a:pt x="10" y="12"/>
                    <a:pt x="10" y="13"/>
                  </a:cubicBezTo>
                  <a:cubicBezTo>
                    <a:pt x="11" y="14"/>
                    <a:pt x="12" y="14"/>
                    <a:pt x="13" y="14"/>
                  </a:cubicBezTo>
                  <a:cubicBezTo>
                    <a:pt x="15" y="14"/>
                    <a:pt x="16" y="14"/>
                    <a:pt x="16" y="13"/>
                  </a:cubicBezTo>
                  <a:cubicBezTo>
                    <a:pt x="17" y="12"/>
                    <a:pt x="17" y="11"/>
                    <a:pt x="17" y="9"/>
                  </a:cubicBezTo>
                  <a:cubicBezTo>
                    <a:pt x="17" y="6"/>
                    <a:pt x="16" y="5"/>
                    <a:pt x="13" y="5"/>
                  </a:cubicBezTo>
                  <a:cubicBezTo>
                    <a:pt x="11" y="5"/>
                    <a:pt x="9" y="6"/>
                    <a:pt x="9" y="9"/>
                  </a:cubicBezTo>
                  <a:moveTo>
                    <a:pt x="7" y="31"/>
                  </a:moveTo>
                  <a:cubicBezTo>
                    <a:pt x="7" y="32"/>
                    <a:pt x="7" y="33"/>
                    <a:pt x="8" y="33"/>
                  </a:cubicBezTo>
                  <a:cubicBezTo>
                    <a:pt x="9" y="34"/>
                    <a:pt x="10" y="34"/>
                    <a:pt x="12" y="34"/>
                  </a:cubicBezTo>
                  <a:cubicBezTo>
                    <a:pt x="15" y="34"/>
                    <a:pt x="17" y="34"/>
                    <a:pt x="18" y="33"/>
                  </a:cubicBezTo>
                  <a:cubicBezTo>
                    <a:pt x="20" y="32"/>
                    <a:pt x="21" y="31"/>
                    <a:pt x="21" y="30"/>
                  </a:cubicBezTo>
                  <a:cubicBezTo>
                    <a:pt x="21" y="29"/>
                    <a:pt x="20" y="28"/>
                    <a:pt x="19" y="28"/>
                  </a:cubicBezTo>
                  <a:cubicBezTo>
                    <a:pt x="18" y="28"/>
                    <a:pt x="17" y="28"/>
                    <a:pt x="15" y="28"/>
                  </a:cubicBezTo>
                  <a:cubicBezTo>
                    <a:pt x="11" y="28"/>
                    <a:pt x="11" y="28"/>
                    <a:pt x="11" y="28"/>
                  </a:cubicBezTo>
                  <a:cubicBezTo>
                    <a:pt x="10" y="28"/>
                    <a:pt x="9" y="28"/>
                    <a:pt x="8" y="28"/>
                  </a:cubicBezTo>
                  <a:cubicBezTo>
                    <a:pt x="7" y="29"/>
                    <a:pt x="7" y="30"/>
                    <a:pt x="7" y="31"/>
                  </a:cubicBezTo>
                  <a:moveTo>
                    <a:pt x="27" y="1"/>
                  </a:moveTo>
                  <a:cubicBezTo>
                    <a:pt x="27" y="4"/>
                    <a:pt x="27" y="4"/>
                    <a:pt x="27" y="4"/>
                  </a:cubicBezTo>
                  <a:cubicBezTo>
                    <a:pt x="23" y="5"/>
                    <a:pt x="23" y="5"/>
                    <a:pt x="23" y="5"/>
                  </a:cubicBezTo>
                  <a:cubicBezTo>
                    <a:pt x="24" y="7"/>
                    <a:pt x="24" y="8"/>
                    <a:pt x="24" y="9"/>
                  </a:cubicBezTo>
                  <a:cubicBezTo>
                    <a:pt x="24" y="12"/>
                    <a:pt x="23" y="14"/>
                    <a:pt x="21" y="16"/>
                  </a:cubicBezTo>
                  <a:cubicBezTo>
                    <a:pt x="19" y="18"/>
                    <a:pt x="17" y="18"/>
                    <a:pt x="13" y="18"/>
                  </a:cubicBezTo>
                  <a:cubicBezTo>
                    <a:pt x="12" y="18"/>
                    <a:pt x="12" y="18"/>
                    <a:pt x="12" y="18"/>
                  </a:cubicBezTo>
                  <a:cubicBezTo>
                    <a:pt x="11" y="18"/>
                    <a:pt x="11" y="18"/>
                    <a:pt x="11" y="18"/>
                  </a:cubicBezTo>
                  <a:cubicBezTo>
                    <a:pt x="10" y="19"/>
                    <a:pt x="9" y="19"/>
                    <a:pt x="9" y="20"/>
                  </a:cubicBezTo>
                  <a:cubicBezTo>
                    <a:pt x="9" y="21"/>
                    <a:pt x="11" y="22"/>
                    <a:pt x="13" y="22"/>
                  </a:cubicBezTo>
                  <a:cubicBezTo>
                    <a:pt x="18" y="22"/>
                    <a:pt x="18" y="22"/>
                    <a:pt x="18" y="22"/>
                  </a:cubicBezTo>
                  <a:cubicBezTo>
                    <a:pt x="21" y="22"/>
                    <a:pt x="23" y="22"/>
                    <a:pt x="25" y="24"/>
                  </a:cubicBezTo>
                  <a:cubicBezTo>
                    <a:pt x="26" y="25"/>
                    <a:pt x="27" y="27"/>
                    <a:pt x="27" y="29"/>
                  </a:cubicBezTo>
                  <a:cubicBezTo>
                    <a:pt x="27" y="32"/>
                    <a:pt x="26" y="35"/>
                    <a:pt x="23" y="36"/>
                  </a:cubicBezTo>
                  <a:cubicBezTo>
                    <a:pt x="20" y="38"/>
                    <a:pt x="17" y="39"/>
                    <a:pt x="12" y="39"/>
                  </a:cubicBezTo>
                  <a:cubicBezTo>
                    <a:pt x="8" y="39"/>
                    <a:pt x="5" y="38"/>
                    <a:pt x="3" y="37"/>
                  </a:cubicBezTo>
                  <a:cubicBezTo>
                    <a:pt x="1" y="36"/>
                    <a:pt x="0" y="34"/>
                    <a:pt x="0" y="32"/>
                  </a:cubicBezTo>
                  <a:cubicBezTo>
                    <a:pt x="0" y="30"/>
                    <a:pt x="1" y="29"/>
                    <a:pt x="2" y="28"/>
                  </a:cubicBezTo>
                  <a:cubicBezTo>
                    <a:pt x="3" y="26"/>
                    <a:pt x="4" y="26"/>
                    <a:pt x="6" y="25"/>
                  </a:cubicBezTo>
                  <a:cubicBezTo>
                    <a:pt x="6" y="25"/>
                    <a:pt x="5" y="24"/>
                    <a:pt x="4" y="24"/>
                  </a:cubicBezTo>
                  <a:cubicBezTo>
                    <a:pt x="4" y="23"/>
                    <a:pt x="4" y="22"/>
                    <a:pt x="4" y="21"/>
                  </a:cubicBezTo>
                  <a:cubicBezTo>
                    <a:pt x="4" y="20"/>
                    <a:pt x="4" y="19"/>
                    <a:pt x="4" y="19"/>
                  </a:cubicBezTo>
                  <a:cubicBezTo>
                    <a:pt x="5" y="18"/>
                    <a:pt x="6" y="17"/>
                    <a:pt x="7" y="17"/>
                  </a:cubicBezTo>
                  <a:cubicBezTo>
                    <a:pt x="6" y="16"/>
                    <a:pt x="5" y="15"/>
                    <a:pt x="4" y="14"/>
                  </a:cubicBezTo>
                  <a:cubicBezTo>
                    <a:pt x="3" y="13"/>
                    <a:pt x="2" y="11"/>
                    <a:pt x="2" y="9"/>
                  </a:cubicBezTo>
                  <a:cubicBezTo>
                    <a:pt x="2" y="6"/>
                    <a:pt x="3" y="4"/>
                    <a:pt x="5" y="2"/>
                  </a:cubicBezTo>
                  <a:cubicBezTo>
                    <a:pt x="7" y="1"/>
                    <a:pt x="10" y="0"/>
                    <a:pt x="13" y="0"/>
                  </a:cubicBezTo>
                  <a:cubicBezTo>
                    <a:pt x="14" y="0"/>
                    <a:pt x="15" y="0"/>
                    <a:pt x="16" y="0"/>
                  </a:cubicBezTo>
                  <a:cubicBezTo>
                    <a:pt x="17" y="0"/>
                    <a:pt x="18" y="1"/>
                    <a:pt x="18" y="1"/>
                  </a:cubicBezTo>
                  <a:lnTo>
                    <a:pt x="2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5" name="Freeform 29"/>
            <p:cNvSpPr>
              <a:spLocks/>
            </p:cNvSpPr>
            <p:nvPr userDrawn="1"/>
          </p:nvSpPr>
          <p:spPr bwMode="auto">
            <a:xfrm>
              <a:off x="6559550" y="4041775"/>
              <a:ext cx="90488" cy="103188"/>
            </a:xfrm>
            <a:custGeom>
              <a:avLst/>
              <a:gdLst>
                <a:gd name="T0" fmla="*/ 19 w 24"/>
                <a:gd name="T1" fmla="*/ 26 h 27"/>
                <a:gd name="T2" fmla="*/ 18 w 24"/>
                <a:gd name="T3" fmla="*/ 23 h 27"/>
                <a:gd name="T4" fmla="*/ 18 w 24"/>
                <a:gd name="T5" fmla="*/ 23 h 27"/>
                <a:gd name="T6" fmla="*/ 14 w 24"/>
                <a:gd name="T7" fmla="*/ 26 h 27"/>
                <a:gd name="T8" fmla="*/ 9 w 24"/>
                <a:gd name="T9" fmla="*/ 27 h 27"/>
                <a:gd name="T10" fmla="*/ 2 w 24"/>
                <a:gd name="T11" fmla="*/ 24 h 27"/>
                <a:gd name="T12" fmla="*/ 0 w 24"/>
                <a:gd name="T13" fmla="*/ 17 h 27"/>
                <a:gd name="T14" fmla="*/ 0 w 24"/>
                <a:gd name="T15" fmla="*/ 0 h 27"/>
                <a:gd name="T16" fmla="*/ 7 w 24"/>
                <a:gd name="T17" fmla="*/ 0 h 27"/>
                <a:gd name="T18" fmla="*/ 7 w 24"/>
                <a:gd name="T19" fmla="*/ 15 h 27"/>
                <a:gd name="T20" fmla="*/ 8 w 24"/>
                <a:gd name="T21" fmla="*/ 19 h 27"/>
                <a:gd name="T22" fmla="*/ 11 w 24"/>
                <a:gd name="T23" fmla="*/ 21 h 27"/>
                <a:gd name="T24" fmla="*/ 16 w 24"/>
                <a:gd name="T25" fmla="*/ 19 h 27"/>
                <a:gd name="T26" fmla="*/ 17 w 24"/>
                <a:gd name="T27" fmla="*/ 12 h 27"/>
                <a:gd name="T28" fmla="*/ 17 w 24"/>
                <a:gd name="T29" fmla="*/ 0 h 27"/>
                <a:gd name="T30" fmla="*/ 24 w 24"/>
                <a:gd name="T31" fmla="*/ 0 h 27"/>
                <a:gd name="T32" fmla="*/ 24 w 24"/>
                <a:gd name="T33" fmla="*/ 26 h 27"/>
                <a:gd name="T34" fmla="*/ 19 w 24"/>
                <a:gd name="T35"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7">
                  <a:moveTo>
                    <a:pt x="19" y="26"/>
                  </a:moveTo>
                  <a:cubicBezTo>
                    <a:pt x="18" y="23"/>
                    <a:pt x="18" y="23"/>
                    <a:pt x="18" y="23"/>
                  </a:cubicBezTo>
                  <a:cubicBezTo>
                    <a:pt x="18" y="23"/>
                    <a:pt x="18" y="23"/>
                    <a:pt x="18" y="23"/>
                  </a:cubicBezTo>
                  <a:cubicBezTo>
                    <a:pt x="17" y="24"/>
                    <a:pt x="16" y="25"/>
                    <a:pt x="14" y="26"/>
                  </a:cubicBezTo>
                  <a:cubicBezTo>
                    <a:pt x="13" y="26"/>
                    <a:pt x="11" y="27"/>
                    <a:pt x="9" y="27"/>
                  </a:cubicBezTo>
                  <a:cubicBezTo>
                    <a:pt x="6" y="27"/>
                    <a:pt x="4" y="26"/>
                    <a:pt x="2" y="24"/>
                  </a:cubicBezTo>
                  <a:cubicBezTo>
                    <a:pt x="1" y="22"/>
                    <a:pt x="0" y="20"/>
                    <a:pt x="0" y="17"/>
                  </a:cubicBezTo>
                  <a:cubicBezTo>
                    <a:pt x="0" y="0"/>
                    <a:pt x="0" y="0"/>
                    <a:pt x="0" y="0"/>
                  </a:cubicBezTo>
                  <a:cubicBezTo>
                    <a:pt x="7" y="0"/>
                    <a:pt x="7" y="0"/>
                    <a:pt x="7" y="0"/>
                  </a:cubicBezTo>
                  <a:cubicBezTo>
                    <a:pt x="7" y="15"/>
                    <a:pt x="7" y="15"/>
                    <a:pt x="7" y="15"/>
                  </a:cubicBezTo>
                  <a:cubicBezTo>
                    <a:pt x="7" y="17"/>
                    <a:pt x="8" y="18"/>
                    <a:pt x="8" y="19"/>
                  </a:cubicBezTo>
                  <a:cubicBezTo>
                    <a:pt x="9" y="20"/>
                    <a:pt x="10" y="21"/>
                    <a:pt x="11" y="21"/>
                  </a:cubicBezTo>
                  <a:cubicBezTo>
                    <a:pt x="13" y="21"/>
                    <a:pt x="15" y="20"/>
                    <a:pt x="16" y="19"/>
                  </a:cubicBezTo>
                  <a:cubicBezTo>
                    <a:pt x="17" y="18"/>
                    <a:pt x="17" y="15"/>
                    <a:pt x="17" y="12"/>
                  </a:cubicBezTo>
                  <a:cubicBezTo>
                    <a:pt x="17" y="0"/>
                    <a:pt x="17" y="0"/>
                    <a:pt x="17" y="0"/>
                  </a:cubicBezTo>
                  <a:cubicBezTo>
                    <a:pt x="24" y="0"/>
                    <a:pt x="24" y="0"/>
                    <a:pt x="24" y="0"/>
                  </a:cubicBezTo>
                  <a:cubicBezTo>
                    <a:pt x="24" y="26"/>
                    <a:pt x="24" y="26"/>
                    <a:pt x="24" y="26"/>
                  </a:cubicBezTo>
                  <a:lnTo>
                    <a:pt x="19"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6" name="Rectangle 30"/>
            <p:cNvSpPr>
              <a:spLocks noChangeArrowheads="1"/>
            </p:cNvSpPr>
            <p:nvPr userDrawn="1"/>
          </p:nvSpPr>
          <p:spPr bwMode="auto">
            <a:xfrm>
              <a:off x="6691313" y="4000500"/>
              <a:ext cx="26988"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7" name="Freeform 31"/>
            <p:cNvSpPr>
              <a:spLocks noEditPoints="1"/>
            </p:cNvSpPr>
            <p:nvPr userDrawn="1"/>
          </p:nvSpPr>
          <p:spPr bwMode="auto">
            <a:xfrm>
              <a:off x="6748463" y="4038600"/>
              <a:ext cx="88900" cy="106363"/>
            </a:xfrm>
            <a:custGeom>
              <a:avLst/>
              <a:gdLst>
                <a:gd name="T0" fmla="*/ 17 w 24"/>
                <a:gd name="T1" fmla="*/ 15 h 28"/>
                <a:gd name="T2" fmla="*/ 14 w 24"/>
                <a:gd name="T3" fmla="*/ 15 h 28"/>
                <a:gd name="T4" fmla="*/ 9 w 24"/>
                <a:gd name="T5" fmla="*/ 16 h 28"/>
                <a:gd name="T6" fmla="*/ 8 w 24"/>
                <a:gd name="T7" fmla="*/ 19 h 28"/>
                <a:gd name="T8" fmla="*/ 11 w 24"/>
                <a:gd name="T9" fmla="*/ 22 h 28"/>
                <a:gd name="T10" fmla="*/ 15 w 24"/>
                <a:gd name="T11" fmla="*/ 21 h 28"/>
                <a:gd name="T12" fmla="*/ 17 w 24"/>
                <a:gd name="T13" fmla="*/ 17 h 28"/>
                <a:gd name="T14" fmla="*/ 17 w 24"/>
                <a:gd name="T15" fmla="*/ 15 h 28"/>
                <a:gd name="T16" fmla="*/ 19 w 24"/>
                <a:gd name="T17" fmla="*/ 27 h 28"/>
                <a:gd name="T18" fmla="*/ 17 w 24"/>
                <a:gd name="T19" fmla="*/ 24 h 28"/>
                <a:gd name="T20" fmla="*/ 17 w 24"/>
                <a:gd name="T21" fmla="*/ 24 h 28"/>
                <a:gd name="T22" fmla="*/ 13 w 24"/>
                <a:gd name="T23" fmla="*/ 27 h 28"/>
                <a:gd name="T24" fmla="*/ 8 w 24"/>
                <a:gd name="T25" fmla="*/ 28 h 28"/>
                <a:gd name="T26" fmla="*/ 2 w 24"/>
                <a:gd name="T27" fmla="*/ 25 h 28"/>
                <a:gd name="T28" fmla="*/ 0 w 24"/>
                <a:gd name="T29" fmla="*/ 19 h 28"/>
                <a:gd name="T30" fmla="*/ 3 w 24"/>
                <a:gd name="T31" fmla="*/ 13 h 28"/>
                <a:gd name="T32" fmla="*/ 12 w 24"/>
                <a:gd name="T33" fmla="*/ 11 h 28"/>
                <a:gd name="T34" fmla="*/ 17 w 24"/>
                <a:gd name="T35" fmla="*/ 11 h 28"/>
                <a:gd name="T36" fmla="*/ 17 w 24"/>
                <a:gd name="T37" fmla="*/ 9 h 28"/>
                <a:gd name="T38" fmla="*/ 12 w 24"/>
                <a:gd name="T39" fmla="*/ 5 h 28"/>
                <a:gd name="T40" fmla="*/ 5 w 24"/>
                <a:gd name="T41" fmla="*/ 7 h 28"/>
                <a:gd name="T42" fmla="*/ 3 w 24"/>
                <a:gd name="T43" fmla="*/ 2 h 28"/>
                <a:gd name="T44" fmla="*/ 13 w 24"/>
                <a:gd name="T45" fmla="*/ 0 h 28"/>
                <a:gd name="T46" fmla="*/ 21 w 24"/>
                <a:gd name="T47" fmla="*/ 2 h 28"/>
                <a:gd name="T48" fmla="*/ 24 w 24"/>
                <a:gd name="T49" fmla="*/ 9 h 28"/>
                <a:gd name="T50" fmla="*/ 24 w 24"/>
                <a:gd name="T51" fmla="*/ 27 h 28"/>
                <a:gd name="T52" fmla="*/ 19 w 24"/>
                <a:gd name="T53"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8">
                  <a:moveTo>
                    <a:pt x="17" y="15"/>
                  </a:moveTo>
                  <a:cubicBezTo>
                    <a:pt x="14" y="15"/>
                    <a:pt x="14" y="15"/>
                    <a:pt x="14" y="15"/>
                  </a:cubicBezTo>
                  <a:cubicBezTo>
                    <a:pt x="12" y="15"/>
                    <a:pt x="10" y="15"/>
                    <a:pt x="9" y="16"/>
                  </a:cubicBezTo>
                  <a:cubicBezTo>
                    <a:pt x="8" y="17"/>
                    <a:pt x="8" y="18"/>
                    <a:pt x="8" y="19"/>
                  </a:cubicBezTo>
                  <a:cubicBezTo>
                    <a:pt x="8" y="21"/>
                    <a:pt x="9" y="22"/>
                    <a:pt x="11" y="22"/>
                  </a:cubicBezTo>
                  <a:cubicBezTo>
                    <a:pt x="13" y="22"/>
                    <a:pt x="14" y="22"/>
                    <a:pt x="15" y="21"/>
                  </a:cubicBezTo>
                  <a:cubicBezTo>
                    <a:pt x="16" y="20"/>
                    <a:pt x="17" y="19"/>
                    <a:pt x="17" y="17"/>
                  </a:cubicBezTo>
                  <a:lnTo>
                    <a:pt x="17" y="15"/>
                  </a:lnTo>
                  <a:close/>
                  <a:moveTo>
                    <a:pt x="19" y="27"/>
                  </a:moveTo>
                  <a:cubicBezTo>
                    <a:pt x="17" y="24"/>
                    <a:pt x="17" y="24"/>
                    <a:pt x="17" y="24"/>
                  </a:cubicBezTo>
                  <a:cubicBezTo>
                    <a:pt x="17" y="24"/>
                    <a:pt x="17" y="24"/>
                    <a:pt x="17" y="24"/>
                  </a:cubicBezTo>
                  <a:cubicBezTo>
                    <a:pt x="16" y="25"/>
                    <a:pt x="15" y="26"/>
                    <a:pt x="13" y="27"/>
                  </a:cubicBezTo>
                  <a:cubicBezTo>
                    <a:pt x="12" y="27"/>
                    <a:pt x="10" y="28"/>
                    <a:pt x="8" y="28"/>
                  </a:cubicBezTo>
                  <a:cubicBezTo>
                    <a:pt x="6" y="28"/>
                    <a:pt x="4" y="27"/>
                    <a:pt x="2" y="25"/>
                  </a:cubicBezTo>
                  <a:cubicBezTo>
                    <a:pt x="1" y="24"/>
                    <a:pt x="0" y="22"/>
                    <a:pt x="0" y="19"/>
                  </a:cubicBezTo>
                  <a:cubicBezTo>
                    <a:pt x="0" y="16"/>
                    <a:pt x="1" y="14"/>
                    <a:pt x="3" y="13"/>
                  </a:cubicBezTo>
                  <a:cubicBezTo>
                    <a:pt x="5" y="12"/>
                    <a:pt x="8" y="11"/>
                    <a:pt x="12" y="11"/>
                  </a:cubicBezTo>
                  <a:cubicBezTo>
                    <a:pt x="17" y="11"/>
                    <a:pt x="17" y="11"/>
                    <a:pt x="17" y="11"/>
                  </a:cubicBezTo>
                  <a:cubicBezTo>
                    <a:pt x="17" y="9"/>
                    <a:pt x="17" y="9"/>
                    <a:pt x="17" y="9"/>
                  </a:cubicBezTo>
                  <a:cubicBezTo>
                    <a:pt x="17" y="7"/>
                    <a:pt x="15" y="5"/>
                    <a:pt x="12" y="5"/>
                  </a:cubicBezTo>
                  <a:cubicBezTo>
                    <a:pt x="10" y="5"/>
                    <a:pt x="8" y="6"/>
                    <a:pt x="5" y="7"/>
                  </a:cubicBezTo>
                  <a:cubicBezTo>
                    <a:pt x="3" y="2"/>
                    <a:pt x="3" y="2"/>
                    <a:pt x="3" y="2"/>
                  </a:cubicBezTo>
                  <a:cubicBezTo>
                    <a:pt x="6" y="1"/>
                    <a:pt x="9" y="0"/>
                    <a:pt x="13" y="0"/>
                  </a:cubicBezTo>
                  <a:cubicBezTo>
                    <a:pt x="16" y="0"/>
                    <a:pt x="19" y="1"/>
                    <a:pt x="21" y="2"/>
                  </a:cubicBezTo>
                  <a:cubicBezTo>
                    <a:pt x="23" y="4"/>
                    <a:pt x="24" y="6"/>
                    <a:pt x="24" y="9"/>
                  </a:cubicBezTo>
                  <a:cubicBezTo>
                    <a:pt x="24" y="27"/>
                    <a:pt x="24" y="27"/>
                    <a:pt x="24" y="27"/>
                  </a:cubicBezTo>
                  <a:lnTo>
                    <a:pt x="1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8" name="Freeform 32"/>
            <p:cNvSpPr>
              <a:spLocks/>
            </p:cNvSpPr>
            <p:nvPr userDrawn="1"/>
          </p:nvSpPr>
          <p:spPr bwMode="auto">
            <a:xfrm>
              <a:off x="6864350" y="4019550"/>
              <a:ext cx="68263" cy="125413"/>
            </a:xfrm>
            <a:custGeom>
              <a:avLst/>
              <a:gdLst>
                <a:gd name="T0" fmla="*/ 14 w 18"/>
                <a:gd name="T1" fmla="*/ 27 h 33"/>
                <a:gd name="T2" fmla="*/ 18 w 18"/>
                <a:gd name="T3" fmla="*/ 26 h 33"/>
                <a:gd name="T4" fmla="*/ 18 w 18"/>
                <a:gd name="T5" fmla="*/ 31 h 33"/>
                <a:gd name="T6" fmla="*/ 12 w 18"/>
                <a:gd name="T7" fmla="*/ 33 h 33"/>
                <a:gd name="T8" fmla="*/ 5 w 18"/>
                <a:gd name="T9" fmla="*/ 30 h 33"/>
                <a:gd name="T10" fmla="*/ 3 w 18"/>
                <a:gd name="T11" fmla="*/ 24 h 33"/>
                <a:gd name="T12" fmla="*/ 3 w 18"/>
                <a:gd name="T13" fmla="*/ 11 h 33"/>
                <a:gd name="T14" fmla="*/ 0 w 18"/>
                <a:gd name="T15" fmla="*/ 11 h 33"/>
                <a:gd name="T16" fmla="*/ 0 w 18"/>
                <a:gd name="T17" fmla="*/ 8 h 33"/>
                <a:gd name="T18" fmla="*/ 4 w 18"/>
                <a:gd name="T19" fmla="*/ 6 h 33"/>
                <a:gd name="T20" fmla="*/ 6 w 18"/>
                <a:gd name="T21" fmla="*/ 0 h 33"/>
                <a:gd name="T22" fmla="*/ 11 w 18"/>
                <a:gd name="T23" fmla="*/ 0 h 33"/>
                <a:gd name="T24" fmla="*/ 11 w 18"/>
                <a:gd name="T25" fmla="*/ 6 h 33"/>
                <a:gd name="T26" fmla="*/ 18 w 18"/>
                <a:gd name="T27" fmla="*/ 6 h 33"/>
                <a:gd name="T28" fmla="*/ 18 w 18"/>
                <a:gd name="T29" fmla="*/ 11 h 33"/>
                <a:gd name="T30" fmla="*/ 11 w 18"/>
                <a:gd name="T31" fmla="*/ 11 h 33"/>
                <a:gd name="T32" fmla="*/ 11 w 18"/>
                <a:gd name="T33" fmla="*/ 24 h 33"/>
                <a:gd name="T34" fmla="*/ 12 w 18"/>
                <a:gd name="T35" fmla="*/ 26 h 33"/>
                <a:gd name="T36" fmla="*/ 14 w 18"/>
                <a:gd name="T37"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3">
                  <a:moveTo>
                    <a:pt x="14" y="27"/>
                  </a:moveTo>
                  <a:cubicBezTo>
                    <a:pt x="15" y="27"/>
                    <a:pt x="17" y="27"/>
                    <a:pt x="18" y="26"/>
                  </a:cubicBezTo>
                  <a:cubicBezTo>
                    <a:pt x="18" y="31"/>
                    <a:pt x="18" y="31"/>
                    <a:pt x="18" y="31"/>
                  </a:cubicBezTo>
                  <a:cubicBezTo>
                    <a:pt x="17" y="32"/>
                    <a:pt x="14" y="33"/>
                    <a:pt x="12" y="33"/>
                  </a:cubicBezTo>
                  <a:cubicBezTo>
                    <a:pt x="9" y="33"/>
                    <a:pt x="7" y="32"/>
                    <a:pt x="5" y="30"/>
                  </a:cubicBezTo>
                  <a:cubicBezTo>
                    <a:pt x="4" y="29"/>
                    <a:pt x="3" y="27"/>
                    <a:pt x="3" y="24"/>
                  </a:cubicBezTo>
                  <a:cubicBezTo>
                    <a:pt x="3" y="11"/>
                    <a:pt x="3" y="11"/>
                    <a:pt x="3" y="11"/>
                  </a:cubicBezTo>
                  <a:cubicBezTo>
                    <a:pt x="0" y="11"/>
                    <a:pt x="0" y="11"/>
                    <a:pt x="0" y="11"/>
                  </a:cubicBezTo>
                  <a:cubicBezTo>
                    <a:pt x="0" y="8"/>
                    <a:pt x="0" y="8"/>
                    <a:pt x="0" y="8"/>
                  </a:cubicBezTo>
                  <a:cubicBezTo>
                    <a:pt x="4" y="6"/>
                    <a:pt x="4" y="6"/>
                    <a:pt x="4" y="6"/>
                  </a:cubicBezTo>
                  <a:cubicBezTo>
                    <a:pt x="6" y="0"/>
                    <a:pt x="6" y="0"/>
                    <a:pt x="6" y="0"/>
                  </a:cubicBezTo>
                  <a:cubicBezTo>
                    <a:pt x="11" y="0"/>
                    <a:pt x="11" y="0"/>
                    <a:pt x="11" y="0"/>
                  </a:cubicBezTo>
                  <a:cubicBezTo>
                    <a:pt x="11" y="6"/>
                    <a:pt x="11" y="6"/>
                    <a:pt x="11" y="6"/>
                  </a:cubicBezTo>
                  <a:cubicBezTo>
                    <a:pt x="18" y="6"/>
                    <a:pt x="18" y="6"/>
                    <a:pt x="18" y="6"/>
                  </a:cubicBezTo>
                  <a:cubicBezTo>
                    <a:pt x="18" y="11"/>
                    <a:pt x="18" y="11"/>
                    <a:pt x="18" y="11"/>
                  </a:cubicBezTo>
                  <a:cubicBezTo>
                    <a:pt x="11" y="11"/>
                    <a:pt x="11" y="11"/>
                    <a:pt x="11" y="11"/>
                  </a:cubicBezTo>
                  <a:cubicBezTo>
                    <a:pt x="11" y="24"/>
                    <a:pt x="11" y="24"/>
                    <a:pt x="11" y="24"/>
                  </a:cubicBezTo>
                  <a:cubicBezTo>
                    <a:pt x="11" y="25"/>
                    <a:pt x="11" y="26"/>
                    <a:pt x="12" y="26"/>
                  </a:cubicBezTo>
                  <a:cubicBezTo>
                    <a:pt x="12" y="27"/>
                    <a:pt x="13" y="27"/>
                    <a:pt x="14"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9" name="Freeform 33"/>
            <p:cNvSpPr>
              <a:spLocks noEditPoints="1"/>
            </p:cNvSpPr>
            <p:nvPr userDrawn="1"/>
          </p:nvSpPr>
          <p:spPr bwMode="auto">
            <a:xfrm>
              <a:off x="6958013" y="4038600"/>
              <a:ext cx="90488" cy="106363"/>
            </a:xfrm>
            <a:custGeom>
              <a:avLst/>
              <a:gdLst>
                <a:gd name="T0" fmla="*/ 12 w 24"/>
                <a:gd name="T1" fmla="*/ 5 h 28"/>
                <a:gd name="T2" fmla="*/ 9 w 24"/>
                <a:gd name="T3" fmla="*/ 7 h 28"/>
                <a:gd name="T4" fmla="*/ 7 w 24"/>
                <a:gd name="T5" fmla="*/ 11 h 28"/>
                <a:gd name="T6" fmla="*/ 17 w 24"/>
                <a:gd name="T7" fmla="*/ 11 h 28"/>
                <a:gd name="T8" fmla="*/ 16 w 24"/>
                <a:gd name="T9" fmla="*/ 7 h 28"/>
                <a:gd name="T10" fmla="*/ 12 w 24"/>
                <a:gd name="T11" fmla="*/ 5 h 28"/>
                <a:gd name="T12" fmla="*/ 13 w 24"/>
                <a:gd name="T13" fmla="*/ 28 h 28"/>
                <a:gd name="T14" fmla="*/ 3 w 24"/>
                <a:gd name="T15" fmla="*/ 24 h 28"/>
                <a:gd name="T16" fmla="*/ 0 w 24"/>
                <a:gd name="T17" fmla="*/ 14 h 28"/>
                <a:gd name="T18" fmla="*/ 3 w 24"/>
                <a:gd name="T19" fmla="*/ 4 h 28"/>
                <a:gd name="T20" fmla="*/ 12 w 24"/>
                <a:gd name="T21" fmla="*/ 0 h 28"/>
                <a:gd name="T22" fmla="*/ 21 w 24"/>
                <a:gd name="T23" fmla="*/ 3 h 28"/>
                <a:gd name="T24" fmla="*/ 24 w 24"/>
                <a:gd name="T25" fmla="*/ 12 h 28"/>
                <a:gd name="T26" fmla="*/ 24 w 24"/>
                <a:gd name="T27" fmla="*/ 16 h 28"/>
                <a:gd name="T28" fmla="*/ 7 w 24"/>
                <a:gd name="T29" fmla="*/ 16 h 28"/>
                <a:gd name="T30" fmla="*/ 9 w 24"/>
                <a:gd name="T31" fmla="*/ 21 h 28"/>
                <a:gd name="T32" fmla="*/ 14 w 24"/>
                <a:gd name="T33" fmla="*/ 22 h 28"/>
                <a:gd name="T34" fmla="*/ 18 w 24"/>
                <a:gd name="T35" fmla="*/ 22 h 28"/>
                <a:gd name="T36" fmla="*/ 23 w 24"/>
                <a:gd name="T37" fmla="*/ 20 h 28"/>
                <a:gd name="T38" fmla="*/ 23 w 24"/>
                <a:gd name="T39" fmla="*/ 26 h 28"/>
                <a:gd name="T40" fmla="*/ 19 w 24"/>
                <a:gd name="T41" fmla="*/ 27 h 28"/>
                <a:gd name="T42" fmla="*/ 13 w 24"/>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8">
                  <a:moveTo>
                    <a:pt x="12" y="5"/>
                  </a:moveTo>
                  <a:cubicBezTo>
                    <a:pt x="11" y="5"/>
                    <a:pt x="10" y="6"/>
                    <a:pt x="9" y="7"/>
                  </a:cubicBezTo>
                  <a:cubicBezTo>
                    <a:pt x="8" y="8"/>
                    <a:pt x="7" y="9"/>
                    <a:pt x="7" y="11"/>
                  </a:cubicBezTo>
                  <a:cubicBezTo>
                    <a:pt x="17" y="11"/>
                    <a:pt x="17" y="11"/>
                    <a:pt x="17" y="11"/>
                  </a:cubicBezTo>
                  <a:cubicBezTo>
                    <a:pt x="17" y="9"/>
                    <a:pt x="17" y="8"/>
                    <a:pt x="16" y="7"/>
                  </a:cubicBezTo>
                  <a:cubicBezTo>
                    <a:pt x="15" y="6"/>
                    <a:pt x="14" y="5"/>
                    <a:pt x="12" y="5"/>
                  </a:cubicBezTo>
                  <a:moveTo>
                    <a:pt x="13" y="28"/>
                  </a:moveTo>
                  <a:cubicBezTo>
                    <a:pt x="9" y="28"/>
                    <a:pt x="6" y="26"/>
                    <a:pt x="3" y="24"/>
                  </a:cubicBezTo>
                  <a:cubicBezTo>
                    <a:pt x="1" y="22"/>
                    <a:pt x="0" y="18"/>
                    <a:pt x="0" y="14"/>
                  </a:cubicBezTo>
                  <a:cubicBezTo>
                    <a:pt x="0" y="10"/>
                    <a:pt x="1" y="6"/>
                    <a:pt x="3" y="4"/>
                  </a:cubicBezTo>
                  <a:cubicBezTo>
                    <a:pt x="5" y="1"/>
                    <a:pt x="8" y="0"/>
                    <a:pt x="12" y="0"/>
                  </a:cubicBezTo>
                  <a:cubicBezTo>
                    <a:pt x="16" y="0"/>
                    <a:pt x="19" y="1"/>
                    <a:pt x="21" y="3"/>
                  </a:cubicBezTo>
                  <a:cubicBezTo>
                    <a:pt x="23" y="5"/>
                    <a:pt x="24" y="8"/>
                    <a:pt x="24" y="12"/>
                  </a:cubicBezTo>
                  <a:cubicBezTo>
                    <a:pt x="24" y="16"/>
                    <a:pt x="24" y="16"/>
                    <a:pt x="24" y="16"/>
                  </a:cubicBezTo>
                  <a:cubicBezTo>
                    <a:pt x="7" y="16"/>
                    <a:pt x="7" y="16"/>
                    <a:pt x="7" y="16"/>
                  </a:cubicBezTo>
                  <a:cubicBezTo>
                    <a:pt x="7" y="18"/>
                    <a:pt x="8" y="19"/>
                    <a:pt x="9" y="21"/>
                  </a:cubicBezTo>
                  <a:cubicBezTo>
                    <a:pt x="10" y="22"/>
                    <a:pt x="12" y="22"/>
                    <a:pt x="14" y="22"/>
                  </a:cubicBezTo>
                  <a:cubicBezTo>
                    <a:pt x="15" y="22"/>
                    <a:pt x="17" y="22"/>
                    <a:pt x="18" y="22"/>
                  </a:cubicBezTo>
                  <a:cubicBezTo>
                    <a:pt x="20" y="21"/>
                    <a:pt x="21" y="21"/>
                    <a:pt x="23" y="20"/>
                  </a:cubicBezTo>
                  <a:cubicBezTo>
                    <a:pt x="23" y="26"/>
                    <a:pt x="23" y="26"/>
                    <a:pt x="23" y="26"/>
                  </a:cubicBezTo>
                  <a:cubicBezTo>
                    <a:pt x="21" y="26"/>
                    <a:pt x="20" y="27"/>
                    <a:pt x="19" y="27"/>
                  </a:cubicBezTo>
                  <a:cubicBezTo>
                    <a:pt x="17" y="28"/>
                    <a:pt x="15" y="28"/>
                    <a:pt x="13"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0" name="Freeform 34"/>
            <p:cNvSpPr>
              <a:spLocks noEditPoints="1"/>
            </p:cNvSpPr>
            <p:nvPr userDrawn="1"/>
          </p:nvSpPr>
          <p:spPr bwMode="auto">
            <a:xfrm>
              <a:off x="7075488" y="4000500"/>
              <a:ext cx="93663" cy="144463"/>
            </a:xfrm>
            <a:custGeom>
              <a:avLst/>
              <a:gdLst>
                <a:gd name="T0" fmla="*/ 12 w 25"/>
                <a:gd name="T1" fmla="*/ 32 h 38"/>
                <a:gd name="T2" fmla="*/ 16 w 25"/>
                <a:gd name="T3" fmla="*/ 30 h 38"/>
                <a:gd name="T4" fmla="*/ 18 w 25"/>
                <a:gd name="T5" fmla="*/ 25 h 38"/>
                <a:gd name="T6" fmla="*/ 18 w 25"/>
                <a:gd name="T7" fmla="*/ 24 h 38"/>
                <a:gd name="T8" fmla="*/ 17 w 25"/>
                <a:gd name="T9" fmla="*/ 18 h 38"/>
                <a:gd name="T10" fmla="*/ 12 w 25"/>
                <a:gd name="T11" fmla="*/ 16 h 38"/>
                <a:gd name="T12" fmla="*/ 9 w 25"/>
                <a:gd name="T13" fmla="*/ 18 h 38"/>
                <a:gd name="T14" fmla="*/ 7 w 25"/>
                <a:gd name="T15" fmla="*/ 24 h 38"/>
                <a:gd name="T16" fmla="*/ 9 w 25"/>
                <a:gd name="T17" fmla="*/ 30 h 38"/>
                <a:gd name="T18" fmla="*/ 12 w 25"/>
                <a:gd name="T19" fmla="*/ 32 h 38"/>
                <a:gd name="T20" fmla="*/ 10 w 25"/>
                <a:gd name="T21" fmla="*/ 38 h 38"/>
                <a:gd name="T22" fmla="*/ 3 w 25"/>
                <a:gd name="T23" fmla="*/ 34 h 38"/>
                <a:gd name="T24" fmla="*/ 0 w 25"/>
                <a:gd name="T25" fmla="*/ 24 h 38"/>
                <a:gd name="T26" fmla="*/ 3 w 25"/>
                <a:gd name="T27" fmla="*/ 14 h 38"/>
                <a:gd name="T28" fmla="*/ 10 w 25"/>
                <a:gd name="T29" fmla="*/ 10 h 38"/>
                <a:gd name="T30" fmla="*/ 18 w 25"/>
                <a:gd name="T31" fmla="*/ 14 h 38"/>
                <a:gd name="T32" fmla="*/ 18 w 25"/>
                <a:gd name="T33" fmla="*/ 14 h 38"/>
                <a:gd name="T34" fmla="*/ 17 w 25"/>
                <a:gd name="T35" fmla="*/ 9 h 38"/>
                <a:gd name="T36" fmla="*/ 17 w 25"/>
                <a:gd name="T37" fmla="*/ 0 h 38"/>
                <a:gd name="T38" fmla="*/ 25 w 25"/>
                <a:gd name="T39" fmla="*/ 0 h 38"/>
                <a:gd name="T40" fmla="*/ 25 w 25"/>
                <a:gd name="T41" fmla="*/ 37 h 38"/>
                <a:gd name="T42" fmla="*/ 19 w 25"/>
                <a:gd name="T43" fmla="*/ 37 h 38"/>
                <a:gd name="T44" fmla="*/ 18 w 25"/>
                <a:gd name="T45" fmla="*/ 34 h 38"/>
                <a:gd name="T46" fmla="*/ 17 w 25"/>
                <a:gd name="T47" fmla="*/ 34 h 38"/>
                <a:gd name="T48" fmla="*/ 10 w 25"/>
                <a:gd name="T4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38">
                  <a:moveTo>
                    <a:pt x="12" y="32"/>
                  </a:moveTo>
                  <a:cubicBezTo>
                    <a:pt x="14" y="32"/>
                    <a:pt x="16" y="31"/>
                    <a:pt x="16" y="30"/>
                  </a:cubicBezTo>
                  <a:cubicBezTo>
                    <a:pt x="17" y="29"/>
                    <a:pt x="18" y="27"/>
                    <a:pt x="18" y="25"/>
                  </a:cubicBezTo>
                  <a:cubicBezTo>
                    <a:pt x="18" y="24"/>
                    <a:pt x="18" y="24"/>
                    <a:pt x="18" y="24"/>
                  </a:cubicBezTo>
                  <a:cubicBezTo>
                    <a:pt x="18" y="21"/>
                    <a:pt x="17" y="19"/>
                    <a:pt x="17" y="18"/>
                  </a:cubicBezTo>
                  <a:cubicBezTo>
                    <a:pt x="16" y="17"/>
                    <a:pt x="14" y="16"/>
                    <a:pt x="12" y="16"/>
                  </a:cubicBezTo>
                  <a:cubicBezTo>
                    <a:pt x="11" y="16"/>
                    <a:pt x="9" y="17"/>
                    <a:pt x="9" y="18"/>
                  </a:cubicBezTo>
                  <a:cubicBezTo>
                    <a:pt x="8" y="19"/>
                    <a:pt x="7" y="21"/>
                    <a:pt x="7" y="24"/>
                  </a:cubicBezTo>
                  <a:cubicBezTo>
                    <a:pt x="7" y="27"/>
                    <a:pt x="8" y="29"/>
                    <a:pt x="9" y="30"/>
                  </a:cubicBezTo>
                  <a:cubicBezTo>
                    <a:pt x="9" y="31"/>
                    <a:pt x="11" y="32"/>
                    <a:pt x="12" y="32"/>
                  </a:cubicBezTo>
                  <a:moveTo>
                    <a:pt x="10" y="38"/>
                  </a:moveTo>
                  <a:cubicBezTo>
                    <a:pt x="7" y="38"/>
                    <a:pt x="4" y="36"/>
                    <a:pt x="3" y="34"/>
                  </a:cubicBezTo>
                  <a:cubicBezTo>
                    <a:pt x="1" y="32"/>
                    <a:pt x="0" y="28"/>
                    <a:pt x="0" y="24"/>
                  </a:cubicBezTo>
                  <a:cubicBezTo>
                    <a:pt x="0" y="20"/>
                    <a:pt x="1" y="16"/>
                    <a:pt x="3" y="14"/>
                  </a:cubicBezTo>
                  <a:cubicBezTo>
                    <a:pt x="4" y="11"/>
                    <a:pt x="7" y="10"/>
                    <a:pt x="10" y="10"/>
                  </a:cubicBezTo>
                  <a:cubicBezTo>
                    <a:pt x="13" y="10"/>
                    <a:pt x="16" y="11"/>
                    <a:pt x="18" y="14"/>
                  </a:cubicBezTo>
                  <a:cubicBezTo>
                    <a:pt x="18" y="14"/>
                    <a:pt x="18" y="14"/>
                    <a:pt x="18" y="14"/>
                  </a:cubicBezTo>
                  <a:cubicBezTo>
                    <a:pt x="18" y="12"/>
                    <a:pt x="17" y="10"/>
                    <a:pt x="17" y="9"/>
                  </a:cubicBezTo>
                  <a:cubicBezTo>
                    <a:pt x="17" y="0"/>
                    <a:pt x="17" y="0"/>
                    <a:pt x="17" y="0"/>
                  </a:cubicBezTo>
                  <a:cubicBezTo>
                    <a:pt x="25" y="0"/>
                    <a:pt x="25" y="0"/>
                    <a:pt x="25" y="0"/>
                  </a:cubicBezTo>
                  <a:cubicBezTo>
                    <a:pt x="25" y="37"/>
                    <a:pt x="25" y="37"/>
                    <a:pt x="25" y="37"/>
                  </a:cubicBezTo>
                  <a:cubicBezTo>
                    <a:pt x="19" y="37"/>
                    <a:pt x="19" y="37"/>
                    <a:pt x="19" y="37"/>
                  </a:cubicBezTo>
                  <a:cubicBezTo>
                    <a:pt x="18" y="34"/>
                    <a:pt x="18" y="34"/>
                    <a:pt x="18" y="34"/>
                  </a:cubicBezTo>
                  <a:cubicBezTo>
                    <a:pt x="17" y="34"/>
                    <a:pt x="17" y="34"/>
                    <a:pt x="17" y="34"/>
                  </a:cubicBezTo>
                  <a:cubicBezTo>
                    <a:pt x="16" y="36"/>
                    <a:pt x="13" y="38"/>
                    <a:pt x="10"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1" name="Freeform 35"/>
            <p:cNvSpPr>
              <a:spLocks/>
            </p:cNvSpPr>
            <p:nvPr userDrawn="1"/>
          </p:nvSpPr>
          <p:spPr bwMode="auto">
            <a:xfrm>
              <a:off x="7202488" y="4114800"/>
              <a:ext cx="30163" cy="30163"/>
            </a:xfrm>
            <a:custGeom>
              <a:avLst/>
              <a:gdLst>
                <a:gd name="T0" fmla="*/ 0 w 8"/>
                <a:gd name="T1" fmla="*/ 4 h 8"/>
                <a:gd name="T2" fmla="*/ 1 w 8"/>
                <a:gd name="T3" fmla="*/ 1 h 8"/>
                <a:gd name="T4" fmla="*/ 4 w 8"/>
                <a:gd name="T5" fmla="*/ 0 h 8"/>
                <a:gd name="T6" fmla="*/ 7 w 8"/>
                <a:gd name="T7" fmla="*/ 1 h 8"/>
                <a:gd name="T8" fmla="*/ 8 w 8"/>
                <a:gd name="T9" fmla="*/ 4 h 8"/>
                <a:gd name="T10" fmla="*/ 7 w 8"/>
                <a:gd name="T11" fmla="*/ 7 h 8"/>
                <a:gd name="T12" fmla="*/ 4 w 8"/>
                <a:gd name="T13" fmla="*/ 8 h 8"/>
                <a:gd name="T14" fmla="*/ 1 w 8"/>
                <a:gd name="T15" fmla="*/ 7 h 8"/>
                <a:gd name="T16" fmla="*/ 0 w 8"/>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4"/>
                  </a:moveTo>
                  <a:cubicBezTo>
                    <a:pt x="0" y="2"/>
                    <a:pt x="0" y="1"/>
                    <a:pt x="1" y="1"/>
                  </a:cubicBezTo>
                  <a:cubicBezTo>
                    <a:pt x="1" y="0"/>
                    <a:pt x="2" y="0"/>
                    <a:pt x="4" y="0"/>
                  </a:cubicBezTo>
                  <a:cubicBezTo>
                    <a:pt x="5" y="0"/>
                    <a:pt x="6" y="0"/>
                    <a:pt x="7" y="1"/>
                  </a:cubicBezTo>
                  <a:cubicBezTo>
                    <a:pt x="8" y="1"/>
                    <a:pt x="8" y="3"/>
                    <a:pt x="8" y="4"/>
                  </a:cubicBezTo>
                  <a:cubicBezTo>
                    <a:pt x="8" y="5"/>
                    <a:pt x="8" y="6"/>
                    <a:pt x="7" y="7"/>
                  </a:cubicBezTo>
                  <a:cubicBezTo>
                    <a:pt x="6" y="7"/>
                    <a:pt x="5" y="8"/>
                    <a:pt x="4" y="8"/>
                  </a:cubicBezTo>
                  <a:cubicBezTo>
                    <a:pt x="3" y="8"/>
                    <a:pt x="1" y="7"/>
                    <a:pt x="1" y="7"/>
                  </a:cubicBezTo>
                  <a:cubicBezTo>
                    <a:pt x="0" y="6"/>
                    <a:pt x="0" y="5"/>
                    <a:pt x="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nvGrpSpPr>
          <p:cNvPr id="10" name="Group 9"/>
          <p:cNvGrpSpPr/>
          <p:nvPr userDrawn="1"/>
        </p:nvGrpSpPr>
        <p:grpSpPr>
          <a:xfrm>
            <a:off x="6254899" y="831081"/>
            <a:ext cx="2473681" cy="414203"/>
            <a:chOff x="3821113" y="3136900"/>
            <a:chExt cx="3403600" cy="569913"/>
          </a:xfrm>
          <a:solidFill>
            <a:schemeClr val="bg1"/>
          </a:solidFill>
        </p:grpSpPr>
        <p:sp>
          <p:nvSpPr>
            <p:cNvPr id="19" name="Rectangle 36"/>
            <p:cNvSpPr>
              <a:spLocks noChangeArrowheads="1"/>
            </p:cNvSpPr>
            <p:nvPr userDrawn="1"/>
          </p:nvSpPr>
          <p:spPr bwMode="auto">
            <a:xfrm>
              <a:off x="3821113" y="3151188"/>
              <a:ext cx="22225" cy="207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 name="Freeform 37"/>
            <p:cNvSpPr>
              <a:spLocks/>
            </p:cNvSpPr>
            <p:nvPr userDrawn="1"/>
          </p:nvSpPr>
          <p:spPr bwMode="auto">
            <a:xfrm>
              <a:off x="3910013" y="3200400"/>
              <a:ext cx="131763" cy="158750"/>
            </a:xfrm>
            <a:custGeom>
              <a:avLst/>
              <a:gdLst>
                <a:gd name="T0" fmla="*/ 28 w 35"/>
                <a:gd name="T1" fmla="*/ 42 h 42"/>
                <a:gd name="T2" fmla="*/ 28 w 35"/>
                <a:gd name="T3" fmla="*/ 15 h 42"/>
                <a:gd name="T4" fmla="*/ 26 w 35"/>
                <a:gd name="T5" fmla="*/ 8 h 42"/>
                <a:gd name="T6" fmla="*/ 19 w 35"/>
                <a:gd name="T7" fmla="*/ 5 h 42"/>
                <a:gd name="T8" fmla="*/ 10 w 35"/>
                <a:gd name="T9" fmla="*/ 9 h 42"/>
                <a:gd name="T10" fmla="*/ 7 w 35"/>
                <a:gd name="T11" fmla="*/ 20 h 42"/>
                <a:gd name="T12" fmla="*/ 7 w 35"/>
                <a:gd name="T13" fmla="*/ 42 h 42"/>
                <a:gd name="T14" fmla="*/ 0 w 35"/>
                <a:gd name="T15" fmla="*/ 42 h 42"/>
                <a:gd name="T16" fmla="*/ 0 w 35"/>
                <a:gd name="T17" fmla="*/ 1 h 42"/>
                <a:gd name="T18" fmla="*/ 5 w 35"/>
                <a:gd name="T19" fmla="*/ 1 h 42"/>
                <a:gd name="T20" fmla="*/ 6 w 35"/>
                <a:gd name="T21" fmla="*/ 6 h 42"/>
                <a:gd name="T22" fmla="*/ 7 w 35"/>
                <a:gd name="T23" fmla="*/ 6 h 42"/>
                <a:gd name="T24" fmla="*/ 12 w 35"/>
                <a:gd name="T25" fmla="*/ 2 h 42"/>
                <a:gd name="T26" fmla="*/ 20 w 35"/>
                <a:gd name="T27" fmla="*/ 0 h 42"/>
                <a:gd name="T28" fmla="*/ 31 w 35"/>
                <a:gd name="T29" fmla="*/ 4 h 42"/>
                <a:gd name="T30" fmla="*/ 35 w 35"/>
                <a:gd name="T31" fmla="*/ 15 h 42"/>
                <a:gd name="T32" fmla="*/ 35 w 35"/>
                <a:gd name="T33" fmla="*/ 42 h 42"/>
                <a:gd name="T34" fmla="*/ 28 w 35"/>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2">
                  <a:moveTo>
                    <a:pt x="28" y="42"/>
                  </a:moveTo>
                  <a:cubicBezTo>
                    <a:pt x="28" y="15"/>
                    <a:pt x="28" y="15"/>
                    <a:pt x="28" y="15"/>
                  </a:cubicBezTo>
                  <a:cubicBezTo>
                    <a:pt x="28" y="12"/>
                    <a:pt x="28" y="9"/>
                    <a:pt x="26" y="8"/>
                  </a:cubicBezTo>
                  <a:cubicBezTo>
                    <a:pt x="25" y="6"/>
                    <a:pt x="22" y="5"/>
                    <a:pt x="19" y="5"/>
                  </a:cubicBezTo>
                  <a:cubicBezTo>
                    <a:pt x="15" y="5"/>
                    <a:pt x="12" y="6"/>
                    <a:pt x="10" y="9"/>
                  </a:cubicBezTo>
                  <a:cubicBezTo>
                    <a:pt x="8" y="11"/>
                    <a:pt x="7" y="15"/>
                    <a:pt x="7" y="20"/>
                  </a:cubicBezTo>
                  <a:cubicBezTo>
                    <a:pt x="7" y="42"/>
                    <a:pt x="7" y="42"/>
                    <a:pt x="7" y="42"/>
                  </a:cubicBezTo>
                  <a:cubicBezTo>
                    <a:pt x="0" y="42"/>
                    <a:pt x="0" y="42"/>
                    <a:pt x="0" y="42"/>
                  </a:cubicBezTo>
                  <a:cubicBezTo>
                    <a:pt x="0" y="1"/>
                    <a:pt x="0" y="1"/>
                    <a:pt x="0" y="1"/>
                  </a:cubicBezTo>
                  <a:cubicBezTo>
                    <a:pt x="5" y="1"/>
                    <a:pt x="5" y="1"/>
                    <a:pt x="5" y="1"/>
                  </a:cubicBezTo>
                  <a:cubicBezTo>
                    <a:pt x="6" y="6"/>
                    <a:pt x="6" y="6"/>
                    <a:pt x="6" y="6"/>
                  </a:cubicBezTo>
                  <a:cubicBezTo>
                    <a:pt x="7" y="6"/>
                    <a:pt x="7" y="6"/>
                    <a:pt x="7" y="6"/>
                  </a:cubicBezTo>
                  <a:cubicBezTo>
                    <a:pt x="8" y="4"/>
                    <a:pt x="10" y="3"/>
                    <a:pt x="12" y="2"/>
                  </a:cubicBezTo>
                  <a:cubicBezTo>
                    <a:pt x="14" y="1"/>
                    <a:pt x="17" y="0"/>
                    <a:pt x="20" y="0"/>
                  </a:cubicBezTo>
                  <a:cubicBezTo>
                    <a:pt x="25" y="0"/>
                    <a:pt x="28" y="1"/>
                    <a:pt x="31" y="4"/>
                  </a:cubicBezTo>
                  <a:cubicBezTo>
                    <a:pt x="33" y="6"/>
                    <a:pt x="35" y="10"/>
                    <a:pt x="35" y="15"/>
                  </a:cubicBezTo>
                  <a:cubicBezTo>
                    <a:pt x="35" y="42"/>
                    <a:pt x="35" y="42"/>
                    <a:pt x="35" y="42"/>
                  </a:cubicBezTo>
                  <a:lnTo>
                    <a:pt x="2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 name="Freeform 38"/>
            <p:cNvSpPr>
              <a:spLocks/>
            </p:cNvSpPr>
            <p:nvPr userDrawn="1"/>
          </p:nvSpPr>
          <p:spPr bwMode="auto">
            <a:xfrm>
              <a:off x="4094163" y="3200400"/>
              <a:ext cx="109538" cy="161925"/>
            </a:xfrm>
            <a:custGeom>
              <a:avLst/>
              <a:gdLst>
                <a:gd name="T0" fmla="*/ 29 w 29"/>
                <a:gd name="T1" fmla="*/ 31 h 43"/>
                <a:gd name="T2" fmla="*/ 24 w 29"/>
                <a:gd name="T3" fmla="*/ 39 h 43"/>
                <a:gd name="T4" fmla="*/ 12 w 29"/>
                <a:gd name="T5" fmla="*/ 43 h 43"/>
                <a:gd name="T6" fmla="*/ 0 w 29"/>
                <a:gd name="T7" fmla="*/ 40 h 43"/>
                <a:gd name="T8" fmla="*/ 0 w 29"/>
                <a:gd name="T9" fmla="*/ 34 h 43"/>
                <a:gd name="T10" fmla="*/ 6 w 29"/>
                <a:gd name="T11" fmla="*/ 37 h 43"/>
                <a:gd name="T12" fmla="*/ 12 w 29"/>
                <a:gd name="T13" fmla="*/ 37 h 43"/>
                <a:gd name="T14" fmla="*/ 20 w 29"/>
                <a:gd name="T15" fmla="*/ 36 h 43"/>
                <a:gd name="T16" fmla="*/ 23 w 29"/>
                <a:gd name="T17" fmla="*/ 31 h 43"/>
                <a:gd name="T18" fmla="*/ 20 w 29"/>
                <a:gd name="T19" fmla="*/ 27 h 43"/>
                <a:gd name="T20" fmla="*/ 12 w 29"/>
                <a:gd name="T21" fmla="*/ 23 h 43"/>
                <a:gd name="T22" fmla="*/ 4 w 29"/>
                <a:gd name="T23" fmla="*/ 19 h 43"/>
                <a:gd name="T24" fmla="*/ 1 w 29"/>
                <a:gd name="T25" fmla="*/ 16 h 43"/>
                <a:gd name="T26" fmla="*/ 0 w 29"/>
                <a:gd name="T27" fmla="*/ 11 h 43"/>
                <a:gd name="T28" fmla="*/ 4 w 29"/>
                <a:gd name="T29" fmla="*/ 3 h 43"/>
                <a:gd name="T30" fmla="*/ 15 w 29"/>
                <a:gd name="T31" fmla="*/ 0 h 43"/>
                <a:gd name="T32" fmla="*/ 28 w 29"/>
                <a:gd name="T33" fmla="*/ 3 h 43"/>
                <a:gd name="T34" fmla="*/ 25 w 29"/>
                <a:gd name="T35" fmla="*/ 8 h 43"/>
                <a:gd name="T36" fmla="*/ 14 w 29"/>
                <a:gd name="T37" fmla="*/ 5 h 43"/>
                <a:gd name="T38" fmla="*/ 8 w 29"/>
                <a:gd name="T39" fmla="*/ 7 h 43"/>
                <a:gd name="T40" fmla="*/ 5 w 29"/>
                <a:gd name="T41" fmla="*/ 10 h 43"/>
                <a:gd name="T42" fmla="*/ 6 w 29"/>
                <a:gd name="T43" fmla="*/ 13 h 43"/>
                <a:gd name="T44" fmla="*/ 9 w 29"/>
                <a:gd name="T45" fmla="*/ 15 h 43"/>
                <a:gd name="T46" fmla="*/ 16 w 29"/>
                <a:gd name="T47" fmla="*/ 18 h 43"/>
                <a:gd name="T48" fmla="*/ 26 w 29"/>
                <a:gd name="T49" fmla="*/ 24 h 43"/>
                <a:gd name="T50" fmla="*/ 29 w 29"/>
                <a:gd name="T51"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3">
                  <a:moveTo>
                    <a:pt x="29" y="31"/>
                  </a:moveTo>
                  <a:cubicBezTo>
                    <a:pt x="29" y="34"/>
                    <a:pt x="27" y="37"/>
                    <a:pt x="24" y="39"/>
                  </a:cubicBezTo>
                  <a:cubicBezTo>
                    <a:pt x="21" y="41"/>
                    <a:pt x="17" y="43"/>
                    <a:pt x="12" y="43"/>
                  </a:cubicBezTo>
                  <a:cubicBezTo>
                    <a:pt x="7" y="43"/>
                    <a:pt x="3" y="42"/>
                    <a:pt x="0" y="40"/>
                  </a:cubicBezTo>
                  <a:cubicBezTo>
                    <a:pt x="0" y="34"/>
                    <a:pt x="0" y="34"/>
                    <a:pt x="0" y="34"/>
                  </a:cubicBezTo>
                  <a:cubicBezTo>
                    <a:pt x="2" y="35"/>
                    <a:pt x="4" y="36"/>
                    <a:pt x="6" y="37"/>
                  </a:cubicBezTo>
                  <a:cubicBezTo>
                    <a:pt x="8" y="37"/>
                    <a:pt x="10" y="37"/>
                    <a:pt x="12" y="37"/>
                  </a:cubicBezTo>
                  <a:cubicBezTo>
                    <a:pt x="16" y="37"/>
                    <a:pt x="18" y="37"/>
                    <a:pt x="20" y="36"/>
                  </a:cubicBezTo>
                  <a:cubicBezTo>
                    <a:pt x="22" y="35"/>
                    <a:pt x="23" y="33"/>
                    <a:pt x="23" y="31"/>
                  </a:cubicBezTo>
                  <a:cubicBezTo>
                    <a:pt x="23" y="30"/>
                    <a:pt x="22" y="28"/>
                    <a:pt x="20" y="27"/>
                  </a:cubicBezTo>
                  <a:cubicBezTo>
                    <a:pt x="19" y="26"/>
                    <a:pt x="16" y="25"/>
                    <a:pt x="12" y="23"/>
                  </a:cubicBezTo>
                  <a:cubicBezTo>
                    <a:pt x="9" y="22"/>
                    <a:pt x="6" y="20"/>
                    <a:pt x="4" y="19"/>
                  </a:cubicBezTo>
                  <a:cubicBezTo>
                    <a:pt x="3" y="18"/>
                    <a:pt x="1" y="17"/>
                    <a:pt x="1" y="16"/>
                  </a:cubicBezTo>
                  <a:cubicBezTo>
                    <a:pt x="0" y="14"/>
                    <a:pt x="0" y="13"/>
                    <a:pt x="0" y="11"/>
                  </a:cubicBezTo>
                  <a:cubicBezTo>
                    <a:pt x="0" y="8"/>
                    <a:pt x="1" y="5"/>
                    <a:pt x="4" y="3"/>
                  </a:cubicBezTo>
                  <a:cubicBezTo>
                    <a:pt x="6" y="1"/>
                    <a:pt x="10" y="0"/>
                    <a:pt x="15" y="0"/>
                  </a:cubicBezTo>
                  <a:cubicBezTo>
                    <a:pt x="19" y="0"/>
                    <a:pt x="23" y="1"/>
                    <a:pt x="28" y="3"/>
                  </a:cubicBezTo>
                  <a:cubicBezTo>
                    <a:pt x="25" y="8"/>
                    <a:pt x="25" y="8"/>
                    <a:pt x="25" y="8"/>
                  </a:cubicBezTo>
                  <a:cubicBezTo>
                    <a:pt x="21" y="6"/>
                    <a:pt x="18" y="5"/>
                    <a:pt x="14" y="5"/>
                  </a:cubicBezTo>
                  <a:cubicBezTo>
                    <a:pt x="11" y="5"/>
                    <a:pt x="9" y="6"/>
                    <a:pt x="8" y="7"/>
                  </a:cubicBezTo>
                  <a:cubicBezTo>
                    <a:pt x="6" y="8"/>
                    <a:pt x="5" y="9"/>
                    <a:pt x="5" y="10"/>
                  </a:cubicBezTo>
                  <a:cubicBezTo>
                    <a:pt x="5" y="12"/>
                    <a:pt x="6" y="12"/>
                    <a:pt x="6" y="13"/>
                  </a:cubicBezTo>
                  <a:cubicBezTo>
                    <a:pt x="7" y="14"/>
                    <a:pt x="8" y="15"/>
                    <a:pt x="9" y="15"/>
                  </a:cubicBezTo>
                  <a:cubicBezTo>
                    <a:pt x="10" y="16"/>
                    <a:pt x="13" y="17"/>
                    <a:pt x="16" y="18"/>
                  </a:cubicBezTo>
                  <a:cubicBezTo>
                    <a:pt x="21" y="20"/>
                    <a:pt x="24" y="22"/>
                    <a:pt x="26" y="24"/>
                  </a:cubicBezTo>
                  <a:cubicBezTo>
                    <a:pt x="28" y="26"/>
                    <a:pt x="29" y="28"/>
                    <a:pt x="29"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 name="Freeform 39"/>
            <p:cNvSpPr>
              <a:spLocks/>
            </p:cNvSpPr>
            <p:nvPr userDrawn="1"/>
          </p:nvSpPr>
          <p:spPr bwMode="auto">
            <a:xfrm>
              <a:off x="4233863" y="3167063"/>
              <a:ext cx="90488" cy="195263"/>
            </a:xfrm>
            <a:custGeom>
              <a:avLst/>
              <a:gdLst>
                <a:gd name="T0" fmla="*/ 19 w 24"/>
                <a:gd name="T1" fmla="*/ 46 h 52"/>
                <a:gd name="T2" fmla="*/ 22 w 24"/>
                <a:gd name="T3" fmla="*/ 46 h 52"/>
                <a:gd name="T4" fmla="*/ 24 w 24"/>
                <a:gd name="T5" fmla="*/ 46 h 52"/>
                <a:gd name="T6" fmla="*/ 24 w 24"/>
                <a:gd name="T7" fmla="*/ 50 h 52"/>
                <a:gd name="T8" fmla="*/ 21 w 24"/>
                <a:gd name="T9" fmla="*/ 51 h 52"/>
                <a:gd name="T10" fmla="*/ 18 w 24"/>
                <a:gd name="T11" fmla="*/ 52 h 52"/>
                <a:gd name="T12" fmla="*/ 6 w 24"/>
                <a:gd name="T13" fmla="*/ 39 h 52"/>
                <a:gd name="T14" fmla="*/ 6 w 24"/>
                <a:gd name="T15" fmla="*/ 15 h 52"/>
                <a:gd name="T16" fmla="*/ 0 w 24"/>
                <a:gd name="T17" fmla="*/ 15 h 52"/>
                <a:gd name="T18" fmla="*/ 0 w 24"/>
                <a:gd name="T19" fmla="*/ 12 h 52"/>
                <a:gd name="T20" fmla="*/ 6 w 24"/>
                <a:gd name="T21" fmla="*/ 9 h 52"/>
                <a:gd name="T22" fmla="*/ 9 w 24"/>
                <a:gd name="T23" fmla="*/ 0 h 52"/>
                <a:gd name="T24" fmla="*/ 12 w 24"/>
                <a:gd name="T25" fmla="*/ 0 h 52"/>
                <a:gd name="T26" fmla="*/ 12 w 24"/>
                <a:gd name="T27" fmla="*/ 10 h 52"/>
                <a:gd name="T28" fmla="*/ 24 w 24"/>
                <a:gd name="T29" fmla="*/ 10 h 52"/>
                <a:gd name="T30" fmla="*/ 24 w 24"/>
                <a:gd name="T31" fmla="*/ 15 h 52"/>
                <a:gd name="T32" fmla="*/ 12 w 24"/>
                <a:gd name="T33" fmla="*/ 15 h 52"/>
                <a:gd name="T34" fmla="*/ 12 w 24"/>
                <a:gd name="T35" fmla="*/ 39 h 52"/>
                <a:gd name="T36" fmla="*/ 14 w 24"/>
                <a:gd name="T37" fmla="*/ 44 h 52"/>
                <a:gd name="T38" fmla="*/ 19 w 24"/>
                <a:gd name="T39"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2">
                  <a:moveTo>
                    <a:pt x="19" y="46"/>
                  </a:moveTo>
                  <a:cubicBezTo>
                    <a:pt x="20" y="46"/>
                    <a:pt x="21" y="46"/>
                    <a:pt x="22" y="46"/>
                  </a:cubicBezTo>
                  <a:cubicBezTo>
                    <a:pt x="23" y="46"/>
                    <a:pt x="24" y="46"/>
                    <a:pt x="24" y="46"/>
                  </a:cubicBezTo>
                  <a:cubicBezTo>
                    <a:pt x="24" y="50"/>
                    <a:pt x="24" y="50"/>
                    <a:pt x="24" y="50"/>
                  </a:cubicBezTo>
                  <a:cubicBezTo>
                    <a:pt x="24" y="51"/>
                    <a:pt x="23" y="51"/>
                    <a:pt x="21" y="51"/>
                  </a:cubicBezTo>
                  <a:cubicBezTo>
                    <a:pt x="20" y="51"/>
                    <a:pt x="19" y="52"/>
                    <a:pt x="18" y="52"/>
                  </a:cubicBezTo>
                  <a:cubicBezTo>
                    <a:pt x="10" y="52"/>
                    <a:pt x="6" y="47"/>
                    <a:pt x="6" y="39"/>
                  </a:cubicBezTo>
                  <a:cubicBezTo>
                    <a:pt x="6" y="15"/>
                    <a:pt x="6" y="15"/>
                    <a:pt x="6" y="15"/>
                  </a:cubicBezTo>
                  <a:cubicBezTo>
                    <a:pt x="0" y="15"/>
                    <a:pt x="0" y="15"/>
                    <a:pt x="0" y="15"/>
                  </a:cubicBezTo>
                  <a:cubicBezTo>
                    <a:pt x="0" y="12"/>
                    <a:pt x="0" y="12"/>
                    <a:pt x="0" y="12"/>
                  </a:cubicBezTo>
                  <a:cubicBezTo>
                    <a:pt x="6" y="9"/>
                    <a:pt x="6" y="9"/>
                    <a:pt x="6" y="9"/>
                  </a:cubicBezTo>
                  <a:cubicBezTo>
                    <a:pt x="9" y="0"/>
                    <a:pt x="9" y="0"/>
                    <a:pt x="9" y="0"/>
                  </a:cubicBezTo>
                  <a:cubicBezTo>
                    <a:pt x="12" y="0"/>
                    <a:pt x="12" y="0"/>
                    <a:pt x="12" y="0"/>
                  </a:cubicBezTo>
                  <a:cubicBezTo>
                    <a:pt x="12" y="10"/>
                    <a:pt x="12" y="10"/>
                    <a:pt x="12" y="10"/>
                  </a:cubicBezTo>
                  <a:cubicBezTo>
                    <a:pt x="24" y="10"/>
                    <a:pt x="24" y="10"/>
                    <a:pt x="24" y="10"/>
                  </a:cubicBezTo>
                  <a:cubicBezTo>
                    <a:pt x="24" y="15"/>
                    <a:pt x="24" y="15"/>
                    <a:pt x="24" y="15"/>
                  </a:cubicBezTo>
                  <a:cubicBezTo>
                    <a:pt x="12" y="15"/>
                    <a:pt x="12" y="15"/>
                    <a:pt x="12" y="15"/>
                  </a:cubicBezTo>
                  <a:cubicBezTo>
                    <a:pt x="12" y="39"/>
                    <a:pt x="12" y="39"/>
                    <a:pt x="12" y="39"/>
                  </a:cubicBezTo>
                  <a:cubicBezTo>
                    <a:pt x="12" y="41"/>
                    <a:pt x="13" y="43"/>
                    <a:pt x="14" y="44"/>
                  </a:cubicBezTo>
                  <a:cubicBezTo>
                    <a:pt x="15" y="46"/>
                    <a:pt x="17" y="46"/>
                    <a:pt x="19"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 name="Freeform 40"/>
            <p:cNvSpPr>
              <a:spLocks noEditPoints="1"/>
            </p:cNvSpPr>
            <p:nvPr userDrawn="1"/>
          </p:nvSpPr>
          <p:spPr bwMode="auto">
            <a:xfrm>
              <a:off x="4368800" y="3148013"/>
              <a:ext cx="26988" cy="211138"/>
            </a:xfrm>
            <a:custGeom>
              <a:avLst/>
              <a:gdLst>
                <a:gd name="T0" fmla="*/ 7 w 7"/>
                <a:gd name="T1" fmla="*/ 56 h 56"/>
                <a:gd name="T2" fmla="*/ 0 w 7"/>
                <a:gd name="T3" fmla="*/ 56 h 56"/>
                <a:gd name="T4" fmla="*/ 0 w 7"/>
                <a:gd name="T5" fmla="*/ 15 h 56"/>
                <a:gd name="T6" fmla="*/ 7 w 7"/>
                <a:gd name="T7" fmla="*/ 15 h 56"/>
                <a:gd name="T8" fmla="*/ 7 w 7"/>
                <a:gd name="T9" fmla="*/ 56 h 56"/>
                <a:gd name="T10" fmla="*/ 0 w 7"/>
                <a:gd name="T11" fmla="*/ 4 h 56"/>
                <a:gd name="T12" fmla="*/ 1 w 7"/>
                <a:gd name="T13" fmla="*/ 1 h 56"/>
                <a:gd name="T14" fmla="*/ 3 w 7"/>
                <a:gd name="T15" fmla="*/ 0 h 56"/>
                <a:gd name="T16" fmla="*/ 6 w 7"/>
                <a:gd name="T17" fmla="*/ 1 h 56"/>
                <a:gd name="T18" fmla="*/ 7 w 7"/>
                <a:gd name="T19" fmla="*/ 4 h 56"/>
                <a:gd name="T20" fmla="*/ 6 w 7"/>
                <a:gd name="T21" fmla="*/ 7 h 56"/>
                <a:gd name="T22" fmla="*/ 3 w 7"/>
                <a:gd name="T23" fmla="*/ 8 h 56"/>
                <a:gd name="T24" fmla="*/ 1 w 7"/>
                <a:gd name="T25" fmla="*/ 7 h 56"/>
                <a:gd name="T26" fmla="*/ 0 w 7"/>
                <a:gd name="T27"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6">
                  <a:moveTo>
                    <a:pt x="7" y="56"/>
                  </a:moveTo>
                  <a:cubicBezTo>
                    <a:pt x="0" y="56"/>
                    <a:pt x="0" y="56"/>
                    <a:pt x="0" y="56"/>
                  </a:cubicBezTo>
                  <a:cubicBezTo>
                    <a:pt x="0" y="15"/>
                    <a:pt x="0" y="15"/>
                    <a:pt x="0" y="15"/>
                  </a:cubicBezTo>
                  <a:cubicBezTo>
                    <a:pt x="7" y="15"/>
                    <a:pt x="7" y="15"/>
                    <a:pt x="7" y="15"/>
                  </a:cubicBezTo>
                  <a:lnTo>
                    <a:pt x="7" y="56"/>
                  </a:lnTo>
                  <a:close/>
                  <a:moveTo>
                    <a:pt x="0" y="4"/>
                  </a:moveTo>
                  <a:cubicBezTo>
                    <a:pt x="0" y="2"/>
                    <a:pt x="0" y="1"/>
                    <a:pt x="1" y="1"/>
                  </a:cubicBezTo>
                  <a:cubicBezTo>
                    <a:pt x="2" y="0"/>
                    <a:pt x="2" y="0"/>
                    <a:pt x="3" y="0"/>
                  </a:cubicBezTo>
                  <a:cubicBezTo>
                    <a:pt x="4" y="0"/>
                    <a:pt x="5" y="0"/>
                    <a:pt x="6" y="1"/>
                  </a:cubicBezTo>
                  <a:cubicBezTo>
                    <a:pt x="7" y="1"/>
                    <a:pt x="7" y="2"/>
                    <a:pt x="7" y="4"/>
                  </a:cubicBezTo>
                  <a:cubicBezTo>
                    <a:pt x="7" y="5"/>
                    <a:pt x="7" y="6"/>
                    <a:pt x="6" y="7"/>
                  </a:cubicBezTo>
                  <a:cubicBezTo>
                    <a:pt x="5" y="7"/>
                    <a:pt x="4" y="8"/>
                    <a:pt x="3" y="8"/>
                  </a:cubicBezTo>
                  <a:cubicBezTo>
                    <a:pt x="2" y="8"/>
                    <a:pt x="2" y="7"/>
                    <a:pt x="1" y="7"/>
                  </a:cubicBezTo>
                  <a:cubicBezTo>
                    <a:pt x="0" y="6"/>
                    <a:pt x="0" y="5"/>
                    <a:pt x="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 name="Freeform 41"/>
            <p:cNvSpPr>
              <a:spLocks/>
            </p:cNvSpPr>
            <p:nvPr userDrawn="1"/>
          </p:nvSpPr>
          <p:spPr bwMode="auto">
            <a:xfrm>
              <a:off x="4437063" y="3167063"/>
              <a:ext cx="90488" cy="195263"/>
            </a:xfrm>
            <a:custGeom>
              <a:avLst/>
              <a:gdLst>
                <a:gd name="T0" fmla="*/ 19 w 24"/>
                <a:gd name="T1" fmla="*/ 46 h 52"/>
                <a:gd name="T2" fmla="*/ 22 w 24"/>
                <a:gd name="T3" fmla="*/ 46 h 52"/>
                <a:gd name="T4" fmla="*/ 24 w 24"/>
                <a:gd name="T5" fmla="*/ 46 h 52"/>
                <a:gd name="T6" fmla="*/ 24 w 24"/>
                <a:gd name="T7" fmla="*/ 50 h 52"/>
                <a:gd name="T8" fmla="*/ 21 w 24"/>
                <a:gd name="T9" fmla="*/ 51 h 52"/>
                <a:gd name="T10" fmla="*/ 18 w 24"/>
                <a:gd name="T11" fmla="*/ 52 h 52"/>
                <a:gd name="T12" fmla="*/ 6 w 24"/>
                <a:gd name="T13" fmla="*/ 39 h 52"/>
                <a:gd name="T14" fmla="*/ 6 w 24"/>
                <a:gd name="T15" fmla="*/ 15 h 52"/>
                <a:gd name="T16" fmla="*/ 0 w 24"/>
                <a:gd name="T17" fmla="*/ 15 h 52"/>
                <a:gd name="T18" fmla="*/ 0 w 24"/>
                <a:gd name="T19" fmla="*/ 12 h 52"/>
                <a:gd name="T20" fmla="*/ 6 w 24"/>
                <a:gd name="T21" fmla="*/ 9 h 52"/>
                <a:gd name="T22" fmla="*/ 9 w 24"/>
                <a:gd name="T23" fmla="*/ 0 h 52"/>
                <a:gd name="T24" fmla="*/ 12 w 24"/>
                <a:gd name="T25" fmla="*/ 0 h 52"/>
                <a:gd name="T26" fmla="*/ 12 w 24"/>
                <a:gd name="T27" fmla="*/ 10 h 52"/>
                <a:gd name="T28" fmla="*/ 24 w 24"/>
                <a:gd name="T29" fmla="*/ 10 h 52"/>
                <a:gd name="T30" fmla="*/ 24 w 24"/>
                <a:gd name="T31" fmla="*/ 15 h 52"/>
                <a:gd name="T32" fmla="*/ 12 w 24"/>
                <a:gd name="T33" fmla="*/ 15 h 52"/>
                <a:gd name="T34" fmla="*/ 12 w 24"/>
                <a:gd name="T35" fmla="*/ 39 h 52"/>
                <a:gd name="T36" fmla="*/ 14 w 24"/>
                <a:gd name="T37" fmla="*/ 44 h 52"/>
                <a:gd name="T38" fmla="*/ 19 w 24"/>
                <a:gd name="T39"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2">
                  <a:moveTo>
                    <a:pt x="19" y="46"/>
                  </a:moveTo>
                  <a:cubicBezTo>
                    <a:pt x="20" y="46"/>
                    <a:pt x="21" y="46"/>
                    <a:pt x="22" y="46"/>
                  </a:cubicBezTo>
                  <a:cubicBezTo>
                    <a:pt x="23" y="46"/>
                    <a:pt x="24" y="46"/>
                    <a:pt x="24" y="46"/>
                  </a:cubicBezTo>
                  <a:cubicBezTo>
                    <a:pt x="24" y="50"/>
                    <a:pt x="24" y="50"/>
                    <a:pt x="24" y="50"/>
                  </a:cubicBezTo>
                  <a:cubicBezTo>
                    <a:pt x="24" y="51"/>
                    <a:pt x="23" y="51"/>
                    <a:pt x="21" y="51"/>
                  </a:cubicBezTo>
                  <a:cubicBezTo>
                    <a:pt x="20" y="51"/>
                    <a:pt x="19" y="52"/>
                    <a:pt x="18" y="52"/>
                  </a:cubicBezTo>
                  <a:cubicBezTo>
                    <a:pt x="10" y="52"/>
                    <a:pt x="6" y="47"/>
                    <a:pt x="6" y="39"/>
                  </a:cubicBezTo>
                  <a:cubicBezTo>
                    <a:pt x="6" y="15"/>
                    <a:pt x="6" y="15"/>
                    <a:pt x="6" y="15"/>
                  </a:cubicBezTo>
                  <a:cubicBezTo>
                    <a:pt x="0" y="15"/>
                    <a:pt x="0" y="15"/>
                    <a:pt x="0" y="15"/>
                  </a:cubicBezTo>
                  <a:cubicBezTo>
                    <a:pt x="0" y="12"/>
                    <a:pt x="0" y="12"/>
                    <a:pt x="0" y="12"/>
                  </a:cubicBezTo>
                  <a:cubicBezTo>
                    <a:pt x="6" y="9"/>
                    <a:pt x="6" y="9"/>
                    <a:pt x="6" y="9"/>
                  </a:cubicBezTo>
                  <a:cubicBezTo>
                    <a:pt x="9" y="0"/>
                    <a:pt x="9" y="0"/>
                    <a:pt x="9" y="0"/>
                  </a:cubicBezTo>
                  <a:cubicBezTo>
                    <a:pt x="12" y="0"/>
                    <a:pt x="12" y="0"/>
                    <a:pt x="12" y="0"/>
                  </a:cubicBezTo>
                  <a:cubicBezTo>
                    <a:pt x="12" y="10"/>
                    <a:pt x="12" y="10"/>
                    <a:pt x="12" y="10"/>
                  </a:cubicBezTo>
                  <a:cubicBezTo>
                    <a:pt x="24" y="10"/>
                    <a:pt x="24" y="10"/>
                    <a:pt x="24" y="10"/>
                  </a:cubicBezTo>
                  <a:cubicBezTo>
                    <a:pt x="24" y="15"/>
                    <a:pt x="24" y="15"/>
                    <a:pt x="24" y="15"/>
                  </a:cubicBezTo>
                  <a:cubicBezTo>
                    <a:pt x="12" y="15"/>
                    <a:pt x="12" y="15"/>
                    <a:pt x="12" y="15"/>
                  </a:cubicBezTo>
                  <a:cubicBezTo>
                    <a:pt x="12" y="39"/>
                    <a:pt x="12" y="39"/>
                    <a:pt x="12" y="39"/>
                  </a:cubicBezTo>
                  <a:cubicBezTo>
                    <a:pt x="12" y="41"/>
                    <a:pt x="13" y="43"/>
                    <a:pt x="14" y="44"/>
                  </a:cubicBezTo>
                  <a:cubicBezTo>
                    <a:pt x="15" y="46"/>
                    <a:pt x="17" y="46"/>
                    <a:pt x="19"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5" name="Freeform 42"/>
            <p:cNvSpPr>
              <a:spLocks/>
            </p:cNvSpPr>
            <p:nvPr userDrawn="1"/>
          </p:nvSpPr>
          <p:spPr bwMode="auto">
            <a:xfrm>
              <a:off x="4572000" y="3205163"/>
              <a:ext cx="127000" cy="157163"/>
            </a:xfrm>
            <a:custGeom>
              <a:avLst/>
              <a:gdLst>
                <a:gd name="T0" fmla="*/ 6 w 34"/>
                <a:gd name="T1" fmla="*/ 0 h 42"/>
                <a:gd name="T2" fmla="*/ 6 w 34"/>
                <a:gd name="T3" fmla="*/ 26 h 42"/>
                <a:gd name="T4" fmla="*/ 8 w 34"/>
                <a:gd name="T5" fmla="*/ 34 h 42"/>
                <a:gd name="T6" fmla="*/ 16 w 34"/>
                <a:gd name="T7" fmla="*/ 36 h 42"/>
                <a:gd name="T8" fmla="*/ 25 w 34"/>
                <a:gd name="T9" fmla="*/ 33 h 42"/>
                <a:gd name="T10" fmla="*/ 28 w 34"/>
                <a:gd name="T11" fmla="*/ 21 h 42"/>
                <a:gd name="T12" fmla="*/ 28 w 34"/>
                <a:gd name="T13" fmla="*/ 0 h 42"/>
                <a:gd name="T14" fmla="*/ 34 w 34"/>
                <a:gd name="T15" fmla="*/ 0 h 42"/>
                <a:gd name="T16" fmla="*/ 34 w 34"/>
                <a:gd name="T17" fmla="*/ 41 h 42"/>
                <a:gd name="T18" fmla="*/ 29 w 34"/>
                <a:gd name="T19" fmla="*/ 41 h 42"/>
                <a:gd name="T20" fmla="*/ 28 w 34"/>
                <a:gd name="T21" fmla="*/ 35 h 42"/>
                <a:gd name="T22" fmla="*/ 28 w 34"/>
                <a:gd name="T23" fmla="*/ 35 h 42"/>
                <a:gd name="T24" fmla="*/ 23 w 34"/>
                <a:gd name="T25" fmla="*/ 40 h 42"/>
                <a:gd name="T26" fmla="*/ 15 w 34"/>
                <a:gd name="T27" fmla="*/ 42 h 42"/>
                <a:gd name="T28" fmla="*/ 4 w 34"/>
                <a:gd name="T29" fmla="*/ 38 h 42"/>
                <a:gd name="T30" fmla="*/ 0 w 34"/>
                <a:gd name="T31" fmla="*/ 27 h 42"/>
                <a:gd name="T32" fmla="*/ 0 w 34"/>
                <a:gd name="T33" fmla="*/ 0 h 42"/>
                <a:gd name="T34" fmla="*/ 6 w 34"/>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2">
                  <a:moveTo>
                    <a:pt x="6" y="0"/>
                  </a:moveTo>
                  <a:cubicBezTo>
                    <a:pt x="6" y="26"/>
                    <a:pt x="6" y="26"/>
                    <a:pt x="6" y="26"/>
                  </a:cubicBezTo>
                  <a:cubicBezTo>
                    <a:pt x="6" y="30"/>
                    <a:pt x="7" y="32"/>
                    <a:pt x="8" y="34"/>
                  </a:cubicBezTo>
                  <a:cubicBezTo>
                    <a:pt x="10" y="36"/>
                    <a:pt x="12" y="36"/>
                    <a:pt x="16" y="36"/>
                  </a:cubicBezTo>
                  <a:cubicBezTo>
                    <a:pt x="20" y="36"/>
                    <a:pt x="23" y="35"/>
                    <a:pt x="25" y="33"/>
                  </a:cubicBezTo>
                  <a:cubicBezTo>
                    <a:pt x="27" y="30"/>
                    <a:pt x="28" y="27"/>
                    <a:pt x="28" y="21"/>
                  </a:cubicBezTo>
                  <a:cubicBezTo>
                    <a:pt x="28" y="0"/>
                    <a:pt x="28" y="0"/>
                    <a:pt x="28" y="0"/>
                  </a:cubicBezTo>
                  <a:cubicBezTo>
                    <a:pt x="34" y="0"/>
                    <a:pt x="34" y="0"/>
                    <a:pt x="34" y="0"/>
                  </a:cubicBezTo>
                  <a:cubicBezTo>
                    <a:pt x="34" y="41"/>
                    <a:pt x="34" y="41"/>
                    <a:pt x="34" y="41"/>
                  </a:cubicBezTo>
                  <a:cubicBezTo>
                    <a:pt x="29" y="41"/>
                    <a:pt x="29" y="41"/>
                    <a:pt x="29" y="41"/>
                  </a:cubicBezTo>
                  <a:cubicBezTo>
                    <a:pt x="28" y="35"/>
                    <a:pt x="28" y="35"/>
                    <a:pt x="28" y="35"/>
                  </a:cubicBezTo>
                  <a:cubicBezTo>
                    <a:pt x="28" y="35"/>
                    <a:pt x="28" y="35"/>
                    <a:pt x="28" y="35"/>
                  </a:cubicBezTo>
                  <a:cubicBezTo>
                    <a:pt x="27" y="37"/>
                    <a:pt x="25" y="39"/>
                    <a:pt x="23" y="40"/>
                  </a:cubicBezTo>
                  <a:cubicBezTo>
                    <a:pt x="20" y="41"/>
                    <a:pt x="18" y="42"/>
                    <a:pt x="15" y="42"/>
                  </a:cubicBezTo>
                  <a:cubicBezTo>
                    <a:pt x="10" y="42"/>
                    <a:pt x="6" y="40"/>
                    <a:pt x="4" y="38"/>
                  </a:cubicBezTo>
                  <a:cubicBezTo>
                    <a:pt x="1" y="36"/>
                    <a:pt x="0" y="32"/>
                    <a:pt x="0" y="27"/>
                  </a:cubicBezTo>
                  <a:cubicBezTo>
                    <a:pt x="0" y="0"/>
                    <a:pt x="0" y="0"/>
                    <a:pt x="0"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6" name="Freeform 43"/>
            <p:cNvSpPr>
              <a:spLocks/>
            </p:cNvSpPr>
            <p:nvPr userDrawn="1"/>
          </p:nvSpPr>
          <p:spPr bwMode="auto">
            <a:xfrm>
              <a:off x="4745038" y="3167063"/>
              <a:ext cx="90488" cy="195263"/>
            </a:xfrm>
            <a:custGeom>
              <a:avLst/>
              <a:gdLst>
                <a:gd name="T0" fmla="*/ 18 w 24"/>
                <a:gd name="T1" fmla="*/ 46 h 52"/>
                <a:gd name="T2" fmla="*/ 22 w 24"/>
                <a:gd name="T3" fmla="*/ 46 h 52"/>
                <a:gd name="T4" fmla="*/ 24 w 24"/>
                <a:gd name="T5" fmla="*/ 46 h 52"/>
                <a:gd name="T6" fmla="*/ 24 w 24"/>
                <a:gd name="T7" fmla="*/ 50 h 52"/>
                <a:gd name="T8" fmla="*/ 21 w 24"/>
                <a:gd name="T9" fmla="*/ 51 h 52"/>
                <a:gd name="T10" fmla="*/ 18 w 24"/>
                <a:gd name="T11" fmla="*/ 52 h 52"/>
                <a:gd name="T12" fmla="*/ 6 w 24"/>
                <a:gd name="T13" fmla="*/ 39 h 52"/>
                <a:gd name="T14" fmla="*/ 6 w 24"/>
                <a:gd name="T15" fmla="*/ 15 h 52"/>
                <a:gd name="T16" fmla="*/ 0 w 24"/>
                <a:gd name="T17" fmla="*/ 15 h 52"/>
                <a:gd name="T18" fmla="*/ 0 w 24"/>
                <a:gd name="T19" fmla="*/ 12 h 52"/>
                <a:gd name="T20" fmla="*/ 6 w 24"/>
                <a:gd name="T21" fmla="*/ 9 h 52"/>
                <a:gd name="T22" fmla="*/ 8 w 24"/>
                <a:gd name="T23" fmla="*/ 0 h 52"/>
                <a:gd name="T24" fmla="*/ 12 w 24"/>
                <a:gd name="T25" fmla="*/ 0 h 52"/>
                <a:gd name="T26" fmla="*/ 12 w 24"/>
                <a:gd name="T27" fmla="*/ 10 h 52"/>
                <a:gd name="T28" fmla="*/ 24 w 24"/>
                <a:gd name="T29" fmla="*/ 10 h 52"/>
                <a:gd name="T30" fmla="*/ 24 w 24"/>
                <a:gd name="T31" fmla="*/ 15 h 52"/>
                <a:gd name="T32" fmla="*/ 12 w 24"/>
                <a:gd name="T33" fmla="*/ 15 h 52"/>
                <a:gd name="T34" fmla="*/ 12 w 24"/>
                <a:gd name="T35" fmla="*/ 39 h 52"/>
                <a:gd name="T36" fmla="*/ 14 w 24"/>
                <a:gd name="T37" fmla="*/ 44 h 52"/>
                <a:gd name="T38" fmla="*/ 18 w 24"/>
                <a:gd name="T39"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2">
                  <a:moveTo>
                    <a:pt x="18" y="46"/>
                  </a:moveTo>
                  <a:cubicBezTo>
                    <a:pt x="20" y="46"/>
                    <a:pt x="21" y="46"/>
                    <a:pt x="22" y="46"/>
                  </a:cubicBezTo>
                  <a:cubicBezTo>
                    <a:pt x="23" y="46"/>
                    <a:pt x="23" y="46"/>
                    <a:pt x="24" y="46"/>
                  </a:cubicBezTo>
                  <a:cubicBezTo>
                    <a:pt x="24" y="50"/>
                    <a:pt x="24" y="50"/>
                    <a:pt x="24" y="50"/>
                  </a:cubicBezTo>
                  <a:cubicBezTo>
                    <a:pt x="23" y="51"/>
                    <a:pt x="22" y="51"/>
                    <a:pt x="21" y="51"/>
                  </a:cubicBezTo>
                  <a:cubicBezTo>
                    <a:pt x="20" y="51"/>
                    <a:pt x="19" y="52"/>
                    <a:pt x="18" y="52"/>
                  </a:cubicBezTo>
                  <a:cubicBezTo>
                    <a:pt x="10" y="52"/>
                    <a:pt x="6" y="47"/>
                    <a:pt x="6" y="39"/>
                  </a:cubicBezTo>
                  <a:cubicBezTo>
                    <a:pt x="6" y="15"/>
                    <a:pt x="6" y="15"/>
                    <a:pt x="6" y="15"/>
                  </a:cubicBezTo>
                  <a:cubicBezTo>
                    <a:pt x="0" y="15"/>
                    <a:pt x="0" y="15"/>
                    <a:pt x="0" y="15"/>
                  </a:cubicBezTo>
                  <a:cubicBezTo>
                    <a:pt x="0" y="12"/>
                    <a:pt x="0" y="12"/>
                    <a:pt x="0" y="12"/>
                  </a:cubicBezTo>
                  <a:cubicBezTo>
                    <a:pt x="6" y="9"/>
                    <a:pt x="6" y="9"/>
                    <a:pt x="6" y="9"/>
                  </a:cubicBezTo>
                  <a:cubicBezTo>
                    <a:pt x="8" y="0"/>
                    <a:pt x="8" y="0"/>
                    <a:pt x="8" y="0"/>
                  </a:cubicBezTo>
                  <a:cubicBezTo>
                    <a:pt x="12" y="0"/>
                    <a:pt x="12" y="0"/>
                    <a:pt x="12" y="0"/>
                  </a:cubicBezTo>
                  <a:cubicBezTo>
                    <a:pt x="12" y="10"/>
                    <a:pt x="12" y="10"/>
                    <a:pt x="12" y="10"/>
                  </a:cubicBezTo>
                  <a:cubicBezTo>
                    <a:pt x="24" y="10"/>
                    <a:pt x="24" y="10"/>
                    <a:pt x="24" y="10"/>
                  </a:cubicBezTo>
                  <a:cubicBezTo>
                    <a:pt x="24" y="15"/>
                    <a:pt x="24" y="15"/>
                    <a:pt x="24" y="15"/>
                  </a:cubicBezTo>
                  <a:cubicBezTo>
                    <a:pt x="12" y="15"/>
                    <a:pt x="12" y="15"/>
                    <a:pt x="12" y="15"/>
                  </a:cubicBezTo>
                  <a:cubicBezTo>
                    <a:pt x="12" y="39"/>
                    <a:pt x="12" y="39"/>
                    <a:pt x="12" y="39"/>
                  </a:cubicBezTo>
                  <a:cubicBezTo>
                    <a:pt x="12" y="41"/>
                    <a:pt x="12" y="43"/>
                    <a:pt x="14" y="44"/>
                  </a:cubicBezTo>
                  <a:cubicBezTo>
                    <a:pt x="15" y="46"/>
                    <a:pt x="16" y="46"/>
                    <a:pt x="18"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7" name="Freeform 44"/>
            <p:cNvSpPr>
              <a:spLocks noEditPoints="1"/>
            </p:cNvSpPr>
            <p:nvPr userDrawn="1"/>
          </p:nvSpPr>
          <p:spPr bwMode="auto">
            <a:xfrm>
              <a:off x="4872038" y="3200400"/>
              <a:ext cx="128588" cy="161925"/>
            </a:xfrm>
            <a:custGeom>
              <a:avLst/>
              <a:gdLst>
                <a:gd name="T0" fmla="*/ 18 w 34"/>
                <a:gd name="T1" fmla="*/ 5 h 43"/>
                <a:gd name="T2" fmla="*/ 10 w 34"/>
                <a:gd name="T3" fmla="*/ 8 h 43"/>
                <a:gd name="T4" fmla="*/ 6 w 34"/>
                <a:gd name="T5" fmla="*/ 17 h 43"/>
                <a:gd name="T6" fmla="*/ 28 w 34"/>
                <a:gd name="T7" fmla="*/ 17 h 43"/>
                <a:gd name="T8" fmla="*/ 25 w 34"/>
                <a:gd name="T9" fmla="*/ 8 h 43"/>
                <a:gd name="T10" fmla="*/ 18 w 34"/>
                <a:gd name="T11" fmla="*/ 5 h 43"/>
                <a:gd name="T12" fmla="*/ 19 w 34"/>
                <a:gd name="T13" fmla="*/ 43 h 43"/>
                <a:gd name="T14" fmla="*/ 5 w 34"/>
                <a:gd name="T15" fmla="*/ 37 h 43"/>
                <a:gd name="T16" fmla="*/ 0 w 34"/>
                <a:gd name="T17" fmla="*/ 22 h 43"/>
                <a:gd name="T18" fmla="*/ 5 w 34"/>
                <a:gd name="T19" fmla="*/ 6 h 43"/>
                <a:gd name="T20" fmla="*/ 18 w 34"/>
                <a:gd name="T21" fmla="*/ 0 h 43"/>
                <a:gd name="T22" fmla="*/ 30 w 34"/>
                <a:gd name="T23" fmla="*/ 5 h 43"/>
                <a:gd name="T24" fmla="*/ 34 w 34"/>
                <a:gd name="T25" fmla="*/ 18 h 43"/>
                <a:gd name="T26" fmla="*/ 34 w 34"/>
                <a:gd name="T27" fmla="*/ 22 h 43"/>
                <a:gd name="T28" fmla="*/ 6 w 34"/>
                <a:gd name="T29" fmla="*/ 22 h 43"/>
                <a:gd name="T30" fmla="*/ 10 w 34"/>
                <a:gd name="T31" fmla="*/ 33 h 43"/>
                <a:gd name="T32" fmla="*/ 20 w 34"/>
                <a:gd name="T33" fmla="*/ 37 h 43"/>
                <a:gd name="T34" fmla="*/ 33 w 34"/>
                <a:gd name="T35" fmla="*/ 34 h 43"/>
                <a:gd name="T36" fmla="*/ 33 w 34"/>
                <a:gd name="T37" fmla="*/ 40 h 43"/>
                <a:gd name="T38" fmla="*/ 26 w 34"/>
                <a:gd name="T39" fmla="*/ 42 h 43"/>
                <a:gd name="T40" fmla="*/ 19 w 34"/>
                <a:gd name="T4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3">
                  <a:moveTo>
                    <a:pt x="18" y="5"/>
                  </a:moveTo>
                  <a:cubicBezTo>
                    <a:pt x="14" y="5"/>
                    <a:pt x="12" y="6"/>
                    <a:pt x="10" y="8"/>
                  </a:cubicBezTo>
                  <a:cubicBezTo>
                    <a:pt x="8" y="11"/>
                    <a:pt x="7" y="14"/>
                    <a:pt x="6" y="17"/>
                  </a:cubicBezTo>
                  <a:cubicBezTo>
                    <a:pt x="28" y="17"/>
                    <a:pt x="28" y="17"/>
                    <a:pt x="28" y="17"/>
                  </a:cubicBezTo>
                  <a:cubicBezTo>
                    <a:pt x="28" y="13"/>
                    <a:pt x="27" y="10"/>
                    <a:pt x="25" y="8"/>
                  </a:cubicBezTo>
                  <a:cubicBezTo>
                    <a:pt x="23" y="6"/>
                    <a:pt x="21" y="5"/>
                    <a:pt x="18" y="5"/>
                  </a:cubicBezTo>
                  <a:moveTo>
                    <a:pt x="19" y="43"/>
                  </a:moveTo>
                  <a:cubicBezTo>
                    <a:pt x="13" y="43"/>
                    <a:pt x="9" y="41"/>
                    <a:pt x="5" y="37"/>
                  </a:cubicBezTo>
                  <a:cubicBezTo>
                    <a:pt x="2" y="33"/>
                    <a:pt x="0" y="28"/>
                    <a:pt x="0" y="22"/>
                  </a:cubicBezTo>
                  <a:cubicBezTo>
                    <a:pt x="0" y="15"/>
                    <a:pt x="1" y="10"/>
                    <a:pt x="5" y="6"/>
                  </a:cubicBezTo>
                  <a:cubicBezTo>
                    <a:pt x="8" y="2"/>
                    <a:pt x="12" y="0"/>
                    <a:pt x="18" y="0"/>
                  </a:cubicBezTo>
                  <a:cubicBezTo>
                    <a:pt x="23" y="0"/>
                    <a:pt x="27" y="2"/>
                    <a:pt x="30" y="5"/>
                  </a:cubicBezTo>
                  <a:cubicBezTo>
                    <a:pt x="33" y="8"/>
                    <a:pt x="34" y="13"/>
                    <a:pt x="34" y="18"/>
                  </a:cubicBezTo>
                  <a:cubicBezTo>
                    <a:pt x="34" y="22"/>
                    <a:pt x="34" y="22"/>
                    <a:pt x="34" y="22"/>
                  </a:cubicBezTo>
                  <a:cubicBezTo>
                    <a:pt x="6" y="22"/>
                    <a:pt x="6" y="22"/>
                    <a:pt x="6" y="22"/>
                  </a:cubicBezTo>
                  <a:cubicBezTo>
                    <a:pt x="6" y="27"/>
                    <a:pt x="8" y="31"/>
                    <a:pt x="10" y="33"/>
                  </a:cubicBezTo>
                  <a:cubicBezTo>
                    <a:pt x="12" y="36"/>
                    <a:pt x="15" y="37"/>
                    <a:pt x="20" y="37"/>
                  </a:cubicBezTo>
                  <a:cubicBezTo>
                    <a:pt x="24" y="37"/>
                    <a:pt x="28" y="36"/>
                    <a:pt x="33" y="34"/>
                  </a:cubicBezTo>
                  <a:cubicBezTo>
                    <a:pt x="33" y="40"/>
                    <a:pt x="33" y="40"/>
                    <a:pt x="33" y="40"/>
                  </a:cubicBezTo>
                  <a:cubicBezTo>
                    <a:pt x="30" y="41"/>
                    <a:pt x="28" y="41"/>
                    <a:pt x="26" y="42"/>
                  </a:cubicBezTo>
                  <a:cubicBezTo>
                    <a:pt x="24" y="42"/>
                    <a:pt x="22" y="43"/>
                    <a:pt x="19"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8" name="Freeform 45"/>
            <p:cNvSpPr>
              <a:spLocks noEditPoints="1"/>
            </p:cNvSpPr>
            <p:nvPr userDrawn="1"/>
          </p:nvSpPr>
          <p:spPr bwMode="auto">
            <a:xfrm>
              <a:off x="5135563" y="3200400"/>
              <a:ext cx="142875" cy="161925"/>
            </a:xfrm>
            <a:custGeom>
              <a:avLst/>
              <a:gdLst>
                <a:gd name="T0" fmla="*/ 7 w 38"/>
                <a:gd name="T1" fmla="*/ 21 h 43"/>
                <a:gd name="T2" fmla="*/ 10 w 38"/>
                <a:gd name="T3" fmla="*/ 33 h 43"/>
                <a:gd name="T4" fmla="*/ 19 w 38"/>
                <a:gd name="T5" fmla="*/ 37 h 43"/>
                <a:gd name="T6" fmla="*/ 28 w 38"/>
                <a:gd name="T7" fmla="*/ 33 h 43"/>
                <a:gd name="T8" fmla="*/ 31 w 38"/>
                <a:gd name="T9" fmla="*/ 21 h 43"/>
                <a:gd name="T10" fmla="*/ 28 w 38"/>
                <a:gd name="T11" fmla="*/ 9 h 43"/>
                <a:gd name="T12" fmla="*/ 19 w 38"/>
                <a:gd name="T13" fmla="*/ 5 h 43"/>
                <a:gd name="T14" fmla="*/ 10 w 38"/>
                <a:gd name="T15" fmla="*/ 9 h 43"/>
                <a:gd name="T16" fmla="*/ 7 w 38"/>
                <a:gd name="T17" fmla="*/ 21 h 43"/>
                <a:gd name="T18" fmla="*/ 38 w 38"/>
                <a:gd name="T19" fmla="*/ 21 h 43"/>
                <a:gd name="T20" fmla="*/ 33 w 38"/>
                <a:gd name="T21" fmla="*/ 37 h 43"/>
                <a:gd name="T22" fmla="*/ 19 w 38"/>
                <a:gd name="T23" fmla="*/ 43 h 43"/>
                <a:gd name="T24" fmla="*/ 9 w 38"/>
                <a:gd name="T25" fmla="*/ 40 h 43"/>
                <a:gd name="T26" fmla="*/ 3 w 38"/>
                <a:gd name="T27" fmla="*/ 33 h 43"/>
                <a:gd name="T28" fmla="*/ 0 w 38"/>
                <a:gd name="T29" fmla="*/ 21 h 43"/>
                <a:gd name="T30" fmla="*/ 5 w 38"/>
                <a:gd name="T31" fmla="*/ 6 h 43"/>
                <a:gd name="T32" fmla="*/ 19 w 38"/>
                <a:gd name="T33" fmla="*/ 0 h 43"/>
                <a:gd name="T34" fmla="*/ 33 w 38"/>
                <a:gd name="T35" fmla="*/ 6 h 43"/>
                <a:gd name="T36" fmla="*/ 38 w 38"/>
                <a:gd name="T3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3">
                  <a:moveTo>
                    <a:pt x="7" y="21"/>
                  </a:moveTo>
                  <a:cubicBezTo>
                    <a:pt x="7" y="26"/>
                    <a:pt x="8" y="30"/>
                    <a:pt x="10" y="33"/>
                  </a:cubicBezTo>
                  <a:cubicBezTo>
                    <a:pt x="12" y="36"/>
                    <a:pt x="15" y="37"/>
                    <a:pt x="19" y="37"/>
                  </a:cubicBezTo>
                  <a:cubicBezTo>
                    <a:pt x="23" y="37"/>
                    <a:pt x="26" y="36"/>
                    <a:pt x="28" y="33"/>
                  </a:cubicBezTo>
                  <a:cubicBezTo>
                    <a:pt x="30" y="30"/>
                    <a:pt x="31" y="27"/>
                    <a:pt x="31" y="21"/>
                  </a:cubicBezTo>
                  <a:cubicBezTo>
                    <a:pt x="31" y="16"/>
                    <a:pt x="30" y="12"/>
                    <a:pt x="28" y="9"/>
                  </a:cubicBezTo>
                  <a:cubicBezTo>
                    <a:pt x="26" y="7"/>
                    <a:pt x="23" y="5"/>
                    <a:pt x="19" y="5"/>
                  </a:cubicBezTo>
                  <a:cubicBezTo>
                    <a:pt x="15" y="5"/>
                    <a:pt x="12" y="7"/>
                    <a:pt x="10" y="9"/>
                  </a:cubicBezTo>
                  <a:cubicBezTo>
                    <a:pt x="8" y="12"/>
                    <a:pt x="7" y="16"/>
                    <a:pt x="7" y="21"/>
                  </a:cubicBezTo>
                  <a:moveTo>
                    <a:pt x="38" y="21"/>
                  </a:moveTo>
                  <a:cubicBezTo>
                    <a:pt x="38" y="28"/>
                    <a:pt x="36" y="33"/>
                    <a:pt x="33" y="37"/>
                  </a:cubicBezTo>
                  <a:cubicBezTo>
                    <a:pt x="29" y="41"/>
                    <a:pt x="25" y="43"/>
                    <a:pt x="19" y="43"/>
                  </a:cubicBezTo>
                  <a:cubicBezTo>
                    <a:pt x="15" y="43"/>
                    <a:pt x="12" y="42"/>
                    <a:pt x="9" y="40"/>
                  </a:cubicBezTo>
                  <a:cubicBezTo>
                    <a:pt x="6" y="38"/>
                    <a:pt x="4" y="36"/>
                    <a:pt x="3" y="33"/>
                  </a:cubicBezTo>
                  <a:cubicBezTo>
                    <a:pt x="1" y="29"/>
                    <a:pt x="0" y="26"/>
                    <a:pt x="0" y="21"/>
                  </a:cubicBezTo>
                  <a:cubicBezTo>
                    <a:pt x="0" y="15"/>
                    <a:pt x="2" y="9"/>
                    <a:pt x="5" y="6"/>
                  </a:cubicBezTo>
                  <a:cubicBezTo>
                    <a:pt x="9" y="2"/>
                    <a:pt x="13" y="0"/>
                    <a:pt x="19" y="0"/>
                  </a:cubicBezTo>
                  <a:cubicBezTo>
                    <a:pt x="25" y="0"/>
                    <a:pt x="29" y="2"/>
                    <a:pt x="33" y="6"/>
                  </a:cubicBezTo>
                  <a:cubicBezTo>
                    <a:pt x="36" y="10"/>
                    <a:pt x="38" y="15"/>
                    <a:pt x="3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9" name="Freeform 46"/>
            <p:cNvSpPr>
              <a:spLocks/>
            </p:cNvSpPr>
            <p:nvPr userDrawn="1"/>
          </p:nvSpPr>
          <p:spPr bwMode="auto">
            <a:xfrm>
              <a:off x="5311775" y="3136900"/>
              <a:ext cx="106363" cy="222250"/>
            </a:xfrm>
            <a:custGeom>
              <a:avLst/>
              <a:gdLst>
                <a:gd name="T0" fmla="*/ 24 w 28"/>
                <a:gd name="T1" fmla="*/ 23 h 59"/>
                <a:gd name="T2" fmla="*/ 14 w 28"/>
                <a:gd name="T3" fmla="*/ 23 h 59"/>
                <a:gd name="T4" fmla="*/ 14 w 28"/>
                <a:gd name="T5" fmla="*/ 59 h 59"/>
                <a:gd name="T6" fmla="*/ 7 w 28"/>
                <a:gd name="T7" fmla="*/ 59 h 59"/>
                <a:gd name="T8" fmla="*/ 7 w 28"/>
                <a:gd name="T9" fmla="*/ 23 h 59"/>
                <a:gd name="T10" fmla="*/ 0 w 28"/>
                <a:gd name="T11" fmla="*/ 23 h 59"/>
                <a:gd name="T12" fmla="*/ 0 w 28"/>
                <a:gd name="T13" fmla="*/ 20 h 59"/>
                <a:gd name="T14" fmla="*/ 7 w 28"/>
                <a:gd name="T15" fmla="*/ 18 h 59"/>
                <a:gd name="T16" fmla="*/ 7 w 28"/>
                <a:gd name="T17" fmla="*/ 15 h 59"/>
                <a:gd name="T18" fmla="*/ 21 w 28"/>
                <a:gd name="T19" fmla="*/ 0 h 59"/>
                <a:gd name="T20" fmla="*/ 28 w 28"/>
                <a:gd name="T21" fmla="*/ 2 h 59"/>
                <a:gd name="T22" fmla="*/ 27 w 28"/>
                <a:gd name="T23" fmla="*/ 6 h 59"/>
                <a:gd name="T24" fmla="*/ 21 w 28"/>
                <a:gd name="T25" fmla="*/ 5 h 59"/>
                <a:gd name="T26" fmla="*/ 15 w 28"/>
                <a:gd name="T27" fmla="*/ 8 h 59"/>
                <a:gd name="T28" fmla="*/ 14 w 28"/>
                <a:gd name="T29" fmla="*/ 15 h 59"/>
                <a:gd name="T30" fmla="*/ 14 w 28"/>
                <a:gd name="T31" fmla="*/ 18 h 59"/>
                <a:gd name="T32" fmla="*/ 24 w 28"/>
                <a:gd name="T33" fmla="*/ 18 h 59"/>
                <a:gd name="T34" fmla="*/ 24 w 28"/>
                <a:gd name="T35"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9">
                  <a:moveTo>
                    <a:pt x="24" y="23"/>
                  </a:moveTo>
                  <a:cubicBezTo>
                    <a:pt x="14" y="23"/>
                    <a:pt x="14" y="23"/>
                    <a:pt x="14" y="23"/>
                  </a:cubicBezTo>
                  <a:cubicBezTo>
                    <a:pt x="14" y="59"/>
                    <a:pt x="14" y="59"/>
                    <a:pt x="14" y="59"/>
                  </a:cubicBezTo>
                  <a:cubicBezTo>
                    <a:pt x="7" y="59"/>
                    <a:pt x="7" y="59"/>
                    <a:pt x="7" y="59"/>
                  </a:cubicBezTo>
                  <a:cubicBezTo>
                    <a:pt x="7" y="23"/>
                    <a:pt x="7" y="23"/>
                    <a:pt x="7" y="23"/>
                  </a:cubicBezTo>
                  <a:cubicBezTo>
                    <a:pt x="0" y="23"/>
                    <a:pt x="0" y="23"/>
                    <a:pt x="0" y="23"/>
                  </a:cubicBezTo>
                  <a:cubicBezTo>
                    <a:pt x="0" y="20"/>
                    <a:pt x="0" y="20"/>
                    <a:pt x="0" y="20"/>
                  </a:cubicBezTo>
                  <a:cubicBezTo>
                    <a:pt x="7" y="18"/>
                    <a:pt x="7" y="18"/>
                    <a:pt x="7" y="18"/>
                  </a:cubicBezTo>
                  <a:cubicBezTo>
                    <a:pt x="7" y="15"/>
                    <a:pt x="7" y="15"/>
                    <a:pt x="7" y="15"/>
                  </a:cubicBezTo>
                  <a:cubicBezTo>
                    <a:pt x="7" y="5"/>
                    <a:pt x="12" y="0"/>
                    <a:pt x="21" y="0"/>
                  </a:cubicBezTo>
                  <a:cubicBezTo>
                    <a:pt x="23" y="0"/>
                    <a:pt x="25" y="1"/>
                    <a:pt x="28" y="2"/>
                  </a:cubicBezTo>
                  <a:cubicBezTo>
                    <a:pt x="27" y="6"/>
                    <a:pt x="27" y="6"/>
                    <a:pt x="27" y="6"/>
                  </a:cubicBezTo>
                  <a:cubicBezTo>
                    <a:pt x="24" y="6"/>
                    <a:pt x="22" y="5"/>
                    <a:pt x="21" y="5"/>
                  </a:cubicBezTo>
                  <a:cubicBezTo>
                    <a:pt x="18" y="5"/>
                    <a:pt x="16" y="6"/>
                    <a:pt x="15" y="8"/>
                  </a:cubicBezTo>
                  <a:cubicBezTo>
                    <a:pt x="14" y="9"/>
                    <a:pt x="14" y="12"/>
                    <a:pt x="14" y="15"/>
                  </a:cubicBezTo>
                  <a:cubicBezTo>
                    <a:pt x="14" y="18"/>
                    <a:pt x="14" y="18"/>
                    <a:pt x="14" y="18"/>
                  </a:cubicBezTo>
                  <a:cubicBezTo>
                    <a:pt x="24" y="18"/>
                    <a:pt x="24" y="18"/>
                    <a:pt x="24" y="18"/>
                  </a:cubicBezTo>
                  <a:lnTo>
                    <a:pt x="2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0" name="Freeform 47"/>
            <p:cNvSpPr>
              <a:spLocks/>
            </p:cNvSpPr>
            <p:nvPr userDrawn="1"/>
          </p:nvSpPr>
          <p:spPr bwMode="auto">
            <a:xfrm>
              <a:off x="5526088" y="3148013"/>
              <a:ext cx="158750" cy="214313"/>
            </a:xfrm>
            <a:custGeom>
              <a:avLst/>
              <a:gdLst>
                <a:gd name="T0" fmla="*/ 26 w 42"/>
                <a:gd name="T1" fmla="*/ 6 h 57"/>
                <a:gd name="T2" fmla="*/ 12 w 42"/>
                <a:gd name="T3" fmla="*/ 12 h 57"/>
                <a:gd name="T4" fmla="*/ 7 w 42"/>
                <a:gd name="T5" fmla="*/ 28 h 57"/>
                <a:gd name="T6" fmla="*/ 12 w 42"/>
                <a:gd name="T7" fmla="*/ 45 h 57"/>
                <a:gd name="T8" fmla="*/ 26 w 42"/>
                <a:gd name="T9" fmla="*/ 51 h 57"/>
                <a:gd name="T10" fmla="*/ 39 w 42"/>
                <a:gd name="T11" fmla="*/ 49 h 57"/>
                <a:gd name="T12" fmla="*/ 39 w 42"/>
                <a:gd name="T13" fmla="*/ 54 h 57"/>
                <a:gd name="T14" fmla="*/ 25 w 42"/>
                <a:gd name="T15" fmla="*/ 57 h 57"/>
                <a:gd name="T16" fmla="*/ 7 w 42"/>
                <a:gd name="T17" fmla="*/ 49 h 57"/>
                <a:gd name="T18" fmla="*/ 0 w 42"/>
                <a:gd name="T19" fmla="*/ 28 h 57"/>
                <a:gd name="T20" fmla="*/ 3 w 42"/>
                <a:gd name="T21" fmla="*/ 14 h 57"/>
                <a:gd name="T22" fmla="*/ 12 w 42"/>
                <a:gd name="T23" fmla="*/ 4 h 57"/>
                <a:gd name="T24" fmla="*/ 27 w 42"/>
                <a:gd name="T25" fmla="*/ 0 h 57"/>
                <a:gd name="T26" fmla="*/ 42 w 42"/>
                <a:gd name="T27" fmla="*/ 3 h 57"/>
                <a:gd name="T28" fmla="*/ 39 w 42"/>
                <a:gd name="T29" fmla="*/ 9 h 57"/>
                <a:gd name="T30" fmla="*/ 26 w 42"/>
                <a:gd name="T31"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7">
                  <a:moveTo>
                    <a:pt x="26" y="6"/>
                  </a:moveTo>
                  <a:cubicBezTo>
                    <a:pt x="20" y="6"/>
                    <a:pt x="16" y="8"/>
                    <a:pt x="12" y="12"/>
                  </a:cubicBezTo>
                  <a:cubicBezTo>
                    <a:pt x="9" y="16"/>
                    <a:pt x="7" y="21"/>
                    <a:pt x="7" y="28"/>
                  </a:cubicBezTo>
                  <a:cubicBezTo>
                    <a:pt x="7" y="36"/>
                    <a:pt x="9" y="41"/>
                    <a:pt x="12" y="45"/>
                  </a:cubicBezTo>
                  <a:cubicBezTo>
                    <a:pt x="15" y="49"/>
                    <a:pt x="20" y="51"/>
                    <a:pt x="26" y="51"/>
                  </a:cubicBezTo>
                  <a:cubicBezTo>
                    <a:pt x="30" y="51"/>
                    <a:pt x="35" y="50"/>
                    <a:pt x="39" y="49"/>
                  </a:cubicBezTo>
                  <a:cubicBezTo>
                    <a:pt x="39" y="54"/>
                    <a:pt x="39" y="54"/>
                    <a:pt x="39" y="54"/>
                  </a:cubicBezTo>
                  <a:cubicBezTo>
                    <a:pt x="36" y="56"/>
                    <a:pt x="31" y="57"/>
                    <a:pt x="25" y="57"/>
                  </a:cubicBezTo>
                  <a:cubicBezTo>
                    <a:pt x="17" y="57"/>
                    <a:pt x="11" y="54"/>
                    <a:pt x="7" y="49"/>
                  </a:cubicBezTo>
                  <a:cubicBezTo>
                    <a:pt x="2" y="44"/>
                    <a:pt x="0" y="37"/>
                    <a:pt x="0" y="28"/>
                  </a:cubicBezTo>
                  <a:cubicBezTo>
                    <a:pt x="0" y="23"/>
                    <a:pt x="1" y="18"/>
                    <a:pt x="3" y="14"/>
                  </a:cubicBezTo>
                  <a:cubicBezTo>
                    <a:pt x="5" y="9"/>
                    <a:pt x="9" y="6"/>
                    <a:pt x="12" y="4"/>
                  </a:cubicBezTo>
                  <a:cubicBezTo>
                    <a:pt x="16" y="1"/>
                    <a:pt x="21" y="0"/>
                    <a:pt x="27" y="0"/>
                  </a:cubicBezTo>
                  <a:cubicBezTo>
                    <a:pt x="32" y="0"/>
                    <a:pt x="37" y="1"/>
                    <a:pt x="42" y="3"/>
                  </a:cubicBezTo>
                  <a:cubicBezTo>
                    <a:pt x="39" y="9"/>
                    <a:pt x="39" y="9"/>
                    <a:pt x="39" y="9"/>
                  </a:cubicBezTo>
                  <a:cubicBezTo>
                    <a:pt x="35" y="7"/>
                    <a:pt x="31" y="6"/>
                    <a:pt x="26"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1" name="Freeform 48"/>
            <p:cNvSpPr>
              <a:spLocks noEditPoints="1"/>
            </p:cNvSpPr>
            <p:nvPr userDrawn="1"/>
          </p:nvSpPr>
          <p:spPr bwMode="auto">
            <a:xfrm>
              <a:off x="5721350" y="3200400"/>
              <a:ext cx="142875" cy="161925"/>
            </a:xfrm>
            <a:custGeom>
              <a:avLst/>
              <a:gdLst>
                <a:gd name="T0" fmla="*/ 6 w 38"/>
                <a:gd name="T1" fmla="*/ 21 h 43"/>
                <a:gd name="T2" fmla="*/ 10 w 38"/>
                <a:gd name="T3" fmla="*/ 33 h 43"/>
                <a:gd name="T4" fmla="*/ 19 w 38"/>
                <a:gd name="T5" fmla="*/ 37 h 43"/>
                <a:gd name="T6" fmla="*/ 28 w 38"/>
                <a:gd name="T7" fmla="*/ 33 h 43"/>
                <a:gd name="T8" fmla="*/ 31 w 38"/>
                <a:gd name="T9" fmla="*/ 21 h 43"/>
                <a:gd name="T10" fmla="*/ 28 w 38"/>
                <a:gd name="T11" fmla="*/ 9 h 43"/>
                <a:gd name="T12" fmla="*/ 19 w 38"/>
                <a:gd name="T13" fmla="*/ 5 h 43"/>
                <a:gd name="T14" fmla="*/ 9 w 38"/>
                <a:gd name="T15" fmla="*/ 9 h 43"/>
                <a:gd name="T16" fmla="*/ 6 w 38"/>
                <a:gd name="T17" fmla="*/ 21 h 43"/>
                <a:gd name="T18" fmla="*/ 38 w 38"/>
                <a:gd name="T19" fmla="*/ 21 h 43"/>
                <a:gd name="T20" fmla="*/ 33 w 38"/>
                <a:gd name="T21" fmla="*/ 37 h 43"/>
                <a:gd name="T22" fmla="*/ 19 w 38"/>
                <a:gd name="T23" fmla="*/ 43 h 43"/>
                <a:gd name="T24" fmla="*/ 9 w 38"/>
                <a:gd name="T25" fmla="*/ 40 h 43"/>
                <a:gd name="T26" fmla="*/ 2 w 38"/>
                <a:gd name="T27" fmla="*/ 33 h 43"/>
                <a:gd name="T28" fmla="*/ 0 w 38"/>
                <a:gd name="T29" fmla="*/ 21 h 43"/>
                <a:gd name="T30" fmla="*/ 5 w 38"/>
                <a:gd name="T31" fmla="*/ 6 h 43"/>
                <a:gd name="T32" fmla="*/ 19 w 38"/>
                <a:gd name="T33" fmla="*/ 0 h 43"/>
                <a:gd name="T34" fmla="*/ 33 w 38"/>
                <a:gd name="T35" fmla="*/ 6 h 43"/>
                <a:gd name="T36" fmla="*/ 38 w 38"/>
                <a:gd name="T3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3">
                  <a:moveTo>
                    <a:pt x="6" y="21"/>
                  </a:moveTo>
                  <a:cubicBezTo>
                    <a:pt x="6" y="26"/>
                    <a:pt x="7" y="30"/>
                    <a:pt x="10" y="33"/>
                  </a:cubicBezTo>
                  <a:cubicBezTo>
                    <a:pt x="12" y="36"/>
                    <a:pt x="15" y="37"/>
                    <a:pt x="19" y="37"/>
                  </a:cubicBezTo>
                  <a:cubicBezTo>
                    <a:pt x="23" y="37"/>
                    <a:pt x="26" y="36"/>
                    <a:pt x="28" y="33"/>
                  </a:cubicBezTo>
                  <a:cubicBezTo>
                    <a:pt x="30" y="30"/>
                    <a:pt x="31" y="27"/>
                    <a:pt x="31" y="21"/>
                  </a:cubicBezTo>
                  <a:cubicBezTo>
                    <a:pt x="31" y="16"/>
                    <a:pt x="30" y="12"/>
                    <a:pt x="28" y="9"/>
                  </a:cubicBezTo>
                  <a:cubicBezTo>
                    <a:pt x="26" y="7"/>
                    <a:pt x="23" y="5"/>
                    <a:pt x="19" y="5"/>
                  </a:cubicBezTo>
                  <a:cubicBezTo>
                    <a:pt x="15" y="5"/>
                    <a:pt x="12" y="7"/>
                    <a:pt x="9" y="9"/>
                  </a:cubicBezTo>
                  <a:cubicBezTo>
                    <a:pt x="7" y="12"/>
                    <a:pt x="6" y="16"/>
                    <a:pt x="6" y="21"/>
                  </a:cubicBezTo>
                  <a:moveTo>
                    <a:pt x="38" y="21"/>
                  </a:moveTo>
                  <a:cubicBezTo>
                    <a:pt x="38" y="28"/>
                    <a:pt x="36" y="33"/>
                    <a:pt x="33" y="37"/>
                  </a:cubicBezTo>
                  <a:cubicBezTo>
                    <a:pt x="29" y="41"/>
                    <a:pt x="25" y="43"/>
                    <a:pt x="19" y="43"/>
                  </a:cubicBezTo>
                  <a:cubicBezTo>
                    <a:pt x="15" y="43"/>
                    <a:pt x="12" y="42"/>
                    <a:pt x="9" y="40"/>
                  </a:cubicBezTo>
                  <a:cubicBezTo>
                    <a:pt x="6" y="38"/>
                    <a:pt x="4" y="36"/>
                    <a:pt x="2" y="33"/>
                  </a:cubicBezTo>
                  <a:cubicBezTo>
                    <a:pt x="1" y="29"/>
                    <a:pt x="0" y="26"/>
                    <a:pt x="0" y="21"/>
                  </a:cubicBezTo>
                  <a:cubicBezTo>
                    <a:pt x="0" y="15"/>
                    <a:pt x="2" y="9"/>
                    <a:pt x="5" y="6"/>
                  </a:cubicBezTo>
                  <a:cubicBezTo>
                    <a:pt x="8" y="2"/>
                    <a:pt x="13" y="0"/>
                    <a:pt x="19" y="0"/>
                  </a:cubicBezTo>
                  <a:cubicBezTo>
                    <a:pt x="25" y="0"/>
                    <a:pt x="29" y="2"/>
                    <a:pt x="33" y="6"/>
                  </a:cubicBezTo>
                  <a:cubicBezTo>
                    <a:pt x="36" y="10"/>
                    <a:pt x="38" y="15"/>
                    <a:pt x="3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2" name="Freeform 49"/>
            <p:cNvSpPr>
              <a:spLocks/>
            </p:cNvSpPr>
            <p:nvPr userDrawn="1"/>
          </p:nvSpPr>
          <p:spPr bwMode="auto">
            <a:xfrm>
              <a:off x="5916613" y="3200400"/>
              <a:ext cx="222250" cy="158750"/>
            </a:xfrm>
            <a:custGeom>
              <a:avLst/>
              <a:gdLst>
                <a:gd name="T0" fmla="*/ 53 w 59"/>
                <a:gd name="T1" fmla="*/ 42 h 42"/>
                <a:gd name="T2" fmla="*/ 53 w 59"/>
                <a:gd name="T3" fmla="*/ 15 h 42"/>
                <a:gd name="T4" fmla="*/ 50 w 59"/>
                <a:gd name="T5" fmla="*/ 8 h 42"/>
                <a:gd name="T6" fmla="*/ 44 w 59"/>
                <a:gd name="T7" fmla="*/ 5 h 42"/>
                <a:gd name="T8" fmla="*/ 35 w 59"/>
                <a:gd name="T9" fmla="*/ 9 h 42"/>
                <a:gd name="T10" fmla="*/ 33 w 59"/>
                <a:gd name="T11" fmla="*/ 19 h 42"/>
                <a:gd name="T12" fmla="*/ 33 w 59"/>
                <a:gd name="T13" fmla="*/ 42 h 42"/>
                <a:gd name="T14" fmla="*/ 26 w 59"/>
                <a:gd name="T15" fmla="*/ 42 h 42"/>
                <a:gd name="T16" fmla="*/ 26 w 59"/>
                <a:gd name="T17" fmla="*/ 15 h 42"/>
                <a:gd name="T18" fmla="*/ 24 w 59"/>
                <a:gd name="T19" fmla="*/ 8 h 42"/>
                <a:gd name="T20" fmla="*/ 18 w 59"/>
                <a:gd name="T21" fmla="*/ 5 h 42"/>
                <a:gd name="T22" fmla="*/ 9 w 59"/>
                <a:gd name="T23" fmla="*/ 9 h 42"/>
                <a:gd name="T24" fmla="*/ 6 w 59"/>
                <a:gd name="T25" fmla="*/ 20 h 42"/>
                <a:gd name="T26" fmla="*/ 6 w 59"/>
                <a:gd name="T27" fmla="*/ 42 h 42"/>
                <a:gd name="T28" fmla="*/ 0 w 59"/>
                <a:gd name="T29" fmla="*/ 42 h 42"/>
                <a:gd name="T30" fmla="*/ 0 w 59"/>
                <a:gd name="T31" fmla="*/ 1 h 42"/>
                <a:gd name="T32" fmla="*/ 5 w 59"/>
                <a:gd name="T33" fmla="*/ 1 h 42"/>
                <a:gd name="T34" fmla="*/ 6 w 59"/>
                <a:gd name="T35" fmla="*/ 6 h 42"/>
                <a:gd name="T36" fmla="*/ 7 w 59"/>
                <a:gd name="T37" fmla="*/ 6 h 42"/>
                <a:gd name="T38" fmla="*/ 12 w 59"/>
                <a:gd name="T39" fmla="*/ 2 h 42"/>
                <a:gd name="T40" fmla="*/ 19 w 59"/>
                <a:gd name="T41" fmla="*/ 0 h 42"/>
                <a:gd name="T42" fmla="*/ 31 w 59"/>
                <a:gd name="T43" fmla="*/ 7 h 42"/>
                <a:gd name="T44" fmla="*/ 32 w 59"/>
                <a:gd name="T45" fmla="*/ 7 h 42"/>
                <a:gd name="T46" fmla="*/ 37 w 59"/>
                <a:gd name="T47" fmla="*/ 2 h 42"/>
                <a:gd name="T48" fmla="*/ 45 w 59"/>
                <a:gd name="T49" fmla="*/ 0 h 42"/>
                <a:gd name="T50" fmla="*/ 55 w 59"/>
                <a:gd name="T51" fmla="*/ 4 h 42"/>
                <a:gd name="T52" fmla="*/ 59 w 59"/>
                <a:gd name="T53" fmla="*/ 15 h 42"/>
                <a:gd name="T54" fmla="*/ 59 w 59"/>
                <a:gd name="T55" fmla="*/ 42 h 42"/>
                <a:gd name="T56" fmla="*/ 53 w 59"/>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42">
                  <a:moveTo>
                    <a:pt x="53" y="42"/>
                  </a:moveTo>
                  <a:cubicBezTo>
                    <a:pt x="53" y="15"/>
                    <a:pt x="53" y="15"/>
                    <a:pt x="53" y="15"/>
                  </a:cubicBezTo>
                  <a:cubicBezTo>
                    <a:pt x="53" y="12"/>
                    <a:pt x="52" y="9"/>
                    <a:pt x="50" y="8"/>
                  </a:cubicBezTo>
                  <a:cubicBezTo>
                    <a:pt x="49" y="6"/>
                    <a:pt x="47" y="5"/>
                    <a:pt x="44" y="5"/>
                  </a:cubicBezTo>
                  <a:cubicBezTo>
                    <a:pt x="40" y="5"/>
                    <a:pt x="37" y="6"/>
                    <a:pt x="35" y="9"/>
                  </a:cubicBezTo>
                  <a:cubicBezTo>
                    <a:pt x="34" y="11"/>
                    <a:pt x="33" y="14"/>
                    <a:pt x="33" y="19"/>
                  </a:cubicBezTo>
                  <a:cubicBezTo>
                    <a:pt x="33" y="42"/>
                    <a:pt x="33" y="42"/>
                    <a:pt x="33" y="42"/>
                  </a:cubicBezTo>
                  <a:cubicBezTo>
                    <a:pt x="26" y="42"/>
                    <a:pt x="26" y="42"/>
                    <a:pt x="26" y="42"/>
                  </a:cubicBezTo>
                  <a:cubicBezTo>
                    <a:pt x="26" y="15"/>
                    <a:pt x="26" y="15"/>
                    <a:pt x="26" y="15"/>
                  </a:cubicBezTo>
                  <a:cubicBezTo>
                    <a:pt x="26" y="12"/>
                    <a:pt x="26" y="9"/>
                    <a:pt x="24" y="8"/>
                  </a:cubicBezTo>
                  <a:cubicBezTo>
                    <a:pt x="23" y="6"/>
                    <a:pt x="21" y="5"/>
                    <a:pt x="18" y="5"/>
                  </a:cubicBezTo>
                  <a:cubicBezTo>
                    <a:pt x="14" y="5"/>
                    <a:pt x="11" y="6"/>
                    <a:pt x="9" y="9"/>
                  </a:cubicBezTo>
                  <a:cubicBezTo>
                    <a:pt x="7" y="11"/>
                    <a:pt x="6" y="15"/>
                    <a:pt x="6" y="20"/>
                  </a:cubicBezTo>
                  <a:cubicBezTo>
                    <a:pt x="6" y="42"/>
                    <a:pt x="6" y="42"/>
                    <a:pt x="6" y="42"/>
                  </a:cubicBezTo>
                  <a:cubicBezTo>
                    <a:pt x="0" y="42"/>
                    <a:pt x="0" y="42"/>
                    <a:pt x="0" y="42"/>
                  </a:cubicBezTo>
                  <a:cubicBezTo>
                    <a:pt x="0" y="1"/>
                    <a:pt x="0" y="1"/>
                    <a:pt x="0" y="1"/>
                  </a:cubicBezTo>
                  <a:cubicBezTo>
                    <a:pt x="5" y="1"/>
                    <a:pt x="5" y="1"/>
                    <a:pt x="5" y="1"/>
                  </a:cubicBezTo>
                  <a:cubicBezTo>
                    <a:pt x="6" y="6"/>
                    <a:pt x="6" y="6"/>
                    <a:pt x="6" y="6"/>
                  </a:cubicBezTo>
                  <a:cubicBezTo>
                    <a:pt x="7" y="6"/>
                    <a:pt x="7" y="6"/>
                    <a:pt x="7" y="6"/>
                  </a:cubicBezTo>
                  <a:cubicBezTo>
                    <a:pt x="8" y="4"/>
                    <a:pt x="9" y="3"/>
                    <a:pt x="12" y="2"/>
                  </a:cubicBezTo>
                  <a:cubicBezTo>
                    <a:pt x="14" y="1"/>
                    <a:pt x="16" y="0"/>
                    <a:pt x="19" y="0"/>
                  </a:cubicBezTo>
                  <a:cubicBezTo>
                    <a:pt x="25" y="0"/>
                    <a:pt x="29" y="2"/>
                    <a:pt x="31" y="7"/>
                  </a:cubicBezTo>
                  <a:cubicBezTo>
                    <a:pt x="32" y="7"/>
                    <a:pt x="32" y="7"/>
                    <a:pt x="32" y="7"/>
                  </a:cubicBezTo>
                  <a:cubicBezTo>
                    <a:pt x="33" y="5"/>
                    <a:pt x="35" y="3"/>
                    <a:pt x="37" y="2"/>
                  </a:cubicBezTo>
                  <a:cubicBezTo>
                    <a:pt x="39" y="1"/>
                    <a:pt x="42" y="0"/>
                    <a:pt x="45" y="0"/>
                  </a:cubicBezTo>
                  <a:cubicBezTo>
                    <a:pt x="49" y="0"/>
                    <a:pt x="53" y="1"/>
                    <a:pt x="55" y="4"/>
                  </a:cubicBezTo>
                  <a:cubicBezTo>
                    <a:pt x="58" y="6"/>
                    <a:pt x="59" y="10"/>
                    <a:pt x="59" y="15"/>
                  </a:cubicBezTo>
                  <a:cubicBezTo>
                    <a:pt x="59" y="42"/>
                    <a:pt x="59" y="42"/>
                    <a:pt x="59" y="42"/>
                  </a:cubicBezTo>
                  <a:lnTo>
                    <a:pt x="5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3" name="Freeform 50"/>
            <p:cNvSpPr>
              <a:spLocks/>
            </p:cNvSpPr>
            <p:nvPr userDrawn="1"/>
          </p:nvSpPr>
          <p:spPr bwMode="auto">
            <a:xfrm>
              <a:off x="6199188" y="3200400"/>
              <a:ext cx="222250" cy="158750"/>
            </a:xfrm>
            <a:custGeom>
              <a:avLst/>
              <a:gdLst>
                <a:gd name="T0" fmla="*/ 53 w 59"/>
                <a:gd name="T1" fmla="*/ 42 h 42"/>
                <a:gd name="T2" fmla="*/ 53 w 59"/>
                <a:gd name="T3" fmla="*/ 15 h 42"/>
                <a:gd name="T4" fmla="*/ 50 w 59"/>
                <a:gd name="T5" fmla="*/ 8 h 42"/>
                <a:gd name="T6" fmla="*/ 44 w 59"/>
                <a:gd name="T7" fmla="*/ 5 h 42"/>
                <a:gd name="T8" fmla="*/ 35 w 59"/>
                <a:gd name="T9" fmla="*/ 9 h 42"/>
                <a:gd name="T10" fmla="*/ 33 w 59"/>
                <a:gd name="T11" fmla="*/ 19 h 42"/>
                <a:gd name="T12" fmla="*/ 33 w 59"/>
                <a:gd name="T13" fmla="*/ 42 h 42"/>
                <a:gd name="T14" fmla="*/ 26 w 59"/>
                <a:gd name="T15" fmla="*/ 42 h 42"/>
                <a:gd name="T16" fmla="*/ 26 w 59"/>
                <a:gd name="T17" fmla="*/ 15 h 42"/>
                <a:gd name="T18" fmla="*/ 24 w 59"/>
                <a:gd name="T19" fmla="*/ 8 h 42"/>
                <a:gd name="T20" fmla="*/ 18 w 59"/>
                <a:gd name="T21" fmla="*/ 5 h 42"/>
                <a:gd name="T22" fmla="*/ 9 w 59"/>
                <a:gd name="T23" fmla="*/ 9 h 42"/>
                <a:gd name="T24" fmla="*/ 7 w 59"/>
                <a:gd name="T25" fmla="*/ 20 h 42"/>
                <a:gd name="T26" fmla="*/ 7 w 59"/>
                <a:gd name="T27" fmla="*/ 42 h 42"/>
                <a:gd name="T28" fmla="*/ 0 w 59"/>
                <a:gd name="T29" fmla="*/ 42 h 42"/>
                <a:gd name="T30" fmla="*/ 0 w 59"/>
                <a:gd name="T31" fmla="*/ 1 h 42"/>
                <a:gd name="T32" fmla="*/ 5 w 59"/>
                <a:gd name="T33" fmla="*/ 1 h 42"/>
                <a:gd name="T34" fmla="*/ 6 w 59"/>
                <a:gd name="T35" fmla="*/ 6 h 42"/>
                <a:gd name="T36" fmla="*/ 7 w 59"/>
                <a:gd name="T37" fmla="*/ 6 h 42"/>
                <a:gd name="T38" fmla="*/ 12 w 59"/>
                <a:gd name="T39" fmla="*/ 2 h 42"/>
                <a:gd name="T40" fmla="*/ 19 w 59"/>
                <a:gd name="T41" fmla="*/ 0 h 42"/>
                <a:gd name="T42" fmla="*/ 31 w 59"/>
                <a:gd name="T43" fmla="*/ 7 h 42"/>
                <a:gd name="T44" fmla="*/ 32 w 59"/>
                <a:gd name="T45" fmla="*/ 7 h 42"/>
                <a:gd name="T46" fmla="*/ 37 w 59"/>
                <a:gd name="T47" fmla="*/ 2 h 42"/>
                <a:gd name="T48" fmla="*/ 45 w 59"/>
                <a:gd name="T49" fmla="*/ 0 h 42"/>
                <a:gd name="T50" fmla="*/ 55 w 59"/>
                <a:gd name="T51" fmla="*/ 4 h 42"/>
                <a:gd name="T52" fmla="*/ 59 w 59"/>
                <a:gd name="T53" fmla="*/ 15 h 42"/>
                <a:gd name="T54" fmla="*/ 59 w 59"/>
                <a:gd name="T55" fmla="*/ 42 h 42"/>
                <a:gd name="T56" fmla="*/ 53 w 59"/>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42">
                  <a:moveTo>
                    <a:pt x="53" y="42"/>
                  </a:moveTo>
                  <a:cubicBezTo>
                    <a:pt x="53" y="15"/>
                    <a:pt x="53" y="15"/>
                    <a:pt x="53" y="15"/>
                  </a:cubicBezTo>
                  <a:cubicBezTo>
                    <a:pt x="53" y="12"/>
                    <a:pt x="52" y="9"/>
                    <a:pt x="50" y="8"/>
                  </a:cubicBezTo>
                  <a:cubicBezTo>
                    <a:pt x="49" y="6"/>
                    <a:pt x="47" y="5"/>
                    <a:pt x="44" y="5"/>
                  </a:cubicBezTo>
                  <a:cubicBezTo>
                    <a:pt x="40" y="5"/>
                    <a:pt x="37" y="6"/>
                    <a:pt x="35" y="9"/>
                  </a:cubicBezTo>
                  <a:cubicBezTo>
                    <a:pt x="34" y="11"/>
                    <a:pt x="33" y="14"/>
                    <a:pt x="33" y="19"/>
                  </a:cubicBezTo>
                  <a:cubicBezTo>
                    <a:pt x="33" y="42"/>
                    <a:pt x="33" y="42"/>
                    <a:pt x="33" y="42"/>
                  </a:cubicBezTo>
                  <a:cubicBezTo>
                    <a:pt x="26" y="42"/>
                    <a:pt x="26" y="42"/>
                    <a:pt x="26" y="42"/>
                  </a:cubicBezTo>
                  <a:cubicBezTo>
                    <a:pt x="26" y="15"/>
                    <a:pt x="26" y="15"/>
                    <a:pt x="26" y="15"/>
                  </a:cubicBezTo>
                  <a:cubicBezTo>
                    <a:pt x="26" y="12"/>
                    <a:pt x="26" y="9"/>
                    <a:pt x="24" y="8"/>
                  </a:cubicBezTo>
                  <a:cubicBezTo>
                    <a:pt x="23" y="6"/>
                    <a:pt x="21" y="5"/>
                    <a:pt x="18" y="5"/>
                  </a:cubicBezTo>
                  <a:cubicBezTo>
                    <a:pt x="14" y="5"/>
                    <a:pt x="11" y="6"/>
                    <a:pt x="9" y="9"/>
                  </a:cubicBezTo>
                  <a:cubicBezTo>
                    <a:pt x="7" y="11"/>
                    <a:pt x="7" y="15"/>
                    <a:pt x="7" y="20"/>
                  </a:cubicBezTo>
                  <a:cubicBezTo>
                    <a:pt x="7" y="42"/>
                    <a:pt x="7" y="42"/>
                    <a:pt x="7" y="42"/>
                  </a:cubicBezTo>
                  <a:cubicBezTo>
                    <a:pt x="0" y="42"/>
                    <a:pt x="0" y="42"/>
                    <a:pt x="0" y="42"/>
                  </a:cubicBezTo>
                  <a:cubicBezTo>
                    <a:pt x="0" y="1"/>
                    <a:pt x="0" y="1"/>
                    <a:pt x="0" y="1"/>
                  </a:cubicBezTo>
                  <a:cubicBezTo>
                    <a:pt x="5" y="1"/>
                    <a:pt x="5" y="1"/>
                    <a:pt x="5" y="1"/>
                  </a:cubicBezTo>
                  <a:cubicBezTo>
                    <a:pt x="6" y="6"/>
                    <a:pt x="6" y="6"/>
                    <a:pt x="6" y="6"/>
                  </a:cubicBezTo>
                  <a:cubicBezTo>
                    <a:pt x="7" y="6"/>
                    <a:pt x="7" y="6"/>
                    <a:pt x="7" y="6"/>
                  </a:cubicBezTo>
                  <a:cubicBezTo>
                    <a:pt x="8" y="4"/>
                    <a:pt x="10" y="3"/>
                    <a:pt x="12" y="2"/>
                  </a:cubicBezTo>
                  <a:cubicBezTo>
                    <a:pt x="14" y="1"/>
                    <a:pt x="16" y="0"/>
                    <a:pt x="19" y="0"/>
                  </a:cubicBezTo>
                  <a:cubicBezTo>
                    <a:pt x="25" y="0"/>
                    <a:pt x="29" y="2"/>
                    <a:pt x="31" y="7"/>
                  </a:cubicBezTo>
                  <a:cubicBezTo>
                    <a:pt x="32" y="7"/>
                    <a:pt x="32" y="7"/>
                    <a:pt x="32" y="7"/>
                  </a:cubicBezTo>
                  <a:cubicBezTo>
                    <a:pt x="33" y="5"/>
                    <a:pt x="35" y="3"/>
                    <a:pt x="37" y="2"/>
                  </a:cubicBezTo>
                  <a:cubicBezTo>
                    <a:pt x="39" y="1"/>
                    <a:pt x="42" y="0"/>
                    <a:pt x="45" y="0"/>
                  </a:cubicBezTo>
                  <a:cubicBezTo>
                    <a:pt x="50" y="0"/>
                    <a:pt x="53" y="1"/>
                    <a:pt x="55" y="4"/>
                  </a:cubicBezTo>
                  <a:cubicBezTo>
                    <a:pt x="58" y="6"/>
                    <a:pt x="59" y="10"/>
                    <a:pt x="59" y="15"/>
                  </a:cubicBezTo>
                  <a:cubicBezTo>
                    <a:pt x="59" y="42"/>
                    <a:pt x="59" y="42"/>
                    <a:pt x="59" y="42"/>
                  </a:cubicBezTo>
                  <a:lnTo>
                    <a:pt x="5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4" name="Freeform 51"/>
            <p:cNvSpPr>
              <a:spLocks noEditPoints="1"/>
            </p:cNvSpPr>
            <p:nvPr userDrawn="1"/>
          </p:nvSpPr>
          <p:spPr bwMode="auto">
            <a:xfrm>
              <a:off x="6473825" y="3200400"/>
              <a:ext cx="131763" cy="161925"/>
            </a:xfrm>
            <a:custGeom>
              <a:avLst/>
              <a:gdLst>
                <a:gd name="T0" fmla="*/ 18 w 35"/>
                <a:gd name="T1" fmla="*/ 5 h 43"/>
                <a:gd name="T2" fmla="*/ 10 w 35"/>
                <a:gd name="T3" fmla="*/ 8 h 43"/>
                <a:gd name="T4" fmla="*/ 7 w 35"/>
                <a:gd name="T5" fmla="*/ 17 h 43"/>
                <a:gd name="T6" fmla="*/ 28 w 35"/>
                <a:gd name="T7" fmla="*/ 17 h 43"/>
                <a:gd name="T8" fmla="*/ 25 w 35"/>
                <a:gd name="T9" fmla="*/ 8 h 43"/>
                <a:gd name="T10" fmla="*/ 18 w 35"/>
                <a:gd name="T11" fmla="*/ 5 h 43"/>
                <a:gd name="T12" fmla="*/ 20 w 35"/>
                <a:gd name="T13" fmla="*/ 43 h 43"/>
                <a:gd name="T14" fmla="*/ 5 w 35"/>
                <a:gd name="T15" fmla="*/ 37 h 43"/>
                <a:gd name="T16" fmla="*/ 0 w 35"/>
                <a:gd name="T17" fmla="*/ 22 h 43"/>
                <a:gd name="T18" fmla="*/ 5 w 35"/>
                <a:gd name="T19" fmla="*/ 6 h 43"/>
                <a:gd name="T20" fmla="*/ 18 w 35"/>
                <a:gd name="T21" fmla="*/ 0 h 43"/>
                <a:gd name="T22" fmla="*/ 30 w 35"/>
                <a:gd name="T23" fmla="*/ 5 h 43"/>
                <a:gd name="T24" fmla="*/ 35 w 35"/>
                <a:gd name="T25" fmla="*/ 18 h 43"/>
                <a:gd name="T26" fmla="*/ 35 w 35"/>
                <a:gd name="T27" fmla="*/ 22 h 43"/>
                <a:gd name="T28" fmla="*/ 7 w 35"/>
                <a:gd name="T29" fmla="*/ 22 h 43"/>
                <a:gd name="T30" fmla="*/ 10 w 35"/>
                <a:gd name="T31" fmla="*/ 33 h 43"/>
                <a:gd name="T32" fmla="*/ 20 w 35"/>
                <a:gd name="T33" fmla="*/ 37 h 43"/>
                <a:gd name="T34" fmla="*/ 33 w 35"/>
                <a:gd name="T35" fmla="*/ 34 h 43"/>
                <a:gd name="T36" fmla="*/ 33 w 35"/>
                <a:gd name="T37" fmla="*/ 40 h 43"/>
                <a:gd name="T38" fmla="*/ 27 w 35"/>
                <a:gd name="T39" fmla="*/ 42 h 43"/>
                <a:gd name="T40" fmla="*/ 20 w 35"/>
                <a:gd name="T4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3">
                  <a:moveTo>
                    <a:pt x="18" y="5"/>
                  </a:moveTo>
                  <a:cubicBezTo>
                    <a:pt x="15" y="5"/>
                    <a:pt x="12" y="6"/>
                    <a:pt x="10" y="8"/>
                  </a:cubicBezTo>
                  <a:cubicBezTo>
                    <a:pt x="8" y="11"/>
                    <a:pt x="7" y="14"/>
                    <a:pt x="7" y="17"/>
                  </a:cubicBezTo>
                  <a:cubicBezTo>
                    <a:pt x="28" y="17"/>
                    <a:pt x="28" y="17"/>
                    <a:pt x="28" y="17"/>
                  </a:cubicBezTo>
                  <a:cubicBezTo>
                    <a:pt x="28" y="13"/>
                    <a:pt x="27" y="10"/>
                    <a:pt x="25" y="8"/>
                  </a:cubicBezTo>
                  <a:cubicBezTo>
                    <a:pt x="24" y="6"/>
                    <a:pt x="21" y="5"/>
                    <a:pt x="18" y="5"/>
                  </a:cubicBezTo>
                  <a:moveTo>
                    <a:pt x="20" y="43"/>
                  </a:moveTo>
                  <a:cubicBezTo>
                    <a:pt x="14" y="43"/>
                    <a:pt x="9" y="41"/>
                    <a:pt x="5" y="37"/>
                  </a:cubicBezTo>
                  <a:cubicBezTo>
                    <a:pt x="2" y="33"/>
                    <a:pt x="0" y="28"/>
                    <a:pt x="0" y="22"/>
                  </a:cubicBezTo>
                  <a:cubicBezTo>
                    <a:pt x="0" y="15"/>
                    <a:pt x="2" y="10"/>
                    <a:pt x="5" y="6"/>
                  </a:cubicBezTo>
                  <a:cubicBezTo>
                    <a:pt x="8" y="2"/>
                    <a:pt x="13" y="0"/>
                    <a:pt x="18" y="0"/>
                  </a:cubicBezTo>
                  <a:cubicBezTo>
                    <a:pt x="23" y="0"/>
                    <a:pt x="27" y="2"/>
                    <a:pt x="30" y="5"/>
                  </a:cubicBezTo>
                  <a:cubicBezTo>
                    <a:pt x="33" y="8"/>
                    <a:pt x="35" y="13"/>
                    <a:pt x="35" y="18"/>
                  </a:cubicBezTo>
                  <a:cubicBezTo>
                    <a:pt x="35" y="22"/>
                    <a:pt x="35" y="22"/>
                    <a:pt x="35" y="22"/>
                  </a:cubicBezTo>
                  <a:cubicBezTo>
                    <a:pt x="7" y="22"/>
                    <a:pt x="7" y="22"/>
                    <a:pt x="7" y="22"/>
                  </a:cubicBezTo>
                  <a:cubicBezTo>
                    <a:pt x="7" y="27"/>
                    <a:pt x="8" y="31"/>
                    <a:pt x="10" y="33"/>
                  </a:cubicBezTo>
                  <a:cubicBezTo>
                    <a:pt x="12" y="36"/>
                    <a:pt x="16" y="37"/>
                    <a:pt x="20" y="37"/>
                  </a:cubicBezTo>
                  <a:cubicBezTo>
                    <a:pt x="24" y="37"/>
                    <a:pt x="29" y="36"/>
                    <a:pt x="33" y="34"/>
                  </a:cubicBezTo>
                  <a:cubicBezTo>
                    <a:pt x="33" y="40"/>
                    <a:pt x="33" y="40"/>
                    <a:pt x="33" y="40"/>
                  </a:cubicBezTo>
                  <a:cubicBezTo>
                    <a:pt x="31" y="41"/>
                    <a:pt x="29" y="41"/>
                    <a:pt x="27" y="42"/>
                  </a:cubicBezTo>
                  <a:cubicBezTo>
                    <a:pt x="25" y="42"/>
                    <a:pt x="22" y="43"/>
                    <a:pt x="20"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5" name="Freeform 52"/>
            <p:cNvSpPr>
              <a:spLocks/>
            </p:cNvSpPr>
            <p:nvPr userDrawn="1"/>
          </p:nvSpPr>
          <p:spPr bwMode="auto">
            <a:xfrm>
              <a:off x="6657975" y="3200400"/>
              <a:ext cx="90488" cy="158750"/>
            </a:xfrm>
            <a:custGeom>
              <a:avLst/>
              <a:gdLst>
                <a:gd name="T0" fmla="*/ 19 w 24"/>
                <a:gd name="T1" fmla="*/ 0 h 42"/>
                <a:gd name="T2" fmla="*/ 24 w 24"/>
                <a:gd name="T3" fmla="*/ 0 h 42"/>
                <a:gd name="T4" fmla="*/ 23 w 24"/>
                <a:gd name="T5" fmla="*/ 6 h 42"/>
                <a:gd name="T6" fmla="*/ 18 w 24"/>
                <a:gd name="T7" fmla="*/ 6 h 42"/>
                <a:gd name="T8" fmla="*/ 10 w 24"/>
                <a:gd name="T9" fmla="*/ 10 h 42"/>
                <a:gd name="T10" fmla="*/ 6 w 24"/>
                <a:gd name="T11" fmla="*/ 20 h 42"/>
                <a:gd name="T12" fmla="*/ 6 w 24"/>
                <a:gd name="T13" fmla="*/ 42 h 42"/>
                <a:gd name="T14" fmla="*/ 0 w 24"/>
                <a:gd name="T15" fmla="*/ 42 h 42"/>
                <a:gd name="T16" fmla="*/ 0 w 24"/>
                <a:gd name="T17" fmla="*/ 1 h 42"/>
                <a:gd name="T18" fmla="*/ 5 w 24"/>
                <a:gd name="T19" fmla="*/ 1 h 42"/>
                <a:gd name="T20" fmla="*/ 6 w 24"/>
                <a:gd name="T21" fmla="*/ 8 h 42"/>
                <a:gd name="T22" fmla="*/ 6 w 24"/>
                <a:gd name="T23" fmla="*/ 8 h 42"/>
                <a:gd name="T24" fmla="*/ 12 w 24"/>
                <a:gd name="T25" fmla="*/ 2 h 42"/>
                <a:gd name="T26" fmla="*/ 19 w 24"/>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2">
                  <a:moveTo>
                    <a:pt x="19" y="0"/>
                  </a:moveTo>
                  <a:cubicBezTo>
                    <a:pt x="21" y="0"/>
                    <a:pt x="22" y="0"/>
                    <a:pt x="24" y="0"/>
                  </a:cubicBezTo>
                  <a:cubicBezTo>
                    <a:pt x="23" y="6"/>
                    <a:pt x="23" y="6"/>
                    <a:pt x="23" y="6"/>
                  </a:cubicBezTo>
                  <a:cubicBezTo>
                    <a:pt x="21" y="6"/>
                    <a:pt x="20" y="6"/>
                    <a:pt x="18" y="6"/>
                  </a:cubicBezTo>
                  <a:cubicBezTo>
                    <a:pt x="15" y="6"/>
                    <a:pt x="12" y="7"/>
                    <a:pt x="10" y="10"/>
                  </a:cubicBezTo>
                  <a:cubicBezTo>
                    <a:pt x="8" y="12"/>
                    <a:pt x="6" y="16"/>
                    <a:pt x="6" y="20"/>
                  </a:cubicBezTo>
                  <a:cubicBezTo>
                    <a:pt x="6" y="42"/>
                    <a:pt x="6" y="42"/>
                    <a:pt x="6" y="42"/>
                  </a:cubicBezTo>
                  <a:cubicBezTo>
                    <a:pt x="0" y="42"/>
                    <a:pt x="0" y="42"/>
                    <a:pt x="0" y="42"/>
                  </a:cubicBezTo>
                  <a:cubicBezTo>
                    <a:pt x="0" y="1"/>
                    <a:pt x="0" y="1"/>
                    <a:pt x="0" y="1"/>
                  </a:cubicBezTo>
                  <a:cubicBezTo>
                    <a:pt x="5" y="1"/>
                    <a:pt x="5" y="1"/>
                    <a:pt x="5" y="1"/>
                  </a:cubicBezTo>
                  <a:cubicBezTo>
                    <a:pt x="6" y="8"/>
                    <a:pt x="6" y="8"/>
                    <a:pt x="6" y="8"/>
                  </a:cubicBezTo>
                  <a:cubicBezTo>
                    <a:pt x="6" y="8"/>
                    <a:pt x="6" y="8"/>
                    <a:pt x="6" y="8"/>
                  </a:cubicBezTo>
                  <a:cubicBezTo>
                    <a:pt x="8" y="6"/>
                    <a:pt x="10" y="4"/>
                    <a:pt x="12" y="2"/>
                  </a:cubicBezTo>
                  <a:cubicBezTo>
                    <a:pt x="14" y="1"/>
                    <a:pt x="16"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6" name="Freeform 53"/>
            <p:cNvSpPr>
              <a:spLocks/>
            </p:cNvSpPr>
            <p:nvPr userDrawn="1"/>
          </p:nvSpPr>
          <p:spPr bwMode="auto">
            <a:xfrm>
              <a:off x="6781800" y="3200400"/>
              <a:ext cx="112713" cy="161925"/>
            </a:xfrm>
            <a:custGeom>
              <a:avLst/>
              <a:gdLst>
                <a:gd name="T0" fmla="*/ 19 w 30"/>
                <a:gd name="T1" fmla="*/ 43 h 43"/>
                <a:gd name="T2" fmla="*/ 5 w 30"/>
                <a:gd name="T3" fmla="*/ 37 h 43"/>
                <a:gd name="T4" fmla="*/ 0 w 30"/>
                <a:gd name="T5" fmla="*/ 22 h 43"/>
                <a:gd name="T6" fmla="*/ 5 w 30"/>
                <a:gd name="T7" fmla="*/ 6 h 43"/>
                <a:gd name="T8" fmla="*/ 19 w 30"/>
                <a:gd name="T9" fmla="*/ 0 h 43"/>
                <a:gd name="T10" fmla="*/ 25 w 30"/>
                <a:gd name="T11" fmla="*/ 1 h 43"/>
                <a:gd name="T12" fmla="*/ 30 w 30"/>
                <a:gd name="T13" fmla="*/ 2 h 43"/>
                <a:gd name="T14" fmla="*/ 28 w 30"/>
                <a:gd name="T15" fmla="*/ 7 h 43"/>
                <a:gd name="T16" fmla="*/ 23 w 30"/>
                <a:gd name="T17" fmla="*/ 6 h 43"/>
                <a:gd name="T18" fmla="*/ 19 w 30"/>
                <a:gd name="T19" fmla="*/ 6 h 43"/>
                <a:gd name="T20" fmla="*/ 6 w 30"/>
                <a:gd name="T21" fmla="*/ 21 h 43"/>
                <a:gd name="T22" fmla="*/ 9 w 30"/>
                <a:gd name="T23" fmla="*/ 33 h 43"/>
                <a:gd name="T24" fmla="*/ 18 w 30"/>
                <a:gd name="T25" fmla="*/ 37 h 43"/>
                <a:gd name="T26" fmla="*/ 29 w 30"/>
                <a:gd name="T27" fmla="*/ 35 h 43"/>
                <a:gd name="T28" fmla="*/ 29 w 30"/>
                <a:gd name="T29" fmla="*/ 40 h 43"/>
                <a:gd name="T30" fmla="*/ 19 w 30"/>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3">
                  <a:moveTo>
                    <a:pt x="19" y="43"/>
                  </a:moveTo>
                  <a:cubicBezTo>
                    <a:pt x="13" y="43"/>
                    <a:pt x="8" y="41"/>
                    <a:pt x="5" y="37"/>
                  </a:cubicBezTo>
                  <a:cubicBezTo>
                    <a:pt x="2" y="33"/>
                    <a:pt x="0" y="28"/>
                    <a:pt x="0" y="22"/>
                  </a:cubicBezTo>
                  <a:cubicBezTo>
                    <a:pt x="0" y="15"/>
                    <a:pt x="2" y="9"/>
                    <a:pt x="5" y="6"/>
                  </a:cubicBezTo>
                  <a:cubicBezTo>
                    <a:pt x="8" y="2"/>
                    <a:pt x="13" y="0"/>
                    <a:pt x="19" y="0"/>
                  </a:cubicBezTo>
                  <a:cubicBezTo>
                    <a:pt x="21" y="0"/>
                    <a:pt x="23" y="0"/>
                    <a:pt x="25" y="1"/>
                  </a:cubicBezTo>
                  <a:cubicBezTo>
                    <a:pt x="27" y="1"/>
                    <a:pt x="28" y="2"/>
                    <a:pt x="30" y="2"/>
                  </a:cubicBezTo>
                  <a:cubicBezTo>
                    <a:pt x="28" y="7"/>
                    <a:pt x="28" y="7"/>
                    <a:pt x="28" y="7"/>
                  </a:cubicBezTo>
                  <a:cubicBezTo>
                    <a:pt x="26" y="7"/>
                    <a:pt x="25" y="6"/>
                    <a:pt x="23" y="6"/>
                  </a:cubicBezTo>
                  <a:cubicBezTo>
                    <a:pt x="22" y="6"/>
                    <a:pt x="20" y="6"/>
                    <a:pt x="19" y="6"/>
                  </a:cubicBezTo>
                  <a:cubicBezTo>
                    <a:pt x="11" y="6"/>
                    <a:pt x="6" y="11"/>
                    <a:pt x="6" y="21"/>
                  </a:cubicBezTo>
                  <a:cubicBezTo>
                    <a:pt x="6" y="27"/>
                    <a:pt x="7" y="30"/>
                    <a:pt x="9" y="33"/>
                  </a:cubicBezTo>
                  <a:cubicBezTo>
                    <a:pt x="11" y="36"/>
                    <a:pt x="14" y="37"/>
                    <a:pt x="18" y="37"/>
                  </a:cubicBezTo>
                  <a:cubicBezTo>
                    <a:pt x="22" y="37"/>
                    <a:pt x="25" y="36"/>
                    <a:pt x="29" y="35"/>
                  </a:cubicBezTo>
                  <a:cubicBezTo>
                    <a:pt x="29" y="40"/>
                    <a:pt x="29" y="40"/>
                    <a:pt x="29" y="40"/>
                  </a:cubicBezTo>
                  <a:cubicBezTo>
                    <a:pt x="26" y="42"/>
                    <a:pt x="23" y="43"/>
                    <a:pt x="19"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7" name="Freeform 54"/>
            <p:cNvSpPr>
              <a:spLocks noEditPoints="1"/>
            </p:cNvSpPr>
            <p:nvPr userDrawn="1"/>
          </p:nvSpPr>
          <p:spPr bwMode="auto">
            <a:xfrm>
              <a:off x="6938963" y="3148013"/>
              <a:ext cx="26988" cy="211138"/>
            </a:xfrm>
            <a:custGeom>
              <a:avLst/>
              <a:gdLst>
                <a:gd name="T0" fmla="*/ 7 w 7"/>
                <a:gd name="T1" fmla="*/ 56 h 56"/>
                <a:gd name="T2" fmla="*/ 1 w 7"/>
                <a:gd name="T3" fmla="*/ 56 h 56"/>
                <a:gd name="T4" fmla="*/ 1 w 7"/>
                <a:gd name="T5" fmla="*/ 15 h 56"/>
                <a:gd name="T6" fmla="*/ 7 w 7"/>
                <a:gd name="T7" fmla="*/ 15 h 56"/>
                <a:gd name="T8" fmla="*/ 7 w 7"/>
                <a:gd name="T9" fmla="*/ 56 h 56"/>
                <a:gd name="T10" fmla="*/ 0 w 7"/>
                <a:gd name="T11" fmla="*/ 4 h 56"/>
                <a:gd name="T12" fmla="*/ 1 w 7"/>
                <a:gd name="T13" fmla="*/ 1 h 56"/>
                <a:gd name="T14" fmla="*/ 4 w 7"/>
                <a:gd name="T15" fmla="*/ 0 h 56"/>
                <a:gd name="T16" fmla="*/ 6 w 7"/>
                <a:gd name="T17" fmla="*/ 1 h 56"/>
                <a:gd name="T18" fmla="*/ 7 w 7"/>
                <a:gd name="T19" fmla="*/ 4 h 56"/>
                <a:gd name="T20" fmla="*/ 6 w 7"/>
                <a:gd name="T21" fmla="*/ 7 h 56"/>
                <a:gd name="T22" fmla="*/ 4 w 7"/>
                <a:gd name="T23" fmla="*/ 8 h 56"/>
                <a:gd name="T24" fmla="*/ 1 w 7"/>
                <a:gd name="T25" fmla="*/ 7 h 56"/>
                <a:gd name="T26" fmla="*/ 0 w 7"/>
                <a:gd name="T27"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6">
                  <a:moveTo>
                    <a:pt x="7" y="56"/>
                  </a:moveTo>
                  <a:cubicBezTo>
                    <a:pt x="1" y="56"/>
                    <a:pt x="1" y="56"/>
                    <a:pt x="1" y="56"/>
                  </a:cubicBezTo>
                  <a:cubicBezTo>
                    <a:pt x="1" y="15"/>
                    <a:pt x="1" y="15"/>
                    <a:pt x="1" y="15"/>
                  </a:cubicBezTo>
                  <a:cubicBezTo>
                    <a:pt x="7" y="15"/>
                    <a:pt x="7" y="15"/>
                    <a:pt x="7" y="15"/>
                  </a:cubicBezTo>
                  <a:lnTo>
                    <a:pt x="7" y="56"/>
                  </a:lnTo>
                  <a:close/>
                  <a:moveTo>
                    <a:pt x="0" y="4"/>
                  </a:moveTo>
                  <a:cubicBezTo>
                    <a:pt x="0" y="2"/>
                    <a:pt x="0" y="1"/>
                    <a:pt x="1" y="1"/>
                  </a:cubicBezTo>
                  <a:cubicBezTo>
                    <a:pt x="2" y="0"/>
                    <a:pt x="3" y="0"/>
                    <a:pt x="4" y="0"/>
                  </a:cubicBezTo>
                  <a:cubicBezTo>
                    <a:pt x="5" y="0"/>
                    <a:pt x="5" y="0"/>
                    <a:pt x="6" y="1"/>
                  </a:cubicBezTo>
                  <a:cubicBezTo>
                    <a:pt x="7" y="1"/>
                    <a:pt x="7" y="2"/>
                    <a:pt x="7" y="4"/>
                  </a:cubicBezTo>
                  <a:cubicBezTo>
                    <a:pt x="7" y="5"/>
                    <a:pt x="7" y="6"/>
                    <a:pt x="6" y="7"/>
                  </a:cubicBezTo>
                  <a:cubicBezTo>
                    <a:pt x="5" y="7"/>
                    <a:pt x="5" y="8"/>
                    <a:pt x="4" y="8"/>
                  </a:cubicBezTo>
                  <a:cubicBezTo>
                    <a:pt x="3" y="8"/>
                    <a:pt x="2" y="7"/>
                    <a:pt x="1" y="7"/>
                  </a:cubicBezTo>
                  <a:cubicBezTo>
                    <a:pt x="0" y="6"/>
                    <a:pt x="0" y="5"/>
                    <a:pt x="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8" name="Freeform 55"/>
            <p:cNvSpPr>
              <a:spLocks noEditPoints="1"/>
            </p:cNvSpPr>
            <p:nvPr userDrawn="1"/>
          </p:nvSpPr>
          <p:spPr bwMode="auto">
            <a:xfrm>
              <a:off x="7018338" y="3200400"/>
              <a:ext cx="120650" cy="161925"/>
            </a:xfrm>
            <a:custGeom>
              <a:avLst/>
              <a:gdLst>
                <a:gd name="T0" fmla="*/ 14 w 32"/>
                <a:gd name="T1" fmla="*/ 37 h 43"/>
                <a:gd name="T2" fmla="*/ 23 w 32"/>
                <a:gd name="T3" fmla="*/ 34 h 43"/>
                <a:gd name="T4" fmla="*/ 26 w 32"/>
                <a:gd name="T5" fmla="*/ 25 h 43"/>
                <a:gd name="T6" fmla="*/ 26 w 32"/>
                <a:gd name="T7" fmla="*/ 22 h 43"/>
                <a:gd name="T8" fmla="*/ 20 w 32"/>
                <a:gd name="T9" fmla="*/ 22 h 43"/>
                <a:gd name="T10" fmla="*/ 9 w 32"/>
                <a:gd name="T11" fmla="*/ 24 h 43"/>
                <a:gd name="T12" fmla="*/ 6 w 32"/>
                <a:gd name="T13" fmla="*/ 31 h 43"/>
                <a:gd name="T14" fmla="*/ 8 w 32"/>
                <a:gd name="T15" fmla="*/ 36 h 43"/>
                <a:gd name="T16" fmla="*/ 14 w 32"/>
                <a:gd name="T17" fmla="*/ 37 h 43"/>
                <a:gd name="T18" fmla="*/ 28 w 32"/>
                <a:gd name="T19" fmla="*/ 42 h 43"/>
                <a:gd name="T20" fmla="*/ 27 w 32"/>
                <a:gd name="T21" fmla="*/ 36 h 43"/>
                <a:gd name="T22" fmla="*/ 26 w 32"/>
                <a:gd name="T23" fmla="*/ 36 h 43"/>
                <a:gd name="T24" fmla="*/ 20 w 32"/>
                <a:gd name="T25" fmla="*/ 41 h 43"/>
                <a:gd name="T26" fmla="*/ 13 w 32"/>
                <a:gd name="T27" fmla="*/ 43 h 43"/>
                <a:gd name="T28" fmla="*/ 3 w 32"/>
                <a:gd name="T29" fmla="*/ 39 h 43"/>
                <a:gd name="T30" fmla="*/ 0 w 32"/>
                <a:gd name="T31" fmla="*/ 30 h 43"/>
                <a:gd name="T32" fmla="*/ 19 w 32"/>
                <a:gd name="T33" fmla="*/ 17 h 43"/>
                <a:gd name="T34" fmla="*/ 26 w 32"/>
                <a:gd name="T35" fmla="*/ 17 h 43"/>
                <a:gd name="T36" fmla="*/ 26 w 32"/>
                <a:gd name="T37" fmla="*/ 15 h 43"/>
                <a:gd name="T38" fmla="*/ 24 w 32"/>
                <a:gd name="T39" fmla="*/ 8 h 43"/>
                <a:gd name="T40" fmla="*/ 18 w 32"/>
                <a:gd name="T41" fmla="*/ 5 h 43"/>
                <a:gd name="T42" fmla="*/ 6 w 32"/>
                <a:gd name="T43" fmla="*/ 8 h 43"/>
                <a:gd name="T44" fmla="*/ 4 w 32"/>
                <a:gd name="T45" fmla="*/ 4 h 43"/>
                <a:gd name="T46" fmla="*/ 11 w 32"/>
                <a:gd name="T47" fmla="*/ 1 h 43"/>
                <a:gd name="T48" fmla="*/ 18 w 32"/>
                <a:gd name="T49" fmla="*/ 0 h 43"/>
                <a:gd name="T50" fmla="*/ 29 w 32"/>
                <a:gd name="T51" fmla="*/ 3 h 43"/>
                <a:gd name="T52" fmla="*/ 32 w 32"/>
                <a:gd name="T53" fmla="*/ 14 h 43"/>
                <a:gd name="T54" fmla="*/ 32 w 32"/>
                <a:gd name="T55" fmla="*/ 42 h 43"/>
                <a:gd name="T56" fmla="*/ 28 w 32"/>
                <a:gd name="T5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43">
                  <a:moveTo>
                    <a:pt x="14" y="37"/>
                  </a:moveTo>
                  <a:cubicBezTo>
                    <a:pt x="18" y="37"/>
                    <a:pt x="21" y="36"/>
                    <a:pt x="23" y="34"/>
                  </a:cubicBezTo>
                  <a:cubicBezTo>
                    <a:pt x="25" y="32"/>
                    <a:pt x="26" y="29"/>
                    <a:pt x="26" y="25"/>
                  </a:cubicBezTo>
                  <a:cubicBezTo>
                    <a:pt x="26" y="22"/>
                    <a:pt x="26" y="22"/>
                    <a:pt x="26" y="22"/>
                  </a:cubicBezTo>
                  <a:cubicBezTo>
                    <a:pt x="20" y="22"/>
                    <a:pt x="20" y="22"/>
                    <a:pt x="20" y="22"/>
                  </a:cubicBezTo>
                  <a:cubicBezTo>
                    <a:pt x="15" y="22"/>
                    <a:pt x="12" y="23"/>
                    <a:pt x="9" y="24"/>
                  </a:cubicBezTo>
                  <a:cubicBezTo>
                    <a:pt x="7" y="26"/>
                    <a:pt x="6" y="28"/>
                    <a:pt x="6" y="31"/>
                  </a:cubicBezTo>
                  <a:cubicBezTo>
                    <a:pt x="6" y="33"/>
                    <a:pt x="7" y="34"/>
                    <a:pt x="8" y="36"/>
                  </a:cubicBezTo>
                  <a:cubicBezTo>
                    <a:pt x="10" y="37"/>
                    <a:pt x="11" y="37"/>
                    <a:pt x="14" y="37"/>
                  </a:cubicBezTo>
                  <a:moveTo>
                    <a:pt x="28" y="42"/>
                  </a:moveTo>
                  <a:cubicBezTo>
                    <a:pt x="27" y="36"/>
                    <a:pt x="27" y="36"/>
                    <a:pt x="27" y="36"/>
                  </a:cubicBezTo>
                  <a:cubicBezTo>
                    <a:pt x="26" y="36"/>
                    <a:pt x="26" y="36"/>
                    <a:pt x="26" y="36"/>
                  </a:cubicBezTo>
                  <a:cubicBezTo>
                    <a:pt x="24" y="39"/>
                    <a:pt x="22" y="40"/>
                    <a:pt x="20" y="41"/>
                  </a:cubicBezTo>
                  <a:cubicBezTo>
                    <a:pt x="18" y="42"/>
                    <a:pt x="16" y="43"/>
                    <a:pt x="13" y="43"/>
                  </a:cubicBezTo>
                  <a:cubicBezTo>
                    <a:pt x="9" y="43"/>
                    <a:pt x="5" y="41"/>
                    <a:pt x="3" y="39"/>
                  </a:cubicBezTo>
                  <a:cubicBezTo>
                    <a:pt x="1" y="37"/>
                    <a:pt x="0" y="34"/>
                    <a:pt x="0" y="30"/>
                  </a:cubicBezTo>
                  <a:cubicBezTo>
                    <a:pt x="0" y="22"/>
                    <a:pt x="6" y="18"/>
                    <a:pt x="19" y="17"/>
                  </a:cubicBezTo>
                  <a:cubicBezTo>
                    <a:pt x="26" y="17"/>
                    <a:pt x="26" y="17"/>
                    <a:pt x="26" y="17"/>
                  </a:cubicBezTo>
                  <a:cubicBezTo>
                    <a:pt x="26" y="15"/>
                    <a:pt x="26" y="15"/>
                    <a:pt x="26" y="15"/>
                  </a:cubicBezTo>
                  <a:cubicBezTo>
                    <a:pt x="26" y="11"/>
                    <a:pt x="26" y="9"/>
                    <a:pt x="24" y="8"/>
                  </a:cubicBezTo>
                  <a:cubicBezTo>
                    <a:pt x="23" y="6"/>
                    <a:pt x="21" y="5"/>
                    <a:pt x="18" y="5"/>
                  </a:cubicBezTo>
                  <a:cubicBezTo>
                    <a:pt x="14" y="5"/>
                    <a:pt x="10" y="6"/>
                    <a:pt x="6" y="8"/>
                  </a:cubicBezTo>
                  <a:cubicBezTo>
                    <a:pt x="4" y="4"/>
                    <a:pt x="4" y="4"/>
                    <a:pt x="4" y="4"/>
                  </a:cubicBezTo>
                  <a:cubicBezTo>
                    <a:pt x="6" y="3"/>
                    <a:pt x="8" y="2"/>
                    <a:pt x="11" y="1"/>
                  </a:cubicBezTo>
                  <a:cubicBezTo>
                    <a:pt x="13" y="0"/>
                    <a:pt x="16" y="0"/>
                    <a:pt x="18" y="0"/>
                  </a:cubicBezTo>
                  <a:cubicBezTo>
                    <a:pt x="23" y="0"/>
                    <a:pt x="27" y="1"/>
                    <a:pt x="29" y="3"/>
                  </a:cubicBezTo>
                  <a:cubicBezTo>
                    <a:pt x="31" y="6"/>
                    <a:pt x="32" y="9"/>
                    <a:pt x="32" y="14"/>
                  </a:cubicBezTo>
                  <a:cubicBezTo>
                    <a:pt x="32" y="42"/>
                    <a:pt x="32" y="42"/>
                    <a:pt x="32" y="42"/>
                  </a:cubicBezTo>
                  <a:lnTo>
                    <a:pt x="2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9" name="Rectangle 56"/>
            <p:cNvSpPr>
              <a:spLocks noChangeArrowheads="1"/>
            </p:cNvSpPr>
            <p:nvPr userDrawn="1"/>
          </p:nvSpPr>
          <p:spPr bwMode="auto">
            <a:xfrm>
              <a:off x="7202488" y="3140075"/>
              <a:ext cx="22225" cy="219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0" name="Freeform 57"/>
            <p:cNvSpPr>
              <a:spLocks/>
            </p:cNvSpPr>
            <p:nvPr userDrawn="1"/>
          </p:nvSpPr>
          <p:spPr bwMode="auto">
            <a:xfrm>
              <a:off x="3821113" y="3498850"/>
              <a:ext cx="115888" cy="207963"/>
            </a:xfrm>
            <a:custGeom>
              <a:avLst/>
              <a:gdLst>
                <a:gd name="T0" fmla="*/ 14 w 73"/>
                <a:gd name="T1" fmla="*/ 131 h 131"/>
                <a:gd name="T2" fmla="*/ 0 w 73"/>
                <a:gd name="T3" fmla="*/ 131 h 131"/>
                <a:gd name="T4" fmla="*/ 0 w 73"/>
                <a:gd name="T5" fmla="*/ 0 h 131"/>
                <a:gd name="T6" fmla="*/ 73 w 73"/>
                <a:gd name="T7" fmla="*/ 0 h 131"/>
                <a:gd name="T8" fmla="*/ 73 w 73"/>
                <a:gd name="T9" fmla="*/ 14 h 131"/>
                <a:gd name="T10" fmla="*/ 14 w 73"/>
                <a:gd name="T11" fmla="*/ 14 h 131"/>
                <a:gd name="T12" fmla="*/ 14 w 73"/>
                <a:gd name="T13" fmla="*/ 62 h 131"/>
                <a:gd name="T14" fmla="*/ 68 w 73"/>
                <a:gd name="T15" fmla="*/ 62 h 131"/>
                <a:gd name="T16" fmla="*/ 68 w 73"/>
                <a:gd name="T17" fmla="*/ 74 h 131"/>
                <a:gd name="T18" fmla="*/ 14 w 73"/>
                <a:gd name="T19" fmla="*/ 74 h 131"/>
                <a:gd name="T20" fmla="*/ 14 w 73"/>
                <a:gd name="T2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31">
                  <a:moveTo>
                    <a:pt x="14" y="131"/>
                  </a:moveTo>
                  <a:lnTo>
                    <a:pt x="0" y="131"/>
                  </a:lnTo>
                  <a:lnTo>
                    <a:pt x="0" y="0"/>
                  </a:lnTo>
                  <a:lnTo>
                    <a:pt x="73" y="0"/>
                  </a:lnTo>
                  <a:lnTo>
                    <a:pt x="73" y="14"/>
                  </a:lnTo>
                  <a:lnTo>
                    <a:pt x="14" y="14"/>
                  </a:lnTo>
                  <a:lnTo>
                    <a:pt x="14" y="62"/>
                  </a:lnTo>
                  <a:lnTo>
                    <a:pt x="68" y="62"/>
                  </a:lnTo>
                  <a:lnTo>
                    <a:pt x="68" y="74"/>
                  </a:lnTo>
                  <a:lnTo>
                    <a:pt x="14" y="74"/>
                  </a:lnTo>
                  <a:lnTo>
                    <a:pt x="14"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 name="Freeform 58"/>
            <p:cNvSpPr>
              <a:spLocks noEditPoints="1"/>
            </p:cNvSpPr>
            <p:nvPr userDrawn="1"/>
          </p:nvSpPr>
          <p:spPr bwMode="auto">
            <a:xfrm>
              <a:off x="3970338" y="3548063"/>
              <a:ext cx="142875" cy="158750"/>
            </a:xfrm>
            <a:custGeom>
              <a:avLst/>
              <a:gdLst>
                <a:gd name="T0" fmla="*/ 7 w 38"/>
                <a:gd name="T1" fmla="*/ 21 h 42"/>
                <a:gd name="T2" fmla="*/ 10 w 38"/>
                <a:gd name="T3" fmla="*/ 33 h 42"/>
                <a:gd name="T4" fmla="*/ 19 w 38"/>
                <a:gd name="T5" fmla="*/ 37 h 42"/>
                <a:gd name="T6" fmla="*/ 28 w 38"/>
                <a:gd name="T7" fmla="*/ 33 h 42"/>
                <a:gd name="T8" fmla="*/ 31 w 38"/>
                <a:gd name="T9" fmla="*/ 21 h 42"/>
                <a:gd name="T10" fmla="*/ 28 w 38"/>
                <a:gd name="T11" fmla="*/ 9 h 42"/>
                <a:gd name="T12" fmla="*/ 19 w 38"/>
                <a:gd name="T13" fmla="*/ 5 h 42"/>
                <a:gd name="T14" fmla="*/ 10 w 38"/>
                <a:gd name="T15" fmla="*/ 9 h 42"/>
                <a:gd name="T16" fmla="*/ 7 w 38"/>
                <a:gd name="T17" fmla="*/ 21 h 42"/>
                <a:gd name="T18" fmla="*/ 38 w 38"/>
                <a:gd name="T19" fmla="*/ 21 h 42"/>
                <a:gd name="T20" fmla="*/ 33 w 38"/>
                <a:gd name="T21" fmla="*/ 37 h 42"/>
                <a:gd name="T22" fmla="*/ 19 w 38"/>
                <a:gd name="T23" fmla="*/ 42 h 42"/>
                <a:gd name="T24" fmla="*/ 9 w 38"/>
                <a:gd name="T25" fmla="*/ 40 h 42"/>
                <a:gd name="T26" fmla="*/ 3 w 38"/>
                <a:gd name="T27" fmla="*/ 32 h 42"/>
                <a:gd name="T28" fmla="*/ 0 w 38"/>
                <a:gd name="T29" fmla="*/ 21 h 42"/>
                <a:gd name="T30" fmla="*/ 5 w 38"/>
                <a:gd name="T31" fmla="*/ 6 h 42"/>
                <a:gd name="T32" fmla="*/ 19 w 38"/>
                <a:gd name="T33" fmla="*/ 0 h 42"/>
                <a:gd name="T34" fmla="*/ 33 w 38"/>
                <a:gd name="T35" fmla="*/ 6 h 42"/>
                <a:gd name="T36" fmla="*/ 38 w 38"/>
                <a:gd name="T3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2">
                  <a:moveTo>
                    <a:pt x="7" y="21"/>
                  </a:moveTo>
                  <a:cubicBezTo>
                    <a:pt x="7" y="26"/>
                    <a:pt x="8" y="30"/>
                    <a:pt x="10" y="33"/>
                  </a:cubicBezTo>
                  <a:cubicBezTo>
                    <a:pt x="12" y="36"/>
                    <a:pt x="15" y="37"/>
                    <a:pt x="19" y="37"/>
                  </a:cubicBezTo>
                  <a:cubicBezTo>
                    <a:pt x="23" y="37"/>
                    <a:pt x="26" y="36"/>
                    <a:pt x="28" y="33"/>
                  </a:cubicBezTo>
                  <a:cubicBezTo>
                    <a:pt x="30" y="30"/>
                    <a:pt x="31" y="26"/>
                    <a:pt x="31" y="21"/>
                  </a:cubicBezTo>
                  <a:cubicBezTo>
                    <a:pt x="31" y="16"/>
                    <a:pt x="30" y="12"/>
                    <a:pt x="28" y="9"/>
                  </a:cubicBezTo>
                  <a:cubicBezTo>
                    <a:pt x="26" y="7"/>
                    <a:pt x="23" y="5"/>
                    <a:pt x="19" y="5"/>
                  </a:cubicBezTo>
                  <a:cubicBezTo>
                    <a:pt x="15" y="5"/>
                    <a:pt x="12" y="7"/>
                    <a:pt x="10" y="9"/>
                  </a:cubicBezTo>
                  <a:cubicBezTo>
                    <a:pt x="8" y="12"/>
                    <a:pt x="7" y="16"/>
                    <a:pt x="7" y="21"/>
                  </a:cubicBezTo>
                  <a:moveTo>
                    <a:pt x="38" y="21"/>
                  </a:moveTo>
                  <a:cubicBezTo>
                    <a:pt x="38" y="28"/>
                    <a:pt x="36" y="33"/>
                    <a:pt x="33" y="37"/>
                  </a:cubicBezTo>
                  <a:cubicBezTo>
                    <a:pt x="29" y="41"/>
                    <a:pt x="25" y="42"/>
                    <a:pt x="19" y="42"/>
                  </a:cubicBezTo>
                  <a:cubicBezTo>
                    <a:pt x="15" y="42"/>
                    <a:pt x="12" y="42"/>
                    <a:pt x="9" y="40"/>
                  </a:cubicBezTo>
                  <a:cubicBezTo>
                    <a:pt x="6" y="38"/>
                    <a:pt x="4" y="36"/>
                    <a:pt x="3" y="32"/>
                  </a:cubicBezTo>
                  <a:cubicBezTo>
                    <a:pt x="1" y="29"/>
                    <a:pt x="0" y="25"/>
                    <a:pt x="0" y="21"/>
                  </a:cubicBezTo>
                  <a:cubicBezTo>
                    <a:pt x="0" y="14"/>
                    <a:pt x="2" y="9"/>
                    <a:pt x="5" y="6"/>
                  </a:cubicBezTo>
                  <a:cubicBezTo>
                    <a:pt x="9" y="2"/>
                    <a:pt x="13" y="0"/>
                    <a:pt x="19" y="0"/>
                  </a:cubicBezTo>
                  <a:cubicBezTo>
                    <a:pt x="25" y="0"/>
                    <a:pt x="29" y="2"/>
                    <a:pt x="33" y="6"/>
                  </a:cubicBezTo>
                  <a:cubicBezTo>
                    <a:pt x="36" y="9"/>
                    <a:pt x="38" y="15"/>
                    <a:pt x="3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 name="Freeform 59"/>
            <p:cNvSpPr>
              <a:spLocks/>
            </p:cNvSpPr>
            <p:nvPr userDrawn="1"/>
          </p:nvSpPr>
          <p:spPr bwMode="auto">
            <a:xfrm>
              <a:off x="4170363" y="3548063"/>
              <a:ext cx="85725" cy="158750"/>
            </a:xfrm>
            <a:custGeom>
              <a:avLst/>
              <a:gdLst>
                <a:gd name="T0" fmla="*/ 18 w 23"/>
                <a:gd name="T1" fmla="*/ 0 h 42"/>
                <a:gd name="T2" fmla="*/ 23 w 23"/>
                <a:gd name="T3" fmla="*/ 0 h 42"/>
                <a:gd name="T4" fmla="*/ 22 w 23"/>
                <a:gd name="T5" fmla="*/ 6 h 42"/>
                <a:gd name="T6" fmla="*/ 18 w 23"/>
                <a:gd name="T7" fmla="*/ 6 h 42"/>
                <a:gd name="T8" fmla="*/ 9 w 23"/>
                <a:gd name="T9" fmla="*/ 10 h 42"/>
                <a:gd name="T10" fmla="*/ 6 w 23"/>
                <a:gd name="T11" fmla="*/ 20 h 42"/>
                <a:gd name="T12" fmla="*/ 6 w 23"/>
                <a:gd name="T13" fmla="*/ 42 h 42"/>
                <a:gd name="T14" fmla="*/ 0 w 23"/>
                <a:gd name="T15" fmla="*/ 42 h 42"/>
                <a:gd name="T16" fmla="*/ 0 w 23"/>
                <a:gd name="T17" fmla="*/ 1 h 42"/>
                <a:gd name="T18" fmla="*/ 5 w 23"/>
                <a:gd name="T19" fmla="*/ 1 h 42"/>
                <a:gd name="T20" fmla="*/ 5 w 23"/>
                <a:gd name="T21" fmla="*/ 8 h 42"/>
                <a:gd name="T22" fmla="*/ 6 w 23"/>
                <a:gd name="T23" fmla="*/ 8 h 42"/>
                <a:gd name="T24" fmla="*/ 11 w 23"/>
                <a:gd name="T25" fmla="*/ 2 h 42"/>
                <a:gd name="T26" fmla="*/ 18 w 23"/>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2">
                  <a:moveTo>
                    <a:pt x="18" y="0"/>
                  </a:moveTo>
                  <a:cubicBezTo>
                    <a:pt x="20" y="0"/>
                    <a:pt x="22" y="0"/>
                    <a:pt x="23" y="0"/>
                  </a:cubicBezTo>
                  <a:cubicBezTo>
                    <a:pt x="22" y="6"/>
                    <a:pt x="22" y="6"/>
                    <a:pt x="22" y="6"/>
                  </a:cubicBezTo>
                  <a:cubicBezTo>
                    <a:pt x="21" y="6"/>
                    <a:pt x="19" y="6"/>
                    <a:pt x="18" y="6"/>
                  </a:cubicBezTo>
                  <a:cubicBezTo>
                    <a:pt x="14" y="6"/>
                    <a:pt x="12" y="7"/>
                    <a:pt x="9" y="10"/>
                  </a:cubicBezTo>
                  <a:cubicBezTo>
                    <a:pt x="7" y="12"/>
                    <a:pt x="6" y="16"/>
                    <a:pt x="6" y="20"/>
                  </a:cubicBezTo>
                  <a:cubicBezTo>
                    <a:pt x="6" y="42"/>
                    <a:pt x="6" y="42"/>
                    <a:pt x="6" y="42"/>
                  </a:cubicBezTo>
                  <a:cubicBezTo>
                    <a:pt x="0" y="42"/>
                    <a:pt x="0" y="42"/>
                    <a:pt x="0" y="42"/>
                  </a:cubicBezTo>
                  <a:cubicBezTo>
                    <a:pt x="0" y="1"/>
                    <a:pt x="0" y="1"/>
                    <a:pt x="0" y="1"/>
                  </a:cubicBezTo>
                  <a:cubicBezTo>
                    <a:pt x="5" y="1"/>
                    <a:pt x="5" y="1"/>
                    <a:pt x="5" y="1"/>
                  </a:cubicBezTo>
                  <a:cubicBezTo>
                    <a:pt x="5" y="8"/>
                    <a:pt x="5" y="8"/>
                    <a:pt x="5" y="8"/>
                  </a:cubicBezTo>
                  <a:cubicBezTo>
                    <a:pt x="6" y="8"/>
                    <a:pt x="6" y="8"/>
                    <a:pt x="6" y="8"/>
                  </a:cubicBezTo>
                  <a:cubicBezTo>
                    <a:pt x="7" y="6"/>
                    <a:pt x="9" y="4"/>
                    <a:pt x="11" y="2"/>
                  </a:cubicBezTo>
                  <a:cubicBezTo>
                    <a:pt x="13" y="1"/>
                    <a:pt x="16"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 name="Freeform 60"/>
            <p:cNvSpPr>
              <a:spLocks noEditPoints="1"/>
            </p:cNvSpPr>
            <p:nvPr userDrawn="1"/>
          </p:nvSpPr>
          <p:spPr bwMode="auto">
            <a:xfrm>
              <a:off x="4289425" y="3548063"/>
              <a:ext cx="131763" cy="158750"/>
            </a:xfrm>
            <a:custGeom>
              <a:avLst/>
              <a:gdLst>
                <a:gd name="T0" fmla="*/ 18 w 35"/>
                <a:gd name="T1" fmla="*/ 5 h 42"/>
                <a:gd name="T2" fmla="*/ 10 w 35"/>
                <a:gd name="T3" fmla="*/ 8 h 42"/>
                <a:gd name="T4" fmla="*/ 7 w 35"/>
                <a:gd name="T5" fmla="*/ 17 h 42"/>
                <a:gd name="T6" fmla="*/ 28 w 35"/>
                <a:gd name="T7" fmla="*/ 17 h 42"/>
                <a:gd name="T8" fmla="*/ 26 w 35"/>
                <a:gd name="T9" fmla="*/ 8 h 42"/>
                <a:gd name="T10" fmla="*/ 18 w 35"/>
                <a:gd name="T11" fmla="*/ 5 h 42"/>
                <a:gd name="T12" fmla="*/ 20 w 35"/>
                <a:gd name="T13" fmla="*/ 42 h 42"/>
                <a:gd name="T14" fmla="*/ 6 w 35"/>
                <a:gd name="T15" fmla="*/ 37 h 42"/>
                <a:gd name="T16" fmla="*/ 0 w 35"/>
                <a:gd name="T17" fmla="*/ 21 h 42"/>
                <a:gd name="T18" fmla="*/ 5 w 35"/>
                <a:gd name="T19" fmla="*/ 6 h 42"/>
                <a:gd name="T20" fmla="*/ 18 w 35"/>
                <a:gd name="T21" fmla="*/ 0 h 42"/>
                <a:gd name="T22" fmla="*/ 31 w 35"/>
                <a:gd name="T23" fmla="*/ 5 h 42"/>
                <a:gd name="T24" fmla="*/ 35 w 35"/>
                <a:gd name="T25" fmla="*/ 18 h 42"/>
                <a:gd name="T26" fmla="*/ 35 w 35"/>
                <a:gd name="T27" fmla="*/ 22 h 42"/>
                <a:gd name="T28" fmla="*/ 7 w 35"/>
                <a:gd name="T29" fmla="*/ 22 h 42"/>
                <a:gd name="T30" fmla="*/ 10 w 35"/>
                <a:gd name="T31" fmla="*/ 33 h 42"/>
                <a:gd name="T32" fmla="*/ 20 w 35"/>
                <a:gd name="T33" fmla="*/ 37 h 42"/>
                <a:gd name="T34" fmla="*/ 33 w 35"/>
                <a:gd name="T35" fmla="*/ 34 h 42"/>
                <a:gd name="T36" fmla="*/ 33 w 35"/>
                <a:gd name="T37" fmla="*/ 40 h 42"/>
                <a:gd name="T38" fmla="*/ 27 w 35"/>
                <a:gd name="T39" fmla="*/ 42 h 42"/>
                <a:gd name="T40" fmla="*/ 20 w 35"/>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2">
                  <a:moveTo>
                    <a:pt x="18" y="5"/>
                  </a:moveTo>
                  <a:cubicBezTo>
                    <a:pt x="15" y="5"/>
                    <a:pt x="12" y="6"/>
                    <a:pt x="10" y="8"/>
                  </a:cubicBezTo>
                  <a:cubicBezTo>
                    <a:pt x="8" y="10"/>
                    <a:pt x="7" y="13"/>
                    <a:pt x="7" y="17"/>
                  </a:cubicBezTo>
                  <a:cubicBezTo>
                    <a:pt x="28" y="17"/>
                    <a:pt x="28" y="17"/>
                    <a:pt x="28" y="17"/>
                  </a:cubicBezTo>
                  <a:cubicBezTo>
                    <a:pt x="28" y="13"/>
                    <a:pt x="27" y="10"/>
                    <a:pt x="26" y="8"/>
                  </a:cubicBezTo>
                  <a:cubicBezTo>
                    <a:pt x="24" y="6"/>
                    <a:pt x="21" y="5"/>
                    <a:pt x="18" y="5"/>
                  </a:cubicBezTo>
                  <a:moveTo>
                    <a:pt x="20" y="42"/>
                  </a:moveTo>
                  <a:cubicBezTo>
                    <a:pt x="14" y="42"/>
                    <a:pt x="9" y="41"/>
                    <a:pt x="6" y="37"/>
                  </a:cubicBezTo>
                  <a:cubicBezTo>
                    <a:pt x="2" y="33"/>
                    <a:pt x="0" y="28"/>
                    <a:pt x="0" y="21"/>
                  </a:cubicBezTo>
                  <a:cubicBezTo>
                    <a:pt x="0" y="15"/>
                    <a:pt x="2" y="10"/>
                    <a:pt x="5" y="6"/>
                  </a:cubicBezTo>
                  <a:cubicBezTo>
                    <a:pt x="8" y="2"/>
                    <a:pt x="13" y="0"/>
                    <a:pt x="18" y="0"/>
                  </a:cubicBezTo>
                  <a:cubicBezTo>
                    <a:pt x="23" y="0"/>
                    <a:pt x="28" y="2"/>
                    <a:pt x="31" y="5"/>
                  </a:cubicBezTo>
                  <a:cubicBezTo>
                    <a:pt x="34" y="8"/>
                    <a:pt x="35" y="13"/>
                    <a:pt x="35" y="18"/>
                  </a:cubicBezTo>
                  <a:cubicBezTo>
                    <a:pt x="35" y="22"/>
                    <a:pt x="35" y="22"/>
                    <a:pt x="35" y="22"/>
                  </a:cubicBezTo>
                  <a:cubicBezTo>
                    <a:pt x="7" y="22"/>
                    <a:pt x="7" y="22"/>
                    <a:pt x="7" y="22"/>
                  </a:cubicBezTo>
                  <a:cubicBezTo>
                    <a:pt x="7" y="27"/>
                    <a:pt x="8" y="31"/>
                    <a:pt x="10" y="33"/>
                  </a:cubicBezTo>
                  <a:cubicBezTo>
                    <a:pt x="13" y="36"/>
                    <a:pt x="16" y="37"/>
                    <a:pt x="20" y="37"/>
                  </a:cubicBezTo>
                  <a:cubicBezTo>
                    <a:pt x="25" y="37"/>
                    <a:pt x="29" y="36"/>
                    <a:pt x="33" y="34"/>
                  </a:cubicBezTo>
                  <a:cubicBezTo>
                    <a:pt x="33" y="40"/>
                    <a:pt x="33" y="40"/>
                    <a:pt x="33" y="40"/>
                  </a:cubicBezTo>
                  <a:cubicBezTo>
                    <a:pt x="31" y="41"/>
                    <a:pt x="29" y="41"/>
                    <a:pt x="27" y="42"/>
                  </a:cubicBezTo>
                  <a:cubicBezTo>
                    <a:pt x="25" y="42"/>
                    <a:pt x="23" y="42"/>
                    <a:pt x="20"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4" name="Freeform 61"/>
            <p:cNvSpPr>
              <a:spLocks/>
            </p:cNvSpPr>
            <p:nvPr userDrawn="1"/>
          </p:nvSpPr>
          <p:spPr bwMode="auto">
            <a:xfrm>
              <a:off x="4473575" y="3548063"/>
              <a:ext cx="131763" cy="158750"/>
            </a:xfrm>
            <a:custGeom>
              <a:avLst/>
              <a:gdLst>
                <a:gd name="T0" fmla="*/ 28 w 35"/>
                <a:gd name="T1" fmla="*/ 42 h 42"/>
                <a:gd name="T2" fmla="*/ 28 w 35"/>
                <a:gd name="T3" fmla="*/ 15 h 42"/>
                <a:gd name="T4" fmla="*/ 26 w 35"/>
                <a:gd name="T5" fmla="*/ 8 h 42"/>
                <a:gd name="T6" fmla="*/ 19 w 35"/>
                <a:gd name="T7" fmla="*/ 5 h 42"/>
                <a:gd name="T8" fmla="*/ 10 w 35"/>
                <a:gd name="T9" fmla="*/ 9 h 42"/>
                <a:gd name="T10" fmla="*/ 7 w 35"/>
                <a:gd name="T11" fmla="*/ 20 h 42"/>
                <a:gd name="T12" fmla="*/ 7 w 35"/>
                <a:gd name="T13" fmla="*/ 42 h 42"/>
                <a:gd name="T14" fmla="*/ 0 w 35"/>
                <a:gd name="T15" fmla="*/ 42 h 42"/>
                <a:gd name="T16" fmla="*/ 0 w 35"/>
                <a:gd name="T17" fmla="*/ 1 h 42"/>
                <a:gd name="T18" fmla="*/ 5 w 35"/>
                <a:gd name="T19" fmla="*/ 1 h 42"/>
                <a:gd name="T20" fmla="*/ 6 w 35"/>
                <a:gd name="T21" fmla="*/ 6 h 42"/>
                <a:gd name="T22" fmla="*/ 7 w 35"/>
                <a:gd name="T23" fmla="*/ 6 h 42"/>
                <a:gd name="T24" fmla="*/ 12 w 35"/>
                <a:gd name="T25" fmla="*/ 2 h 42"/>
                <a:gd name="T26" fmla="*/ 20 w 35"/>
                <a:gd name="T27" fmla="*/ 0 h 42"/>
                <a:gd name="T28" fmla="*/ 31 w 35"/>
                <a:gd name="T29" fmla="*/ 3 h 42"/>
                <a:gd name="T30" fmla="*/ 35 w 35"/>
                <a:gd name="T31" fmla="*/ 15 h 42"/>
                <a:gd name="T32" fmla="*/ 35 w 35"/>
                <a:gd name="T33" fmla="*/ 42 h 42"/>
                <a:gd name="T34" fmla="*/ 28 w 35"/>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2">
                  <a:moveTo>
                    <a:pt x="28" y="42"/>
                  </a:moveTo>
                  <a:cubicBezTo>
                    <a:pt x="28" y="15"/>
                    <a:pt x="28" y="15"/>
                    <a:pt x="28" y="15"/>
                  </a:cubicBezTo>
                  <a:cubicBezTo>
                    <a:pt x="28" y="12"/>
                    <a:pt x="28" y="9"/>
                    <a:pt x="26" y="8"/>
                  </a:cubicBezTo>
                  <a:cubicBezTo>
                    <a:pt x="25" y="6"/>
                    <a:pt x="22" y="5"/>
                    <a:pt x="19" y="5"/>
                  </a:cubicBezTo>
                  <a:cubicBezTo>
                    <a:pt x="15" y="5"/>
                    <a:pt x="12" y="6"/>
                    <a:pt x="10" y="9"/>
                  </a:cubicBezTo>
                  <a:cubicBezTo>
                    <a:pt x="8" y="11"/>
                    <a:pt x="7" y="15"/>
                    <a:pt x="7" y="20"/>
                  </a:cubicBezTo>
                  <a:cubicBezTo>
                    <a:pt x="7" y="42"/>
                    <a:pt x="7" y="42"/>
                    <a:pt x="7" y="42"/>
                  </a:cubicBezTo>
                  <a:cubicBezTo>
                    <a:pt x="0" y="42"/>
                    <a:pt x="0" y="42"/>
                    <a:pt x="0" y="42"/>
                  </a:cubicBezTo>
                  <a:cubicBezTo>
                    <a:pt x="0" y="1"/>
                    <a:pt x="0" y="1"/>
                    <a:pt x="0" y="1"/>
                  </a:cubicBezTo>
                  <a:cubicBezTo>
                    <a:pt x="5" y="1"/>
                    <a:pt x="5" y="1"/>
                    <a:pt x="5" y="1"/>
                  </a:cubicBezTo>
                  <a:cubicBezTo>
                    <a:pt x="6" y="6"/>
                    <a:pt x="6" y="6"/>
                    <a:pt x="6" y="6"/>
                  </a:cubicBezTo>
                  <a:cubicBezTo>
                    <a:pt x="7" y="6"/>
                    <a:pt x="7" y="6"/>
                    <a:pt x="7" y="6"/>
                  </a:cubicBezTo>
                  <a:cubicBezTo>
                    <a:pt x="8" y="4"/>
                    <a:pt x="10" y="3"/>
                    <a:pt x="12" y="2"/>
                  </a:cubicBezTo>
                  <a:cubicBezTo>
                    <a:pt x="14" y="0"/>
                    <a:pt x="17" y="0"/>
                    <a:pt x="20" y="0"/>
                  </a:cubicBezTo>
                  <a:cubicBezTo>
                    <a:pt x="25" y="0"/>
                    <a:pt x="28" y="1"/>
                    <a:pt x="31" y="3"/>
                  </a:cubicBezTo>
                  <a:cubicBezTo>
                    <a:pt x="33" y="6"/>
                    <a:pt x="35" y="10"/>
                    <a:pt x="35" y="15"/>
                  </a:cubicBezTo>
                  <a:cubicBezTo>
                    <a:pt x="35" y="42"/>
                    <a:pt x="35" y="42"/>
                    <a:pt x="35" y="42"/>
                  </a:cubicBezTo>
                  <a:lnTo>
                    <a:pt x="2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5" name="Freeform 62"/>
            <p:cNvSpPr>
              <a:spLocks/>
            </p:cNvSpPr>
            <p:nvPr userDrawn="1"/>
          </p:nvSpPr>
          <p:spPr bwMode="auto">
            <a:xfrm>
              <a:off x="4657725" y="3548063"/>
              <a:ext cx="109538" cy="158750"/>
            </a:xfrm>
            <a:custGeom>
              <a:avLst/>
              <a:gdLst>
                <a:gd name="T0" fmla="*/ 29 w 29"/>
                <a:gd name="T1" fmla="*/ 30 h 42"/>
                <a:gd name="T2" fmla="*/ 24 w 29"/>
                <a:gd name="T3" fmla="*/ 39 h 42"/>
                <a:gd name="T4" fmla="*/ 12 w 29"/>
                <a:gd name="T5" fmla="*/ 42 h 42"/>
                <a:gd name="T6" fmla="*/ 0 w 29"/>
                <a:gd name="T7" fmla="*/ 40 h 42"/>
                <a:gd name="T8" fmla="*/ 0 w 29"/>
                <a:gd name="T9" fmla="*/ 34 h 42"/>
                <a:gd name="T10" fmla="*/ 6 w 29"/>
                <a:gd name="T11" fmla="*/ 36 h 42"/>
                <a:gd name="T12" fmla="*/ 13 w 29"/>
                <a:gd name="T13" fmla="*/ 37 h 42"/>
                <a:gd name="T14" fmla="*/ 20 w 29"/>
                <a:gd name="T15" fmla="*/ 36 h 42"/>
                <a:gd name="T16" fmla="*/ 23 w 29"/>
                <a:gd name="T17" fmla="*/ 31 h 42"/>
                <a:gd name="T18" fmla="*/ 21 w 29"/>
                <a:gd name="T19" fmla="*/ 27 h 42"/>
                <a:gd name="T20" fmla="*/ 13 w 29"/>
                <a:gd name="T21" fmla="*/ 23 h 42"/>
                <a:gd name="T22" fmla="*/ 4 w 29"/>
                <a:gd name="T23" fmla="*/ 19 h 42"/>
                <a:gd name="T24" fmla="*/ 1 w 29"/>
                <a:gd name="T25" fmla="*/ 16 h 42"/>
                <a:gd name="T26" fmla="*/ 0 w 29"/>
                <a:gd name="T27" fmla="*/ 11 h 42"/>
                <a:gd name="T28" fmla="*/ 4 w 29"/>
                <a:gd name="T29" fmla="*/ 3 h 42"/>
                <a:gd name="T30" fmla="*/ 15 w 29"/>
                <a:gd name="T31" fmla="*/ 0 h 42"/>
                <a:gd name="T32" fmla="*/ 28 w 29"/>
                <a:gd name="T33" fmla="*/ 3 h 42"/>
                <a:gd name="T34" fmla="*/ 26 w 29"/>
                <a:gd name="T35" fmla="*/ 8 h 42"/>
                <a:gd name="T36" fmla="*/ 14 w 29"/>
                <a:gd name="T37" fmla="*/ 5 h 42"/>
                <a:gd name="T38" fmla="*/ 8 w 29"/>
                <a:gd name="T39" fmla="*/ 6 h 42"/>
                <a:gd name="T40" fmla="*/ 6 w 29"/>
                <a:gd name="T41" fmla="*/ 10 h 42"/>
                <a:gd name="T42" fmla="*/ 6 w 29"/>
                <a:gd name="T43" fmla="*/ 13 h 42"/>
                <a:gd name="T44" fmla="*/ 9 w 29"/>
                <a:gd name="T45" fmla="*/ 15 h 42"/>
                <a:gd name="T46" fmla="*/ 16 w 29"/>
                <a:gd name="T47" fmla="*/ 18 h 42"/>
                <a:gd name="T48" fmla="*/ 26 w 29"/>
                <a:gd name="T49" fmla="*/ 24 h 42"/>
                <a:gd name="T50" fmla="*/ 29 w 29"/>
                <a:gd name="T5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2">
                  <a:moveTo>
                    <a:pt x="29" y="30"/>
                  </a:moveTo>
                  <a:cubicBezTo>
                    <a:pt x="29" y="34"/>
                    <a:pt x="27" y="37"/>
                    <a:pt x="24" y="39"/>
                  </a:cubicBezTo>
                  <a:cubicBezTo>
                    <a:pt x="22" y="41"/>
                    <a:pt x="18" y="42"/>
                    <a:pt x="12" y="42"/>
                  </a:cubicBezTo>
                  <a:cubicBezTo>
                    <a:pt x="7" y="42"/>
                    <a:pt x="3" y="42"/>
                    <a:pt x="0" y="40"/>
                  </a:cubicBezTo>
                  <a:cubicBezTo>
                    <a:pt x="0" y="34"/>
                    <a:pt x="0" y="34"/>
                    <a:pt x="0" y="34"/>
                  </a:cubicBezTo>
                  <a:cubicBezTo>
                    <a:pt x="2" y="35"/>
                    <a:pt x="4" y="36"/>
                    <a:pt x="6" y="36"/>
                  </a:cubicBezTo>
                  <a:cubicBezTo>
                    <a:pt x="8" y="37"/>
                    <a:pt x="10" y="37"/>
                    <a:pt x="13" y="37"/>
                  </a:cubicBezTo>
                  <a:cubicBezTo>
                    <a:pt x="16" y="37"/>
                    <a:pt x="18" y="37"/>
                    <a:pt x="20" y="36"/>
                  </a:cubicBezTo>
                  <a:cubicBezTo>
                    <a:pt x="22" y="35"/>
                    <a:pt x="23" y="33"/>
                    <a:pt x="23" y="31"/>
                  </a:cubicBezTo>
                  <a:cubicBezTo>
                    <a:pt x="23" y="29"/>
                    <a:pt x="22" y="28"/>
                    <a:pt x="21" y="27"/>
                  </a:cubicBezTo>
                  <a:cubicBezTo>
                    <a:pt x="19" y="26"/>
                    <a:pt x="17" y="24"/>
                    <a:pt x="13" y="23"/>
                  </a:cubicBezTo>
                  <a:cubicBezTo>
                    <a:pt x="9" y="21"/>
                    <a:pt x="6" y="20"/>
                    <a:pt x="4" y="19"/>
                  </a:cubicBezTo>
                  <a:cubicBezTo>
                    <a:pt x="3" y="18"/>
                    <a:pt x="2" y="17"/>
                    <a:pt x="1" y="16"/>
                  </a:cubicBezTo>
                  <a:cubicBezTo>
                    <a:pt x="0" y="14"/>
                    <a:pt x="0" y="13"/>
                    <a:pt x="0" y="11"/>
                  </a:cubicBezTo>
                  <a:cubicBezTo>
                    <a:pt x="0" y="7"/>
                    <a:pt x="1" y="5"/>
                    <a:pt x="4" y="3"/>
                  </a:cubicBezTo>
                  <a:cubicBezTo>
                    <a:pt x="6" y="1"/>
                    <a:pt x="10" y="0"/>
                    <a:pt x="15" y="0"/>
                  </a:cubicBezTo>
                  <a:cubicBezTo>
                    <a:pt x="19" y="0"/>
                    <a:pt x="24" y="1"/>
                    <a:pt x="28" y="3"/>
                  </a:cubicBezTo>
                  <a:cubicBezTo>
                    <a:pt x="26" y="8"/>
                    <a:pt x="26" y="8"/>
                    <a:pt x="26" y="8"/>
                  </a:cubicBezTo>
                  <a:cubicBezTo>
                    <a:pt x="21" y="6"/>
                    <a:pt x="18" y="5"/>
                    <a:pt x="14" y="5"/>
                  </a:cubicBezTo>
                  <a:cubicBezTo>
                    <a:pt x="11" y="5"/>
                    <a:pt x="9" y="6"/>
                    <a:pt x="8" y="6"/>
                  </a:cubicBezTo>
                  <a:cubicBezTo>
                    <a:pt x="6" y="7"/>
                    <a:pt x="6" y="9"/>
                    <a:pt x="6" y="10"/>
                  </a:cubicBezTo>
                  <a:cubicBezTo>
                    <a:pt x="6" y="11"/>
                    <a:pt x="6" y="12"/>
                    <a:pt x="6" y="13"/>
                  </a:cubicBezTo>
                  <a:cubicBezTo>
                    <a:pt x="7" y="14"/>
                    <a:pt x="8" y="15"/>
                    <a:pt x="9" y="15"/>
                  </a:cubicBezTo>
                  <a:cubicBezTo>
                    <a:pt x="10" y="16"/>
                    <a:pt x="13" y="17"/>
                    <a:pt x="16" y="18"/>
                  </a:cubicBezTo>
                  <a:cubicBezTo>
                    <a:pt x="21" y="20"/>
                    <a:pt x="24" y="22"/>
                    <a:pt x="26" y="24"/>
                  </a:cubicBezTo>
                  <a:cubicBezTo>
                    <a:pt x="28" y="25"/>
                    <a:pt x="29" y="28"/>
                    <a:pt x="2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6" name="Freeform 63"/>
            <p:cNvSpPr>
              <a:spLocks noEditPoints="1"/>
            </p:cNvSpPr>
            <p:nvPr userDrawn="1"/>
          </p:nvSpPr>
          <p:spPr bwMode="auto">
            <a:xfrm>
              <a:off x="4816475" y="3490913"/>
              <a:ext cx="25400" cy="215900"/>
            </a:xfrm>
            <a:custGeom>
              <a:avLst/>
              <a:gdLst>
                <a:gd name="T0" fmla="*/ 7 w 7"/>
                <a:gd name="T1" fmla="*/ 57 h 57"/>
                <a:gd name="T2" fmla="*/ 1 w 7"/>
                <a:gd name="T3" fmla="*/ 57 h 57"/>
                <a:gd name="T4" fmla="*/ 1 w 7"/>
                <a:gd name="T5" fmla="*/ 16 h 57"/>
                <a:gd name="T6" fmla="*/ 7 w 7"/>
                <a:gd name="T7" fmla="*/ 16 h 57"/>
                <a:gd name="T8" fmla="*/ 7 w 7"/>
                <a:gd name="T9" fmla="*/ 57 h 57"/>
                <a:gd name="T10" fmla="*/ 0 w 7"/>
                <a:gd name="T11" fmla="*/ 5 h 57"/>
                <a:gd name="T12" fmla="*/ 1 w 7"/>
                <a:gd name="T13" fmla="*/ 1 h 57"/>
                <a:gd name="T14" fmla="*/ 4 w 7"/>
                <a:gd name="T15" fmla="*/ 0 h 57"/>
                <a:gd name="T16" fmla="*/ 6 w 7"/>
                <a:gd name="T17" fmla="*/ 1 h 57"/>
                <a:gd name="T18" fmla="*/ 7 w 7"/>
                <a:gd name="T19" fmla="*/ 5 h 57"/>
                <a:gd name="T20" fmla="*/ 6 w 7"/>
                <a:gd name="T21" fmla="*/ 8 h 57"/>
                <a:gd name="T22" fmla="*/ 4 w 7"/>
                <a:gd name="T23" fmla="*/ 9 h 57"/>
                <a:gd name="T24" fmla="*/ 1 w 7"/>
                <a:gd name="T25" fmla="*/ 8 h 57"/>
                <a:gd name="T26" fmla="*/ 0 w 7"/>
                <a:gd name="T2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7">
                  <a:moveTo>
                    <a:pt x="7" y="57"/>
                  </a:moveTo>
                  <a:cubicBezTo>
                    <a:pt x="1" y="57"/>
                    <a:pt x="1" y="57"/>
                    <a:pt x="1" y="57"/>
                  </a:cubicBezTo>
                  <a:cubicBezTo>
                    <a:pt x="1" y="16"/>
                    <a:pt x="1" y="16"/>
                    <a:pt x="1" y="16"/>
                  </a:cubicBezTo>
                  <a:cubicBezTo>
                    <a:pt x="7" y="16"/>
                    <a:pt x="7" y="16"/>
                    <a:pt x="7" y="16"/>
                  </a:cubicBezTo>
                  <a:lnTo>
                    <a:pt x="7" y="57"/>
                  </a:lnTo>
                  <a:close/>
                  <a:moveTo>
                    <a:pt x="0" y="5"/>
                  </a:moveTo>
                  <a:cubicBezTo>
                    <a:pt x="0" y="3"/>
                    <a:pt x="0" y="2"/>
                    <a:pt x="1" y="1"/>
                  </a:cubicBezTo>
                  <a:cubicBezTo>
                    <a:pt x="2" y="1"/>
                    <a:pt x="3" y="0"/>
                    <a:pt x="4" y="0"/>
                  </a:cubicBezTo>
                  <a:cubicBezTo>
                    <a:pt x="5" y="0"/>
                    <a:pt x="6" y="1"/>
                    <a:pt x="6" y="1"/>
                  </a:cubicBezTo>
                  <a:cubicBezTo>
                    <a:pt x="7" y="2"/>
                    <a:pt x="7" y="3"/>
                    <a:pt x="7" y="5"/>
                  </a:cubicBezTo>
                  <a:cubicBezTo>
                    <a:pt x="7" y="6"/>
                    <a:pt x="7" y="7"/>
                    <a:pt x="6" y="8"/>
                  </a:cubicBezTo>
                  <a:cubicBezTo>
                    <a:pt x="6" y="8"/>
                    <a:pt x="5" y="9"/>
                    <a:pt x="4" y="9"/>
                  </a:cubicBezTo>
                  <a:cubicBezTo>
                    <a:pt x="3" y="9"/>
                    <a:pt x="2" y="8"/>
                    <a:pt x="1" y="8"/>
                  </a:cubicBezTo>
                  <a:cubicBezTo>
                    <a:pt x="0" y="7"/>
                    <a:pt x="0" y="6"/>
                    <a:pt x="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7" name="Freeform 64"/>
            <p:cNvSpPr>
              <a:spLocks/>
            </p:cNvSpPr>
            <p:nvPr userDrawn="1"/>
          </p:nvSpPr>
          <p:spPr bwMode="auto">
            <a:xfrm>
              <a:off x="4895850" y="3548063"/>
              <a:ext cx="112713" cy="158750"/>
            </a:xfrm>
            <a:custGeom>
              <a:avLst/>
              <a:gdLst>
                <a:gd name="T0" fmla="*/ 19 w 30"/>
                <a:gd name="T1" fmla="*/ 42 h 42"/>
                <a:gd name="T2" fmla="*/ 5 w 30"/>
                <a:gd name="T3" fmla="*/ 37 h 42"/>
                <a:gd name="T4" fmla="*/ 0 w 30"/>
                <a:gd name="T5" fmla="*/ 21 h 42"/>
                <a:gd name="T6" fmla="*/ 5 w 30"/>
                <a:gd name="T7" fmla="*/ 6 h 42"/>
                <a:gd name="T8" fmla="*/ 20 w 30"/>
                <a:gd name="T9" fmla="*/ 0 h 42"/>
                <a:gd name="T10" fmla="*/ 25 w 30"/>
                <a:gd name="T11" fmla="*/ 1 h 42"/>
                <a:gd name="T12" fmla="*/ 30 w 30"/>
                <a:gd name="T13" fmla="*/ 2 h 42"/>
                <a:gd name="T14" fmla="*/ 28 w 30"/>
                <a:gd name="T15" fmla="*/ 7 h 42"/>
                <a:gd name="T16" fmla="*/ 24 w 30"/>
                <a:gd name="T17" fmla="*/ 6 h 42"/>
                <a:gd name="T18" fmla="*/ 19 w 30"/>
                <a:gd name="T19" fmla="*/ 5 h 42"/>
                <a:gd name="T20" fmla="*/ 7 w 30"/>
                <a:gd name="T21" fmla="*/ 21 h 42"/>
                <a:gd name="T22" fmla="*/ 10 w 30"/>
                <a:gd name="T23" fmla="*/ 33 h 42"/>
                <a:gd name="T24" fmla="*/ 19 w 30"/>
                <a:gd name="T25" fmla="*/ 37 h 42"/>
                <a:gd name="T26" fmla="*/ 29 w 30"/>
                <a:gd name="T27" fmla="*/ 35 h 42"/>
                <a:gd name="T28" fmla="*/ 29 w 30"/>
                <a:gd name="T29" fmla="*/ 40 h 42"/>
                <a:gd name="T30" fmla="*/ 19 w 30"/>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2">
                  <a:moveTo>
                    <a:pt x="19" y="42"/>
                  </a:moveTo>
                  <a:cubicBezTo>
                    <a:pt x="13" y="42"/>
                    <a:pt x="9" y="41"/>
                    <a:pt x="5" y="37"/>
                  </a:cubicBezTo>
                  <a:cubicBezTo>
                    <a:pt x="2" y="33"/>
                    <a:pt x="0" y="28"/>
                    <a:pt x="0" y="21"/>
                  </a:cubicBezTo>
                  <a:cubicBezTo>
                    <a:pt x="0" y="15"/>
                    <a:pt x="2" y="9"/>
                    <a:pt x="5" y="6"/>
                  </a:cubicBezTo>
                  <a:cubicBezTo>
                    <a:pt x="9" y="2"/>
                    <a:pt x="13" y="0"/>
                    <a:pt x="20" y="0"/>
                  </a:cubicBezTo>
                  <a:cubicBezTo>
                    <a:pt x="22" y="0"/>
                    <a:pt x="23" y="0"/>
                    <a:pt x="25" y="1"/>
                  </a:cubicBezTo>
                  <a:cubicBezTo>
                    <a:pt x="27" y="1"/>
                    <a:pt x="29" y="1"/>
                    <a:pt x="30" y="2"/>
                  </a:cubicBezTo>
                  <a:cubicBezTo>
                    <a:pt x="28" y="7"/>
                    <a:pt x="28" y="7"/>
                    <a:pt x="28" y="7"/>
                  </a:cubicBezTo>
                  <a:cubicBezTo>
                    <a:pt x="27" y="7"/>
                    <a:pt x="25" y="6"/>
                    <a:pt x="24" y="6"/>
                  </a:cubicBezTo>
                  <a:cubicBezTo>
                    <a:pt x="22" y="6"/>
                    <a:pt x="21" y="5"/>
                    <a:pt x="19" y="5"/>
                  </a:cubicBezTo>
                  <a:cubicBezTo>
                    <a:pt x="11" y="5"/>
                    <a:pt x="7" y="11"/>
                    <a:pt x="7" y="21"/>
                  </a:cubicBezTo>
                  <a:cubicBezTo>
                    <a:pt x="7" y="26"/>
                    <a:pt x="8" y="30"/>
                    <a:pt x="10" y="33"/>
                  </a:cubicBezTo>
                  <a:cubicBezTo>
                    <a:pt x="12" y="36"/>
                    <a:pt x="15" y="37"/>
                    <a:pt x="19" y="37"/>
                  </a:cubicBezTo>
                  <a:cubicBezTo>
                    <a:pt x="22" y="37"/>
                    <a:pt x="26" y="36"/>
                    <a:pt x="29" y="35"/>
                  </a:cubicBezTo>
                  <a:cubicBezTo>
                    <a:pt x="29" y="40"/>
                    <a:pt x="29" y="40"/>
                    <a:pt x="29" y="40"/>
                  </a:cubicBezTo>
                  <a:cubicBezTo>
                    <a:pt x="27" y="42"/>
                    <a:pt x="23" y="42"/>
                    <a:pt x="1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8" name="Freeform 65"/>
            <p:cNvSpPr>
              <a:spLocks noEditPoints="1"/>
            </p:cNvSpPr>
            <p:nvPr userDrawn="1"/>
          </p:nvSpPr>
          <p:spPr bwMode="auto">
            <a:xfrm>
              <a:off x="5151438" y="3498850"/>
              <a:ext cx="127000" cy="207963"/>
            </a:xfrm>
            <a:custGeom>
              <a:avLst/>
              <a:gdLst>
                <a:gd name="T0" fmla="*/ 6 w 34"/>
                <a:gd name="T1" fmla="*/ 28 h 55"/>
                <a:gd name="T2" fmla="*/ 12 w 34"/>
                <a:gd name="T3" fmla="*/ 28 h 55"/>
                <a:gd name="T4" fmla="*/ 24 w 34"/>
                <a:gd name="T5" fmla="*/ 25 h 55"/>
                <a:gd name="T6" fmla="*/ 28 w 34"/>
                <a:gd name="T7" fmla="*/ 16 h 55"/>
                <a:gd name="T8" fmla="*/ 24 w 34"/>
                <a:gd name="T9" fmla="*/ 8 h 55"/>
                <a:gd name="T10" fmla="*/ 13 w 34"/>
                <a:gd name="T11" fmla="*/ 5 h 55"/>
                <a:gd name="T12" fmla="*/ 6 w 34"/>
                <a:gd name="T13" fmla="*/ 5 h 55"/>
                <a:gd name="T14" fmla="*/ 6 w 34"/>
                <a:gd name="T15" fmla="*/ 28 h 55"/>
                <a:gd name="T16" fmla="*/ 34 w 34"/>
                <a:gd name="T17" fmla="*/ 16 h 55"/>
                <a:gd name="T18" fmla="*/ 29 w 34"/>
                <a:gd name="T19" fmla="*/ 29 h 55"/>
                <a:gd name="T20" fmla="*/ 12 w 34"/>
                <a:gd name="T21" fmla="*/ 33 h 55"/>
                <a:gd name="T22" fmla="*/ 6 w 34"/>
                <a:gd name="T23" fmla="*/ 33 h 55"/>
                <a:gd name="T24" fmla="*/ 6 w 34"/>
                <a:gd name="T25" fmla="*/ 55 h 55"/>
                <a:gd name="T26" fmla="*/ 0 w 34"/>
                <a:gd name="T27" fmla="*/ 55 h 55"/>
                <a:gd name="T28" fmla="*/ 0 w 34"/>
                <a:gd name="T29" fmla="*/ 0 h 55"/>
                <a:gd name="T30" fmla="*/ 14 w 34"/>
                <a:gd name="T31" fmla="*/ 0 h 55"/>
                <a:gd name="T32" fmla="*/ 34 w 34"/>
                <a:gd name="T33"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6" y="28"/>
                  </a:moveTo>
                  <a:cubicBezTo>
                    <a:pt x="12" y="28"/>
                    <a:pt x="12" y="28"/>
                    <a:pt x="12" y="28"/>
                  </a:cubicBezTo>
                  <a:cubicBezTo>
                    <a:pt x="17" y="28"/>
                    <a:pt x="21" y="27"/>
                    <a:pt x="24" y="25"/>
                  </a:cubicBezTo>
                  <a:cubicBezTo>
                    <a:pt x="27" y="23"/>
                    <a:pt x="28" y="20"/>
                    <a:pt x="28" y="16"/>
                  </a:cubicBezTo>
                  <a:cubicBezTo>
                    <a:pt x="28" y="13"/>
                    <a:pt x="27" y="10"/>
                    <a:pt x="24" y="8"/>
                  </a:cubicBezTo>
                  <a:cubicBezTo>
                    <a:pt x="22" y="6"/>
                    <a:pt x="18" y="5"/>
                    <a:pt x="13" y="5"/>
                  </a:cubicBezTo>
                  <a:cubicBezTo>
                    <a:pt x="6" y="5"/>
                    <a:pt x="6" y="5"/>
                    <a:pt x="6" y="5"/>
                  </a:cubicBezTo>
                  <a:lnTo>
                    <a:pt x="6" y="28"/>
                  </a:lnTo>
                  <a:close/>
                  <a:moveTo>
                    <a:pt x="34" y="16"/>
                  </a:moveTo>
                  <a:cubicBezTo>
                    <a:pt x="34" y="21"/>
                    <a:pt x="32" y="26"/>
                    <a:pt x="29" y="29"/>
                  </a:cubicBezTo>
                  <a:cubicBezTo>
                    <a:pt x="25" y="32"/>
                    <a:pt x="20" y="33"/>
                    <a:pt x="12" y="33"/>
                  </a:cubicBezTo>
                  <a:cubicBezTo>
                    <a:pt x="6" y="33"/>
                    <a:pt x="6" y="33"/>
                    <a:pt x="6" y="33"/>
                  </a:cubicBezTo>
                  <a:cubicBezTo>
                    <a:pt x="6" y="55"/>
                    <a:pt x="6" y="55"/>
                    <a:pt x="6" y="55"/>
                  </a:cubicBezTo>
                  <a:cubicBezTo>
                    <a:pt x="0" y="55"/>
                    <a:pt x="0" y="55"/>
                    <a:pt x="0" y="55"/>
                  </a:cubicBezTo>
                  <a:cubicBezTo>
                    <a:pt x="0" y="0"/>
                    <a:pt x="0" y="0"/>
                    <a:pt x="0" y="0"/>
                  </a:cubicBezTo>
                  <a:cubicBezTo>
                    <a:pt x="14" y="0"/>
                    <a:pt x="14" y="0"/>
                    <a:pt x="14" y="0"/>
                  </a:cubicBezTo>
                  <a:cubicBezTo>
                    <a:pt x="28" y="0"/>
                    <a:pt x="34" y="5"/>
                    <a:pt x="34"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9" name="Freeform 66"/>
            <p:cNvSpPr>
              <a:spLocks/>
            </p:cNvSpPr>
            <p:nvPr userDrawn="1"/>
          </p:nvSpPr>
          <p:spPr bwMode="auto">
            <a:xfrm>
              <a:off x="5335588" y="3548063"/>
              <a:ext cx="85725" cy="158750"/>
            </a:xfrm>
            <a:custGeom>
              <a:avLst/>
              <a:gdLst>
                <a:gd name="T0" fmla="*/ 18 w 23"/>
                <a:gd name="T1" fmla="*/ 0 h 42"/>
                <a:gd name="T2" fmla="*/ 23 w 23"/>
                <a:gd name="T3" fmla="*/ 0 h 42"/>
                <a:gd name="T4" fmla="*/ 22 w 23"/>
                <a:gd name="T5" fmla="*/ 6 h 42"/>
                <a:gd name="T6" fmla="*/ 18 w 23"/>
                <a:gd name="T7" fmla="*/ 6 h 42"/>
                <a:gd name="T8" fmla="*/ 9 w 23"/>
                <a:gd name="T9" fmla="*/ 10 h 42"/>
                <a:gd name="T10" fmla="*/ 6 w 23"/>
                <a:gd name="T11" fmla="*/ 20 h 42"/>
                <a:gd name="T12" fmla="*/ 6 w 23"/>
                <a:gd name="T13" fmla="*/ 42 h 42"/>
                <a:gd name="T14" fmla="*/ 0 w 23"/>
                <a:gd name="T15" fmla="*/ 42 h 42"/>
                <a:gd name="T16" fmla="*/ 0 w 23"/>
                <a:gd name="T17" fmla="*/ 1 h 42"/>
                <a:gd name="T18" fmla="*/ 5 w 23"/>
                <a:gd name="T19" fmla="*/ 1 h 42"/>
                <a:gd name="T20" fmla="*/ 6 w 23"/>
                <a:gd name="T21" fmla="*/ 8 h 42"/>
                <a:gd name="T22" fmla="*/ 6 w 23"/>
                <a:gd name="T23" fmla="*/ 8 h 42"/>
                <a:gd name="T24" fmla="*/ 11 w 23"/>
                <a:gd name="T25" fmla="*/ 2 h 42"/>
                <a:gd name="T26" fmla="*/ 18 w 23"/>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2">
                  <a:moveTo>
                    <a:pt x="18" y="0"/>
                  </a:moveTo>
                  <a:cubicBezTo>
                    <a:pt x="20" y="0"/>
                    <a:pt x="22" y="0"/>
                    <a:pt x="23" y="0"/>
                  </a:cubicBezTo>
                  <a:cubicBezTo>
                    <a:pt x="22" y="6"/>
                    <a:pt x="22" y="6"/>
                    <a:pt x="22" y="6"/>
                  </a:cubicBezTo>
                  <a:cubicBezTo>
                    <a:pt x="21" y="6"/>
                    <a:pt x="19" y="6"/>
                    <a:pt x="18" y="6"/>
                  </a:cubicBezTo>
                  <a:cubicBezTo>
                    <a:pt x="15" y="6"/>
                    <a:pt x="12" y="7"/>
                    <a:pt x="9" y="10"/>
                  </a:cubicBezTo>
                  <a:cubicBezTo>
                    <a:pt x="7" y="12"/>
                    <a:pt x="6" y="16"/>
                    <a:pt x="6" y="20"/>
                  </a:cubicBezTo>
                  <a:cubicBezTo>
                    <a:pt x="6" y="42"/>
                    <a:pt x="6" y="42"/>
                    <a:pt x="6" y="42"/>
                  </a:cubicBezTo>
                  <a:cubicBezTo>
                    <a:pt x="0" y="42"/>
                    <a:pt x="0" y="42"/>
                    <a:pt x="0" y="42"/>
                  </a:cubicBezTo>
                  <a:cubicBezTo>
                    <a:pt x="0" y="1"/>
                    <a:pt x="0" y="1"/>
                    <a:pt x="0" y="1"/>
                  </a:cubicBezTo>
                  <a:cubicBezTo>
                    <a:pt x="5" y="1"/>
                    <a:pt x="5" y="1"/>
                    <a:pt x="5" y="1"/>
                  </a:cubicBezTo>
                  <a:cubicBezTo>
                    <a:pt x="6" y="8"/>
                    <a:pt x="6" y="8"/>
                    <a:pt x="6" y="8"/>
                  </a:cubicBezTo>
                  <a:cubicBezTo>
                    <a:pt x="6" y="8"/>
                    <a:pt x="6" y="8"/>
                    <a:pt x="6" y="8"/>
                  </a:cubicBezTo>
                  <a:cubicBezTo>
                    <a:pt x="7" y="6"/>
                    <a:pt x="9" y="4"/>
                    <a:pt x="11" y="2"/>
                  </a:cubicBezTo>
                  <a:cubicBezTo>
                    <a:pt x="13" y="1"/>
                    <a:pt x="16"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0" name="Freeform 67"/>
            <p:cNvSpPr>
              <a:spLocks noEditPoints="1"/>
            </p:cNvSpPr>
            <p:nvPr userDrawn="1"/>
          </p:nvSpPr>
          <p:spPr bwMode="auto">
            <a:xfrm>
              <a:off x="5454650" y="3548063"/>
              <a:ext cx="123825" cy="158750"/>
            </a:xfrm>
            <a:custGeom>
              <a:avLst/>
              <a:gdLst>
                <a:gd name="T0" fmla="*/ 14 w 33"/>
                <a:gd name="T1" fmla="*/ 37 h 42"/>
                <a:gd name="T2" fmla="*/ 23 w 33"/>
                <a:gd name="T3" fmla="*/ 34 h 42"/>
                <a:gd name="T4" fmla="*/ 26 w 33"/>
                <a:gd name="T5" fmla="*/ 25 h 42"/>
                <a:gd name="T6" fmla="*/ 26 w 33"/>
                <a:gd name="T7" fmla="*/ 21 h 42"/>
                <a:gd name="T8" fmla="*/ 20 w 33"/>
                <a:gd name="T9" fmla="*/ 22 h 42"/>
                <a:gd name="T10" fmla="*/ 9 w 33"/>
                <a:gd name="T11" fmla="*/ 24 h 42"/>
                <a:gd name="T12" fmla="*/ 6 w 33"/>
                <a:gd name="T13" fmla="*/ 30 h 42"/>
                <a:gd name="T14" fmla="*/ 8 w 33"/>
                <a:gd name="T15" fmla="*/ 36 h 42"/>
                <a:gd name="T16" fmla="*/ 14 w 33"/>
                <a:gd name="T17" fmla="*/ 37 h 42"/>
                <a:gd name="T18" fmla="*/ 28 w 33"/>
                <a:gd name="T19" fmla="*/ 42 h 42"/>
                <a:gd name="T20" fmla="*/ 27 w 33"/>
                <a:gd name="T21" fmla="*/ 36 h 42"/>
                <a:gd name="T22" fmla="*/ 26 w 33"/>
                <a:gd name="T23" fmla="*/ 36 h 42"/>
                <a:gd name="T24" fmla="*/ 20 w 33"/>
                <a:gd name="T25" fmla="*/ 41 h 42"/>
                <a:gd name="T26" fmla="*/ 13 w 33"/>
                <a:gd name="T27" fmla="*/ 42 h 42"/>
                <a:gd name="T28" fmla="*/ 3 w 33"/>
                <a:gd name="T29" fmla="*/ 39 h 42"/>
                <a:gd name="T30" fmla="*/ 0 w 33"/>
                <a:gd name="T31" fmla="*/ 30 h 42"/>
                <a:gd name="T32" fmla="*/ 20 w 33"/>
                <a:gd name="T33" fmla="*/ 17 h 42"/>
                <a:gd name="T34" fmla="*/ 26 w 33"/>
                <a:gd name="T35" fmla="*/ 17 h 42"/>
                <a:gd name="T36" fmla="*/ 26 w 33"/>
                <a:gd name="T37" fmla="*/ 15 h 42"/>
                <a:gd name="T38" fmla="*/ 24 w 33"/>
                <a:gd name="T39" fmla="*/ 7 h 42"/>
                <a:gd name="T40" fmla="*/ 18 w 33"/>
                <a:gd name="T41" fmla="*/ 5 h 42"/>
                <a:gd name="T42" fmla="*/ 6 w 33"/>
                <a:gd name="T43" fmla="*/ 8 h 42"/>
                <a:gd name="T44" fmla="*/ 4 w 33"/>
                <a:gd name="T45" fmla="*/ 4 h 42"/>
                <a:gd name="T46" fmla="*/ 11 w 33"/>
                <a:gd name="T47" fmla="*/ 1 h 42"/>
                <a:gd name="T48" fmla="*/ 18 w 33"/>
                <a:gd name="T49" fmla="*/ 0 h 42"/>
                <a:gd name="T50" fmla="*/ 29 w 33"/>
                <a:gd name="T51" fmla="*/ 3 h 42"/>
                <a:gd name="T52" fmla="*/ 33 w 33"/>
                <a:gd name="T53" fmla="*/ 14 h 42"/>
                <a:gd name="T54" fmla="*/ 33 w 33"/>
                <a:gd name="T55" fmla="*/ 42 h 42"/>
                <a:gd name="T56" fmla="*/ 28 w 33"/>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42">
                  <a:moveTo>
                    <a:pt x="14" y="37"/>
                  </a:moveTo>
                  <a:cubicBezTo>
                    <a:pt x="18" y="37"/>
                    <a:pt x="21" y="36"/>
                    <a:pt x="23" y="34"/>
                  </a:cubicBezTo>
                  <a:cubicBezTo>
                    <a:pt x="25" y="32"/>
                    <a:pt x="26" y="29"/>
                    <a:pt x="26" y="25"/>
                  </a:cubicBezTo>
                  <a:cubicBezTo>
                    <a:pt x="26" y="21"/>
                    <a:pt x="26" y="21"/>
                    <a:pt x="26" y="21"/>
                  </a:cubicBezTo>
                  <a:cubicBezTo>
                    <a:pt x="20" y="22"/>
                    <a:pt x="20" y="22"/>
                    <a:pt x="20" y="22"/>
                  </a:cubicBezTo>
                  <a:cubicBezTo>
                    <a:pt x="15" y="22"/>
                    <a:pt x="12" y="23"/>
                    <a:pt x="9" y="24"/>
                  </a:cubicBezTo>
                  <a:cubicBezTo>
                    <a:pt x="7" y="25"/>
                    <a:pt x="6" y="28"/>
                    <a:pt x="6" y="30"/>
                  </a:cubicBezTo>
                  <a:cubicBezTo>
                    <a:pt x="6" y="33"/>
                    <a:pt x="7" y="34"/>
                    <a:pt x="8" y="36"/>
                  </a:cubicBezTo>
                  <a:cubicBezTo>
                    <a:pt x="10" y="37"/>
                    <a:pt x="11" y="37"/>
                    <a:pt x="14" y="37"/>
                  </a:cubicBezTo>
                  <a:moveTo>
                    <a:pt x="28" y="42"/>
                  </a:moveTo>
                  <a:cubicBezTo>
                    <a:pt x="27" y="36"/>
                    <a:pt x="27" y="36"/>
                    <a:pt x="27" y="36"/>
                  </a:cubicBezTo>
                  <a:cubicBezTo>
                    <a:pt x="26" y="36"/>
                    <a:pt x="26" y="36"/>
                    <a:pt x="26" y="36"/>
                  </a:cubicBezTo>
                  <a:cubicBezTo>
                    <a:pt x="24" y="38"/>
                    <a:pt x="22" y="40"/>
                    <a:pt x="20" y="41"/>
                  </a:cubicBezTo>
                  <a:cubicBezTo>
                    <a:pt x="18" y="42"/>
                    <a:pt x="16" y="42"/>
                    <a:pt x="13" y="42"/>
                  </a:cubicBezTo>
                  <a:cubicBezTo>
                    <a:pt x="9" y="42"/>
                    <a:pt x="5" y="41"/>
                    <a:pt x="3" y="39"/>
                  </a:cubicBezTo>
                  <a:cubicBezTo>
                    <a:pt x="1" y="37"/>
                    <a:pt x="0" y="34"/>
                    <a:pt x="0" y="30"/>
                  </a:cubicBezTo>
                  <a:cubicBezTo>
                    <a:pt x="0" y="22"/>
                    <a:pt x="6" y="18"/>
                    <a:pt x="20" y="17"/>
                  </a:cubicBezTo>
                  <a:cubicBezTo>
                    <a:pt x="26" y="17"/>
                    <a:pt x="26" y="17"/>
                    <a:pt x="26" y="17"/>
                  </a:cubicBezTo>
                  <a:cubicBezTo>
                    <a:pt x="26" y="15"/>
                    <a:pt x="26" y="15"/>
                    <a:pt x="26" y="15"/>
                  </a:cubicBezTo>
                  <a:cubicBezTo>
                    <a:pt x="26" y="11"/>
                    <a:pt x="26" y="9"/>
                    <a:pt x="24" y="7"/>
                  </a:cubicBezTo>
                  <a:cubicBezTo>
                    <a:pt x="23" y="6"/>
                    <a:pt x="21" y="5"/>
                    <a:pt x="18" y="5"/>
                  </a:cubicBezTo>
                  <a:cubicBezTo>
                    <a:pt x="14" y="5"/>
                    <a:pt x="11" y="6"/>
                    <a:pt x="6" y="8"/>
                  </a:cubicBezTo>
                  <a:cubicBezTo>
                    <a:pt x="4" y="4"/>
                    <a:pt x="4" y="4"/>
                    <a:pt x="4" y="4"/>
                  </a:cubicBezTo>
                  <a:cubicBezTo>
                    <a:pt x="6" y="2"/>
                    <a:pt x="9" y="2"/>
                    <a:pt x="11" y="1"/>
                  </a:cubicBezTo>
                  <a:cubicBezTo>
                    <a:pt x="13" y="0"/>
                    <a:pt x="16" y="0"/>
                    <a:pt x="18" y="0"/>
                  </a:cubicBezTo>
                  <a:cubicBezTo>
                    <a:pt x="23" y="0"/>
                    <a:pt x="27" y="1"/>
                    <a:pt x="29" y="3"/>
                  </a:cubicBezTo>
                  <a:cubicBezTo>
                    <a:pt x="31" y="5"/>
                    <a:pt x="33" y="9"/>
                    <a:pt x="33" y="14"/>
                  </a:cubicBezTo>
                  <a:cubicBezTo>
                    <a:pt x="33" y="42"/>
                    <a:pt x="33" y="42"/>
                    <a:pt x="33" y="42"/>
                  </a:cubicBezTo>
                  <a:lnTo>
                    <a:pt x="2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1" name="Freeform 68"/>
            <p:cNvSpPr>
              <a:spLocks/>
            </p:cNvSpPr>
            <p:nvPr userDrawn="1"/>
          </p:nvSpPr>
          <p:spPr bwMode="auto">
            <a:xfrm>
              <a:off x="5632450" y="3548063"/>
              <a:ext cx="107950" cy="158750"/>
            </a:xfrm>
            <a:custGeom>
              <a:avLst/>
              <a:gdLst>
                <a:gd name="T0" fmla="*/ 19 w 29"/>
                <a:gd name="T1" fmla="*/ 42 h 42"/>
                <a:gd name="T2" fmla="*/ 5 w 29"/>
                <a:gd name="T3" fmla="*/ 37 h 42"/>
                <a:gd name="T4" fmla="*/ 0 w 29"/>
                <a:gd name="T5" fmla="*/ 21 h 42"/>
                <a:gd name="T6" fmla="*/ 5 w 29"/>
                <a:gd name="T7" fmla="*/ 6 h 42"/>
                <a:gd name="T8" fmla="*/ 19 w 29"/>
                <a:gd name="T9" fmla="*/ 0 h 42"/>
                <a:gd name="T10" fmla="*/ 25 w 29"/>
                <a:gd name="T11" fmla="*/ 1 h 42"/>
                <a:gd name="T12" fmla="*/ 29 w 29"/>
                <a:gd name="T13" fmla="*/ 2 h 42"/>
                <a:gd name="T14" fmla="*/ 28 w 29"/>
                <a:gd name="T15" fmla="*/ 7 h 42"/>
                <a:gd name="T16" fmla="*/ 23 w 29"/>
                <a:gd name="T17" fmla="*/ 6 h 42"/>
                <a:gd name="T18" fmla="*/ 19 w 29"/>
                <a:gd name="T19" fmla="*/ 5 h 42"/>
                <a:gd name="T20" fmla="*/ 6 w 29"/>
                <a:gd name="T21" fmla="*/ 21 h 42"/>
                <a:gd name="T22" fmla="*/ 9 w 29"/>
                <a:gd name="T23" fmla="*/ 33 h 42"/>
                <a:gd name="T24" fmla="*/ 18 w 29"/>
                <a:gd name="T25" fmla="*/ 37 h 42"/>
                <a:gd name="T26" fmla="*/ 29 w 29"/>
                <a:gd name="T27" fmla="*/ 35 h 42"/>
                <a:gd name="T28" fmla="*/ 29 w 29"/>
                <a:gd name="T29" fmla="*/ 40 h 42"/>
                <a:gd name="T30" fmla="*/ 19 w 29"/>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2">
                  <a:moveTo>
                    <a:pt x="19" y="42"/>
                  </a:moveTo>
                  <a:cubicBezTo>
                    <a:pt x="13" y="42"/>
                    <a:pt x="8" y="41"/>
                    <a:pt x="5" y="37"/>
                  </a:cubicBezTo>
                  <a:cubicBezTo>
                    <a:pt x="2" y="33"/>
                    <a:pt x="0" y="28"/>
                    <a:pt x="0" y="21"/>
                  </a:cubicBezTo>
                  <a:cubicBezTo>
                    <a:pt x="0" y="15"/>
                    <a:pt x="2" y="9"/>
                    <a:pt x="5" y="6"/>
                  </a:cubicBezTo>
                  <a:cubicBezTo>
                    <a:pt x="8" y="2"/>
                    <a:pt x="13" y="0"/>
                    <a:pt x="19" y="0"/>
                  </a:cubicBezTo>
                  <a:cubicBezTo>
                    <a:pt x="21" y="0"/>
                    <a:pt x="23" y="0"/>
                    <a:pt x="25" y="1"/>
                  </a:cubicBezTo>
                  <a:cubicBezTo>
                    <a:pt x="27" y="1"/>
                    <a:pt x="28" y="1"/>
                    <a:pt x="29" y="2"/>
                  </a:cubicBezTo>
                  <a:cubicBezTo>
                    <a:pt x="28" y="7"/>
                    <a:pt x="28" y="7"/>
                    <a:pt x="28" y="7"/>
                  </a:cubicBezTo>
                  <a:cubicBezTo>
                    <a:pt x="26" y="7"/>
                    <a:pt x="25" y="6"/>
                    <a:pt x="23" y="6"/>
                  </a:cubicBezTo>
                  <a:cubicBezTo>
                    <a:pt x="21" y="6"/>
                    <a:pt x="20" y="5"/>
                    <a:pt x="19" y="5"/>
                  </a:cubicBezTo>
                  <a:cubicBezTo>
                    <a:pt x="10" y="5"/>
                    <a:pt x="6" y="11"/>
                    <a:pt x="6" y="21"/>
                  </a:cubicBezTo>
                  <a:cubicBezTo>
                    <a:pt x="6" y="26"/>
                    <a:pt x="7" y="30"/>
                    <a:pt x="9" y="33"/>
                  </a:cubicBezTo>
                  <a:cubicBezTo>
                    <a:pt x="11" y="36"/>
                    <a:pt x="14" y="37"/>
                    <a:pt x="18" y="37"/>
                  </a:cubicBezTo>
                  <a:cubicBezTo>
                    <a:pt x="22" y="37"/>
                    <a:pt x="25" y="36"/>
                    <a:pt x="29" y="35"/>
                  </a:cubicBezTo>
                  <a:cubicBezTo>
                    <a:pt x="29" y="40"/>
                    <a:pt x="29" y="40"/>
                    <a:pt x="29" y="40"/>
                  </a:cubicBezTo>
                  <a:cubicBezTo>
                    <a:pt x="26" y="42"/>
                    <a:pt x="23" y="42"/>
                    <a:pt x="1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2" name="Freeform 69"/>
            <p:cNvSpPr>
              <a:spLocks/>
            </p:cNvSpPr>
            <p:nvPr userDrawn="1"/>
          </p:nvSpPr>
          <p:spPr bwMode="auto">
            <a:xfrm>
              <a:off x="5770563" y="3513138"/>
              <a:ext cx="90488" cy="193675"/>
            </a:xfrm>
            <a:custGeom>
              <a:avLst/>
              <a:gdLst>
                <a:gd name="T0" fmla="*/ 19 w 24"/>
                <a:gd name="T1" fmla="*/ 46 h 51"/>
                <a:gd name="T2" fmla="*/ 22 w 24"/>
                <a:gd name="T3" fmla="*/ 46 h 51"/>
                <a:gd name="T4" fmla="*/ 24 w 24"/>
                <a:gd name="T5" fmla="*/ 46 h 51"/>
                <a:gd name="T6" fmla="*/ 24 w 24"/>
                <a:gd name="T7" fmla="*/ 50 h 51"/>
                <a:gd name="T8" fmla="*/ 21 w 24"/>
                <a:gd name="T9" fmla="*/ 51 h 51"/>
                <a:gd name="T10" fmla="*/ 18 w 24"/>
                <a:gd name="T11" fmla="*/ 51 h 51"/>
                <a:gd name="T12" fmla="*/ 6 w 24"/>
                <a:gd name="T13" fmla="*/ 39 h 51"/>
                <a:gd name="T14" fmla="*/ 6 w 24"/>
                <a:gd name="T15" fmla="*/ 14 h 51"/>
                <a:gd name="T16" fmla="*/ 0 w 24"/>
                <a:gd name="T17" fmla="*/ 14 h 51"/>
                <a:gd name="T18" fmla="*/ 0 w 24"/>
                <a:gd name="T19" fmla="*/ 11 h 51"/>
                <a:gd name="T20" fmla="*/ 6 w 24"/>
                <a:gd name="T21" fmla="*/ 9 h 51"/>
                <a:gd name="T22" fmla="*/ 8 w 24"/>
                <a:gd name="T23" fmla="*/ 0 h 51"/>
                <a:gd name="T24" fmla="*/ 12 w 24"/>
                <a:gd name="T25" fmla="*/ 0 h 51"/>
                <a:gd name="T26" fmla="*/ 12 w 24"/>
                <a:gd name="T27" fmla="*/ 10 h 51"/>
                <a:gd name="T28" fmla="*/ 24 w 24"/>
                <a:gd name="T29" fmla="*/ 10 h 51"/>
                <a:gd name="T30" fmla="*/ 24 w 24"/>
                <a:gd name="T31" fmla="*/ 14 h 51"/>
                <a:gd name="T32" fmla="*/ 12 w 24"/>
                <a:gd name="T33" fmla="*/ 14 h 51"/>
                <a:gd name="T34" fmla="*/ 12 w 24"/>
                <a:gd name="T35" fmla="*/ 39 h 51"/>
                <a:gd name="T36" fmla="*/ 14 w 24"/>
                <a:gd name="T37" fmla="*/ 44 h 51"/>
                <a:gd name="T38" fmla="*/ 19 w 24"/>
                <a:gd name="T39"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1">
                  <a:moveTo>
                    <a:pt x="19" y="46"/>
                  </a:moveTo>
                  <a:cubicBezTo>
                    <a:pt x="20" y="46"/>
                    <a:pt x="21" y="46"/>
                    <a:pt x="22" y="46"/>
                  </a:cubicBezTo>
                  <a:cubicBezTo>
                    <a:pt x="23" y="46"/>
                    <a:pt x="24" y="46"/>
                    <a:pt x="24" y="46"/>
                  </a:cubicBezTo>
                  <a:cubicBezTo>
                    <a:pt x="24" y="50"/>
                    <a:pt x="24" y="50"/>
                    <a:pt x="24" y="50"/>
                  </a:cubicBezTo>
                  <a:cubicBezTo>
                    <a:pt x="24" y="51"/>
                    <a:pt x="23" y="51"/>
                    <a:pt x="21" y="51"/>
                  </a:cubicBezTo>
                  <a:cubicBezTo>
                    <a:pt x="20" y="51"/>
                    <a:pt x="19" y="51"/>
                    <a:pt x="18" y="51"/>
                  </a:cubicBezTo>
                  <a:cubicBezTo>
                    <a:pt x="10" y="51"/>
                    <a:pt x="6" y="47"/>
                    <a:pt x="6" y="39"/>
                  </a:cubicBezTo>
                  <a:cubicBezTo>
                    <a:pt x="6" y="14"/>
                    <a:pt x="6" y="14"/>
                    <a:pt x="6" y="14"/>
                  </a:cubicBezTo>
                  <a:cubicBezTo>
                    <a:pt x="0" y="14"/>
                    <a:pt x="0" y="14"/>
                    <a:pt x="0" y="14"/>
                  </a:cubicBezTo>
                  <a:cubicBezTo>
                    <a:pt x="0" y="11"/>
                    <a:pt x="0" y="11"/>
                    <a:pt x="0" y="11"/>
                  </a:cubicBezTo>
                  <a:cubicBezTo>
                    <a:pt x="6" y="9"/>
                    <a:pt x="6" y="9"/>
                    <a:pt x="6" y="9"/>
                  </a:cubicBezTo>
                  <a:cubicBezTo>
                    <a:pt x="8" y="0"/>
                    <a:pt x="8" y="0"/>
                    <a:pt x="8" y="0"/>
                  </a:cubicBezTo>
                  <a:cubicBezTo>
                    <a:pt x="12" y="0"/>
                    <a:pt x="12" y="0"/>
                    <a:pt x="12" y="0"/>
                  </a:cubicBezTo>
                  <a:cubicBezTo>
                    <a:pt x="12" y="10"/>
                    <a:pt x="12" y="10"/>
                    <a:pt x="12" y="10"/>
                  </a:cubicBezTo>
                  <a:cubicBezTo>
                    <a:pt x="24" y="10"/>
                    <a:pt x="24" y="10"/>
                    <a:pt x="24" y="10"/>
                  </a:cubicBezTo>
                  <a:cubicBezTo>
                    <a:pt x="24" y="14"/>
                    <a:pt x="24" y="14"/>
                    <a:pt x="24" y="14"/>
                  </a:cubicBezTo>
                  <a:cubicBezTo>
                    <a:pt x="12" y="14"/>
                    <a:pt x="12" y="14"/>
                    <a:pt x="12" y="14"/>
                  </a:cubicBezTo>
                  <a:cubicBezTo>
                    <a:pt x="12" y="39"/>
                    <a:pt x="12" y="39"/>
                    <a:pt x="12" y="39"/>
                  </a:cubicBezTo>
                  <a:cubicBezTo>
                    <a:pt x="12" y="41"/>
                    <a:pt x="13" y="43"/>
                    <a:pt x="14" y="44"/>
                  </a:cubicBezTo>
                  <a:cubicBezTo>
                    <a:pt x="15" y="46"/>
                    <a:pt x="17" y="46"/>
                    <a:pt x="19"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3" name="Freeform 70"/>
            <p:cNvSpPr>
              <a:spLocks noEditPoints="1"/>
            </p:cNvSpPr>
            <p:nvPr userDrawn="1"/>
          </p:nvSpPr>
          <p:spPr bwMode="auto">
            <a:xfrm>
              <a:off x="5905500" y="3490913"/>
              <a:ext cx="26988" cy="215900"/>
            </a:xfrm>
            <a:custGeom>
              <a:avLst/>
              <a:gdLst>
                <a:gd name="T0" fmla="*/ 6 w 7"/>
                <a:gd name="T1" fmla="*/ 57 h 57"/>
                <a:gd name="T2" fmla="*/ 0 w 7"/>
                <a:gd name="T3" fmla="*/ 57 h 57"/>
                <a:gd name="T4" fmla="*/ 0 w 7"/>
                <a:gd name="T5" fmla="*/ 16 h 57"/>
                <a:gd name="T6" fmla="*/ 6 w 7"/>
                <a:gd name="T7" fmla="*/ 16 h 57"/>
                <a:gd name="T8" fmla="*/ 6 w 7"/>
                <a:gd name="T9" fmla="*/ 57 h 57"/>
                <a:gd name="T10" fmla="*/ 0 w 7"/>
                <a:gd name="T11" fmla="*/ 5 h 57"/>
                <a:gd name="T12" fmla="*/ 1 w 7"/>
                <a:gd name="T13" fmla="*/ 1 h 57"/>
                <a:gd name="T14" fmla="*/ 3 w 7"/>
                <a:gd name="T15" fmla="*/ 0 h 57"/>
                <a:gd name="T16" fmla="*/ 6 w 7"/>
                <a:gd name="T17" fmla="*/ 1 h 57"/>
                <a:gd name="T18" fmla="*/ 7 w 7"/>
                <a:gd name="T19" fmla="*/ 5 h 57"/>
                <a:gd name="T20" fmla="*/ 6 w 7"/>
                <a:gd name="T21" fmla="*/ 8 h 57"/>
                <a:gd name="T22" fmla="*/ 3 w 7"/>
                <a:gd name="T23" fmla="*/ 9 h 57"/>
                <a:gd name="T24" fmla="*/ 1 w 7"/>
                <a:gd name="T25" fmla="*/ 8 h 57"/>
                <a:gd name="T26" fmla="*/ 0 w 7"/>
                <a:gd name="T2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7">
                  <a:moveTo>
                    <a:pt x="6" y="57"/>
                  </a:moveTo>
                  <a:cubicBezTo>
                    <a:pt x="0" y="57"/>
                    <a:pt x="0" y="57"/>
                    <a:pt x="0" y="57"/>
                  </a:cubicBezTo>
                  <a:cubicBezTo>
                    <a:pt x="0" y="16"/>
                    <a:pt x="0" y="16"/>
                    <a:pt x="0" y="16"/>
                  </a:cubicBezTo>
                  <a:cubicBezTo>
                    <a:pt x="6" y="16"/>
                    <a:pt x="6" y="16"/>
                    <a:pt x="6" y="16"/>
                  </a:cubicBezTo>
                  <a:lnTo>
                    <a:pt x="6" y="57"/>
                  </a:lnTo>
                  <a:close/>
                  <a:moveTo>
                    <a:pt x="0" y="5"/>
                  </a:moveTo>
                  <a:cubicBezTo>
                    <a:pt x="0" y="3"/>
                    <a:pt x="0" y="2"/>
                    <a:pt x="1" y="1"/>
                  </a:cubicBezTo>
                  <a:cubicBezTo>
                    <a:pt x="2" y="1"/>
                    <a:pt x="2" y="0"/>
                    <a:pt x="3" y="0"/>
                  </a:cubicBezTo>
                  <a:cubicBezTo>
                    <a:pt x="4" y="0"/>
                    <a:pt x="5" y="1"/>
                    <a:pt x="6" y="1"/>
                  </a:cubicBezTo>
                  <a:cubicBezTo>
                    <a:pt x="7" y="2"/>
                    <a:pt x="7" y="3"/>
                    <a:pt x="7" y="5"/>
                  </a:cubicBezTo>
                  <a:cubicBezTo>
                    <a:pt x="7" y="6"/>
                    <a:pt x="7" y="7"/>
                    <a:pt x="6" y="8"/>
                  </a:cubicBezTo>
                  <a:cubicBezTo>
                    <a:pt x="5" y="8"/>
                    <a:pt x="4" y="9"/>
                    <a:pt x="3" y="9"/>
                  </a:cubicBezTo>
                  <a:cubicBezTo>
                    <a:pt x="2" y="9"/>
                    <a:pt x="2" y="8"/>
                    <a:pt x="1" y="8"/>
                  </a:cubicBezTo>
                  <a:cubicBezTo>
                    <a:pt x="0" y="7"/>
                    <a:pt x="0" y="6"/>
                    <a:pt x="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4" name="Freeform 71"/>
            <p:cNvSpPr>
              <a:spLocks/>
            </p:cNvSpPr>
            <p:nvPr userDrawn="1"/>
          </p:nvSpPr>
          <p:spPr bwMode="auto">
            <a:xfrm>
              <a:off x="5973763" y="3513138"/>
              <a:ext cx="90488" cy="193675"/>
            </a:xfrm>
            <a:custGeom>
              <a:avLst/>
              <a:gdLst>
                <a:gd name="T0" fmla="*/ 19 w 24"/>
                <a:gd name="T1" fmla="*/ 46 h 51"/>
                <a:gd name="T2" fmla="*/ 22 w 24"/>
                <a:gd name="T3" fmla="*/ 46 h 51"/>
                <a:gd name="T4" fmla="*/ 24 w 24"/>
                <a:gd name="T5" fmla="*/ 46 h 51"/>
                <a:gd name="T6" fmla="*/ 24 w 24"/>
                <a:gd name="T7" fmla="*/ 50 h 51"/>
                <a:gd name="T8" fmla="*/ 21 w 24"/>
                <a:gd name="T9" fmla="*/ 51 h 51"/>
                <a:gd name="T10" fmla="*/ 18 w 24"/>
                <a:gd name="T11" fmla="*/ 51 h 51"/>
                <a:gd name="T12" fmla="*/ 6 w 24"/>
                <a:gd name="T13" fmla="*/ 39 h 51"/>
                <a:gd name="T14" fmla="*/ 6 w 24"/>
                <a:gd name="T15" fmla="*/ 14 h 51"/>
                <a:gd name="T16" fmla="*/ 0 w 24"/>
                <a:gd name="T17" fmla="*/ 14 h 51"/>
                <a:gd name="T18" fmla="*/ 0 w 24"/>
                <a:gd name="T19" fmla="*/ 11 h 51"/>
                <a:gd name="T20" fmla="*/ 6 w 24"/>
                <a:gd name="T21" fmla="*/ 9 h 51"/>
                <a:gd name="T22" fmla="*/ 9 w 24"/>
                <a:gd name="T23" fmla="*/ 0 h 51"/>
                <a:gd name="T24" fmla="*/ 12 w 24"/>
                <a:gd name="T25" fmla="*/ 0 h 51"/>
                <a:gd name="T26" fmla="*/ 12 w 24"/>
                <a:gd name="T27" fmla="*/ 10 h 51"/>
                <a:gd name="T28" fmla="*/ 24 w 24"/>
                <a:gd name="T29" fmla="*/ 10 h 51"/>
                <a:gd name="T30" fmla="*/ 24 w 24"/>
                <a:gd name="T31" fmla="*/ 14 h 51"/>
                <a:gd name="T32" fmla="*/ 12 w 24"/>
                <a:gd name="T33" fmla="*/ 14 h 51"/>
                <a:gd name="T34" fmla="*/ 12 w 24"/>
                <a:gd name="T35" fmla="*/ 39 h 51"/>
                <a:gd name="T36" fmla="*/ 14 w 24"/>
                <a:gd name="T37" fmla="*/ 44 h 51"/>
                <a:gd name="T38" fmla="*/ 19 w 24"/>
                <a:gd name="T39"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1">
                  <a:moveTo>
                    <a:pt x="19" y="46"/>
                  </a:moveTo>
                  <a:cubicBezTo>
                    <a:pt x="20" y="46"/>
                    <a:pt x="21" y="46"/>
                    <a:pt x="22" y="46"/>
                  </a:cubicBezTo>
                  <a:cubicBezTo>
                    <a:pt x="23" y="46"/>
                    <a:pt x="24" y="46"/>
                    <a:pt x="24" y="46"/>
                  </a:cubicBezTo>
                  <a:cubicBezTo>
                    <a:pt x="24" y="50"/>
                    <a:pt x="24" y="50"/>
                    <a:pt x="24" y="50"/>
                  </a:cubicBezTo>
                  <a:cubicBezTo>
                    <a:pt x="24" y="51"/>
                    <a:pt x="23" y="51"/>
                    <a:pt x="21" y="51"/>
                  </a:cubicBezTo>
                  <a:cubicBezTo>
                    <a:pt x="20" y="51"/>
                    <a:pt x="19" y="51"/>
                    <a:pt x="18" y="51"/>
                  </a:cubicBezTo>
                  <a:cubicBezTo>
                    <a:pt x="10" y="51"/>
                    <a:pt x="6" y="47"/>
                    <a:pt x="6" y="39"/>
                  </a:cubicBezTo>
                  <a:cubicBezTo>
                    <a:pt x="6" y="14"/>
                    <a:pt x="6" y="14"/>
                    <a:pt x="6" y="14"/>
                  </a:cubicBezTo>
                  <a:cubicBezTo>
                    <a:pt x="0" y="14"/>
                    <a:pt x="0" y="14"/>
                    <a:pt x="0" y="14"/>
                  </a:cubicBezTo>
                  <a:cubicBezTo>
                    <a:pt x="0" y="11"/>
                    <a:pt x="0" y="11"/>
                    <a:pt x="0" y="11"/>
                  </a:cubicBezTo>
                  <a:cubicBezTo>
                    <a:pt x="6" y="9"/>
                    <a:pt x="6" y="9"/>
                    <a:pt x="6" y="9"/>
                  </a:cubicBezTo>
                  <a:cubicBezTo>
                    <a:pt x="9" y="0"/>
                    <a:pt x="9" y="0"/>
                    <a:pt x="9" y="0"/>
                  </a:cubicBezTo>
                  <a:cubicBezTo>
                    <a:pt x="12" y="0"/>
                    <a:pt x="12" y="0"/>
                    <a:pt x="12" y="0"/>
                  </a:cubicBezTo>
                  <a:cubicBezTo>
                    <a:pt x="12" y="10"/>
                    <a:pt x="12" y="10"/>
                    <a:pt x="12" y="10"/>
                  </a:cubicBezTo>
                  <a:cubicBezTo>
                    <a:pt x="24" y="10"/>
                    <a:pt x="24" y="10"/>
                    <a:pt x="24" y="10"/>
                  </a:cubicBezTo>
                  <a:cubicBezTo>
                    <a:pt x="24" y="14"/>
                    <a:pt x="24" y="14"/>
                    <a:pt x="24" y="14"/>
                  </a:cubicBezTo>
                  <a:cubicBezTo>
                    <a:pt x="12" y="14"/>
                    <a:pt x="12" y="14"/>
                    <a:pt x="12" y="14"/>
                  </a:cubicBezTo>
                  <a:cubicBezTo>
                    <a:pt x="12" y="39"/>
                    <a:pt x="12" y="39"/>
                    <a:pt x="12" y="39"/>
                  </a:cubicBezTo>
                  <a:cubicBezTo>
                    <a:pt x="12" y="41"/>
                    <a:pt x="13" y="43"/>
                    <a:pt x="14" y="44"/>
                  </a:cubicBezTo>
                  <a:cubicBezTo>
                    <a:pt x="15" y="46"/>
                    <a:pt x="17" y="46"/>
                    <a:pt x="19"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5" name="Freeform 72"/>
            <p:cNvSpPr>
              <a:spLocks noEditPoints="1"/>
            </p:cNvSpPr>
            <p:nvPr userDrawn="1"/>
          </p:nvSpPr>
          <p:spPr bwMode="auto">
            <a:xfrm>
              <a:off x="6108700" y="3490913"/>
              <a:ext cx="26988" cy="215900"/>
            </a:xfrm>
            <a:custGeom>
              <a:avLst/>
              <a:gdLst>
                <a:gd name="T0" fmla="*/ 7 w 7"/>
                <a:gd name="T1" fmla="*/ 57 h 57"/>
                <a:gd name="T2" fmla="*/ 0 w 7"/>
                <a:gd name="T3" fmla="*/ 57 h 57"/>
                <a:gd name="T4" fmla="*/ 0 w 7"/>
                <a:gd name="T5" fmla="*/ 16 h 57"/>
                <a:gd name="T6" fmla="*/ 7 w 7"/>
                <a:gd name="T7" fmla="*/ 16 h 57"/>
                <a:gd name="T8" fmla="*/ 7 w 7"/>
                <a:gd name="T9" fmla="*/ 57 h 57"/>
                <a:gd name="T10" fmla="*/ 0 w 7"/>
                <a:gd name="T11" fmla="*/ 5 h 57"/>
                <a:gd name="T12" fmla="*/ 1 w 7"/>
                <a:gd name="T13" fmla="*/ 1 h 57"/>
                <a:gd name="T14" fmla="*/ 3 w 7"/>
                <a:gd name="T15" fmla="*/ 0 h 57"/>
                <a:gd name="T16" fmla="*/ 6 w 7"/>
                <a:gd name="T17" fmla="*/ 1 h 57"/>
                <a:gd name="T18" fmla="*/ 7 w 7"/>
                <a:gd name="T19" fmla="*/ 5 h 57"/>
                <a:gd name="T20" fmla="*/ 6 w 7"/>
                <a:gd name="T21" fmla="*/ 8 h 57"/>
                <a:gd name="T22" fmla="*/ 3 w 7"/>
                <a:gd name="T23" fmla="*/ 9 h 57"/>
                <a:gd name="T24" fmla="*/ 1 w 7"/>
                <a:gd name="T25" fmla="*/ 8 h 57"/>
                <a:gd name="T26" fmla="*/ 0 w 7"/>
                <a:gd name="T2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7">
                  <a:moveTo>
                    <a:pt x="7" y="57"/>
                  </a:moveTo>
                  <a:cubicBezTo>
                    <a:pt x="0" y="57"/>
                    <a:pt x="0" y="57"/>
                    <a:pt x="0" y="57"/>
                  </a:cubicBezTo>
                  <a:cubicBezTo>
                    <a:pt x="0" y="16"/>
                    <a:pt x="0" y="16"/>
                    <a:pt x="0" y="16"/>
                  </a:cubicBezTo>
                  <a:cubicBezTo>
                    <a:pt x="7" y="16"/>
                    <a:pt x="7" y="16"/>
                    <a:pt x="7" y="16"/>
                  </a:cubicBezTo>
                  <a:lnTo>
                    <a:pt x="7" y="57"/>
                  </a:lnTo>
                  <a:close/>
                  <a:moveTo>
                    <a:pt x="0" y="5"/>
                  </a:moveTo>
                  <a:cubicBezTo>
                    <a:pt x="0" y="3"/>
                    <a:pt x="0" y="2"/>
                    <a:pt x="1" y="1"/>
                  </a:cubicBezTo>
                  <a:cubicBezTo>
                    <a:pt x="2" y="1"/>
                    <a:pt x="2" y="0"/>
                    <a:pt x="3" y="0"/>
                  </a:cubicBezTo>
                  <a:cubicBezTo>
                    <a:pt x="4" y="0"/>
                    <a:pt x="5" y="1"/>
                    <a:pt x="6" y="1"/>
                  </a:cubicBezTo>
                  <a:cubicBezTo>
                    <a:pt x="7" y="2"/>
                    <a:pt x="7" y="3"/>
                    <a:pt x="7" y="5"/>
                  </a:cubicBezTo>
                  <a:cubicBezTo>
                    <a:pt x="7" y="6"/>
                    <a:pt x="7" y="7"/>
                    <a:pt x="6" y="8"/>
                  </a:cubicBezTo>
                  <a:cubicBezTo>
                    <a:pt x="5" y="8"/>
                    <a:pt x="4" y="9"/>
                    <a:pt x="3" y="9"/>
                  </a:cubicBezTo>
                  <a:cubicBezTo>
                    <a:pt x="2" y="9"/>
                    <a:pt x="2" y="8"/>
                    <a:pt x="1" y="8"/>
                  </a:cubicBezTo>
                  <a:cubicBezTo>
                    <a:pt x="0" y="7"/>
                    <a:pt x="0" y="6"/>
                    <a:pt x="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6" name="Freeform 73"/>
            <p:cNvSpPr>
              <a:spLocks noEditPoints="1"/>
            </p:cNvSpPr>
            <p:nvPr userDrawn="1"/>
          </p:nvSpPr>
          <p:spPr bwMode="auto">
            <a:xfrm>
              <a:off x="6188075" y="3548063"/>
              <a:ext cx="142875" cy="158750"/>
            </a:xfrm>
            <a:custGeom>
              <a:avLst/>
              <a:gdLst>
                <a:gd name="T0" fmla="*/ 7 w 38"/>
                <a:gd name="T1" fmla="*/ 21 h 42"/>
                <a:gd name="T2" fmla="*/ 10 w 38"/>
                <a:gd name="T3" fmla="*/ 33 h 42"/>
                <a:gd name="T4" fmla="*/ 19 w 38"/>
                <a:gd name="T5" fmla="*/ 37 h 42"/>
                <a:gd name="T6" fmla="*/ 28 w 38"/>
                <a:gd name="T7" fmla="*/ 33 h 42"/>
                <a:gd name="T8" fmla="*/ 31 w 38"/>
                <a:gd name="T9" fmla="*/ 21 h 42"/>
                <a:gd name="T10" fmla="*/ 28 w 38"/>
                <a:gd name="T11" fmla="*/ 9 h 42"/>
                <a:gd name="T12" fmla="*/ 19 w 38"/>
                <a:gd name="T13" fmla="*/ 5 h 42"/>
                <a:gd name="T14" fmla="*/ 10 w 38"/>
                <a:gd name="T15" fmla="*/ 9 h 42"/>
                <a:gd name="T16" fmla="*/ 7 w 38"/>
                <a:gd name="T17" fmla="*/ 21 h 42"/>
                <a:gd name="T18" fmla="*/ 38 w 38"/>
                <a:gd name="T19" fmla="*/ 21 h 42"/>
                <a:gd name="T20" fmla="*/ 33 w 38"/>
                <a:gd name="T21" fmla="*/ 37 h 42"/>
                <a:gd name="T22" fmla="*/ 19 w 38"/>
                <a:gd name="T23" fmla="*/ 42 h 42"/>
                <a:gd name="T24" fmla="*/ 9 w 38"/>
                <a:gd name="T25" fmla="*/ 40 h 42"/>
                <a:gd name="T26" fmla="*/ 3 w 38"/>
                <a:gd name="T27" fmla="*/ 32 h 42"/>
                <a:gd name="T28" fmla="*/ 0 w 38"/>
                <a:gd name="T29" fmla="*/ 21 h 42"/>
                <a:gd name="T30" fmla="*/ 5 w 38"/>
                <a:gd name="T31" fmla="*/ 6 h 42"/>
                <a:gd name="T32" fmla="*/ 19 w 38"/>
                <a:gd name="T33" fmla="*/ 0 h 42"/>
                <a:gd name="T34" fmla="*/ 33 w 38"/>
                <a:gd name="T35" fmla="*/ 6 h 42"/>
                <a:gd name="T36" fmla="*/ 38 w 38"/>
                <a:gd name="T3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2">
                  <a:moveTo>
                    <a:pt x="7" y="21"/>
                  </a:moveTo>
                  <a:cubicBezTo>
                    <a:pt x="7" y="26"/>
                    <a:pt x="8" y="30"/>
                    <a:pt x="10" y="33"/>
                  </a:cubicBezTo>
                  <a:cubicBezTo>
                    <a:pt x="12" y="36"/>
                    <a:pt x="15" y="37"/>
                    <a:pt x="19" y="37"/>
                  </a:cubicBezTo>
                  <a:cubicBezTo>
                    <a:pt x="23" y="37"/>
                    <a:pt x="26" y="36"/>
                    <a:pt x="28" y="33"/>
                  </a:cubicBezTo>
                  <a:cubicBezTo>
                    <a:pt x="30" y="30"/>
                    <a:pt x="31" y="26"/>
                    <a:pt x="31" y="21"/>
                  </a:cubicBezTo>
                  <a:cubicBezTo>
                    <a:pt x="31" y="16"/>
                    <a:pt x="30" y="12"/>
                    <a:pt x="28" y="9"/>
                  </a:cubicBezTo>
                  <a:cubicBezTo>
                    <a:pt x="26" y="7"/>
                    <a:pt x="23" y="5"/>
                    <a:pt x="19" y="5"/>
                  </a:cubicBezTo>
                  <a:cubicBezTo>
                    <a:pt x="15" y="5"/>
                    <a:pt x="12" y="7"/>
                    <a:pt x="10" y="9"/>
                  </a:cubicBezTo>
                  <a:cubicBezTo>
                    <a:pt x="8" y="12"/>
                    <a:pt x="7" y="16"/>
                    <a:pt x="7" y="21"/>
                  </a:cubicBezTo>
                  <a:moveTo>
                    <a:pt x="38" y="21"/>
                  </a:moveTo>
                  <a:cubicBezTo>
                    <a:pt x="38" y="28"/>
                    <a:pt x="36" y="33"/>
                    <a:pt x="33" y="37"/>
                  </a:cubicBezTo>
                  <a:cubicBezTo>
                    <a:pt x="29" y="41"/>
                    <a:pt x="25" y="42"/>
                    <a:pt x="19" y="42"/>
                  </a:cubicBezTo>
                  <a:cubicBezTo>
                    <a:pt x="15" y="42"/>
                    <a:pt x="12" y="42"/>
                    <a:pt x="9" y="40"/>
                  </a:cubicBezTo>
                  <a:cubicBezTo>
                    <a:pt x="6" y="38"/>
                    <a:pt x="4" y="36"/>
                    <a:pt x="3" y="32"/>
                  </a:cubicBezTo>
                  <a:cubicBezTo>
                    <a:pt x="1" y="29"/>
                    <a:pt x="0" y="25"/>
                    <a:pt x="0" y="21"/>
                  </a:cubicBezTo>
                  <a:cubicBezTo>
                    <a:pt x="0" y="14"/>
                    <a:pt x="2" y="9"/>
                    <a:pt x="5" y="6"/>
                  </a:cubicBezTo>
                  <a:cubicBezTo>
                    <a:pt x="9" y="2"/>
                    <a:pt x="13" y="0"/>
                    <a:pt x="19" y="0"/>
                  </a:cubicBezTo>
                  <a:cubicBezTo>
                    <a:pt x="25" y="0"/>
                    <a:pt x="29" y="2"/>
                    <a:pt x="33" y="6"/>
                  </a:cubicBezTo>
                  <a:cubicBezTo>
                    <a:pt x="36" y="9"/>
                    <a:pt x="38" y="15"/>
                    <a:pt x="3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7" name="Freeform 74"/>
            <p:cNvSpPr>
              <a:spLocks/>
            </p:cNvSpPr>
            <p:nvPr userDrawn="1"/>
          </p:nvSpPr>
          <p:spPr bwMode="auto">
            <a:xfrm>
              <a:off x="6386513" y="3548063"/>
              <a:ext cx="128588" cy="158750"/>
            </a:xfrm>
            <a:custGeom>
              <a:avLst/>
              <a:gdLst>
                <a:gd name="T0" fmla="*/ 28 w 34"/>
                <a:gd name="T1" fmla="*/ 42 h 42"/>
                <a:gd name="T2" fmla="*/ 28 w 34"/>
                <a:gd name="T3" fmla="*/ 15 h 42"/>
                <a:gd name="T4" fmla="*/ 25 w 34"/>
                <a:gd name="T5" fmla="*/ 8 h 42"/>
                <a:gd name="T6" fmla="*/ 18 w 34"/>
                <a:gd name="T7" fmla="*/ 5 h 42"/>
                <a:gd name="T8" fmla="*/ 9 w 34"/>
                <a:gd name="T9" fmla="*/ 9 h 42"/>
                <a:gd name="T10" fmla="*/ 6 w 34"/>
                <a:gd name="T11" fmla="*/ 20 h 42"/>
                <a:gd name="T12" fmla="*/ 6 w 34"/>
                <a:gd name="T13" fmla="*/ 42 h 42"/>
                <a:gd name="T14" fmla="*/ 0 w 34"/>
                <a:gd name="T15" fmla="*/ 42 h 42"/>
                <a:gd name="T16" fmla="*/ 0 w 34"/>
                <a:gd name="T17" fmla="*/ 1 h 42"/>
                <a:gd name="T18" fmla="*/ 5 w 34"/>
                <a:gd name="T19" fmla="*/ 1 h 42"/>
                <a:gd name="T20" fmla="*/ 6 w 34"/>
                <a:gd name="T21" fmla="*/ 6 h 42"/>
                <a:gd name="T22" fmla="*/ 6 w 34"/>
                <a:gd name="T23" fmla="*/ 6 h 42"/>
                <a:gd name="T24" fmla="*/ 11 w 34"/>
                <a:gd name="T25" fmla="*/ 2 h 42"/>
                <a:gd name="T26" fmla="*/ 19 w 34"/>
                <a:gd name="T27" fmla="*/ 0 h 42"/>
                <a:gd name="T28" fmla="*/ 30 w 34"/>
                <a:gd name="T29" fmla="*/ 3 h 42"/>
                <a:gd name="T30" fmla="*/ 34 w 34"/>
                <a:gd name="T31" fmla="*/ 15 h 42"/>
                <a:gd name="T32" fmla="*/ 34 w 34"/>
                <a:gd name="T33" fmla="*/ 42 h 42"/>
                <a:gd name="T34" fmla="*/ 28 w 34"/>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2">
                  <a:moveTo>
                    <a:pt x="28" y="42"/>
                  </a:moveTo>
                  <a:cubicBezTo>
                    <a:pt x="28" y="15"/>
                    <a:pt x="28" y="15"/>
                    <a:pt x="28" y="15"/>
                  </a:cubicBezTo>
                  <a:cubicBezTo>
                    <a:pt x="28" y="12"/>
                    <a:pt x="27" y="9"/>
                    <a:pt x="25" y="8"/>
                  </a:cubicBezTo>
                  <a:cubicBezTo>
                    <a:pt x="24" y="6"/>
                    <a:pt x="21" y="5"/>
                    <a:pt x="18" y="5"/>
                  </a:cubicBezTo>
                  <a:cubicBezTo>
                    <a:pt x="14" y="5"/>
                    <a:pt x="11" y="6"/>
                    <a:pt x="9" y="9"/>
                  </a:cubicBezTo>
                  <a:cubicBezTo>
                    <a:pt x="7" y="11"/>
                    <a:pt x="6" y="15"/>
                    <a:pt x="6" y="20"/>
                  </a:cubicBezTo>
                  <a:cubicBezTo>
                    <a:pt x="6" y="42"/>
                    <a:pt x="6" y="42"/>
                    <a:pt x="6" y="42"/>
                  </a:cubicBezTo>
                  <a:cubicBezTo>
                    <a:pt x="0" y="42"/>
                    <a:pt x="0" y="42"/>
                    <a:pt x="0" y="42"/>
                  </a:cubicBezTo>
                  <a:cubicBezTo>
                    <a:pt x="0" y="1"/>
                    <a:pt x="0" y="1"/>
                    <a:pt x="0" y="1"/>
                  </a:cubicBezTo>
                  <a:cubicBezTo>
                    <a:pt x="5" y="1"/>
                    <a:pt x="5" y="1"/>
                    <a:pt x="5" y="1"/>
                  </a:cubicBezTo>
                  <a:cubicBezTo>
                    <a:pt x="6" y="6"/>
                    <a:pt x="6" y="6"/>
                    <a:pt x="6" y="6"/>
                  </a:cubicBezTo>
                  <a:cubicBezTo>
                    <a:pt x="6" y="6"/>
                    <a:pt x="6" y="6"/>
                    <a:pt x="6" y="6"/>
                  </a:cubicBezTo>
                  <a:cubicBezTo>
                    <a:pt x="7" y="4"/>
                    <a:pt x="9" y="3"/>
                    <a:pt x="11" y="2"/>
                  </a:cubicBezTo>
                  <a:cubicBezTo>
                    <a:pt x="14" y="0"/>
                    <a:pt x="16" y="0"/>
                    <a:pt x="19" y="0"/>
                  </a:cubicBezTo>
                  <a:cubicBezTo>
                    <a:pt x="24" y="0"/>
                    <a:pt x="28" y="1"/>
                    <a:pt x="30" y="3"/>
                  </a:cubicBezTo>
                  <a:cubicBezTo>
                    <a:pt x="33" y="6"/>
                    <a:pt x="34" y="10"/>
                    <a:pt x="34" y="15"/>
                  </a:cubicBezTo>
                  <a:cubicBezTo>
                    <a:pt x="34" y="42"/>
                    <a:pt x="34" y="42"/>
                    <a:pt x="34" y="42"/>
                  </a:cubicBezTo>
                  <a:lnTo>
                    <a:pt x="2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8" name="Freeform 75"/>
            <p:cNvSpPr>
              <a:spLocks noEditPoints="1"/>
            </p:cNvSpPr>
            <p:nvPr userDrawn="1"/>
          </p:nvSpPr>
          <p:spPr bwMode="auto">
            <a:xfrm>
              <a:off x="6567488" y="3548063"/>
              <a:ext cx="131763" cy="158750"/>
            </a:xfrm>
            <a:custGeom>
              <a:avLst/>
              <a:gdLst>
                <a:gd name="T0" fmla="*/ 18 w 35"/>
                <a:gd name="T1" fmla="*/ 5 h 42"/>
                <a:gd name="T2" fmla="*/ 10 w 35"/>
                <a:gd name="T3" fmla="*/ 8 h 42"/>
                <a:gd name="T4" fmla="*/ 7 w 35"/>
                <a:gd name="T5" fmla="*/ 17 h 42"/>
                <a:gd name="T6" fmla="*/ 28 w 35"/>
                <a:gd name="T7" fmla="*/ 17 h 42"/>
                <a:gd name="T8" fmla="*/ 26 w 35"/>
                <a:gd name="T9" fmla="*/ 8 h 42"/>
                <a:gd name="T10" fmla="*/ 18 w 35"/>
                <a:gd name="T11" fmla="*/ 5 h 42"/>
                <a:gd name="T12" fmla="*/ 20 w 35"/>
                <a:gd name="T13" fmla="*/ 42 h 42"/>
                <a:gd name="T14" fmla="*/ 5 w 35"/>
                <a:gd name="T15" fmla="*/ 37 h 42"/>
                <a:gd name="T16" fmla="*/ 0 w 35"/>
                <a:gd name="T17" fmla="*/ 21 h 42"/>
                <a:gd name="T18" fmla="*/ 5 w 35"/>
                <a:gd name="T19" fmla="*/ 6 h 42"/>
                <a:gd name="T20" fmla="*/ 18 w 35"/>
                <a:gd name="T21" fmla="*/ 0 h 42"/>
                <a:gd name="T22" fmla="*/ 30 w 35"/>
                <a:gd name="T23" fmla="*/ 5 h 42"/>
                <a:gd name="T24" fmla="*/ 35 w 35"/>
                <a:gd name="T25" fmla="*/ 18 h 42"/>
                <a:gd name="T26" fmla="*/ 35 w 35"/>
                <a:gd name="T27" fmla="*/ 22 h 42"/>
                <a:gd name="T28" fmla="*/ 7 w 35"/>
                <a:gd name="T29" fmla="*/ 22 h 42"/>
                <a:gd name="T30" fmla="*/ 10 w 35"/>
                <a:gd name="T31" fmla="*/ 33 h 42"/>
                <a:gd name="T32" fmla="*/ 20 w 35"/>
                <a:gd name="T33" fmla="*/ 37 h 42"/>
                <a:gd name="T34" fmla="*/ 33 w 35"/>
                <a:gd name="T35" fmla="*/ 34 h 42"/>
                <a:gd name="T36" fmla="*/ 33 w 35"/>
                <a:gd name="T37" fmla="*/ 40 h 42"/>
                <a:gd name="T38" fmla="*/ 27 w 35"/>
                <a:gd name="T39" fmla="*/ 42 h 42"/>
                <a:gd name="T40" fmla="*/ 20 w 35"/>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2">
                  <a:moveTo>
                    <a:pt x="18" y="5"/>
                  </a:moveTo>
                  <a:cubicBezTo>
                    <a:pt x="15" y="5"/>
                    <a:pt x="12" y="6"/>
                    <a:pt x="10" y="8"/>
                  </a:cubicBezTo>
                  <a:cubicBezTo>
                    <a:pt x="8" y="10"/>
                    <a:pt x="7" y="13"/>
                    <a:pt x="7" y="17"/>
                  </a:cubicBezTo>
                  <a:cubicBezTo>
                    <a:pt x="28" y="17"/>
                    <a:pt x="28" y="17"/>
                    <a:pt x="28" y="17"/>
                  </a:cubicBezTo>
                  <a:cubicBezTo>
                    <a:pt x="28" y="13"/>
                    <a:pt x="27" y="10"/>
                    <a:pt x="26" y="8"/>
                  </a:cubicBezTo>
                  <a:cubicBezTo>
                    <a:pt x="24" y="6"/>
                    <a:pt x="21" y="5"/>
                    <a:pt x="18" y="5"/>
                  </a:cubicBezTo>
                  <a:moveTo>
                    <a:pt x="20" y="42"/>
                  </a:moveTo>
                  <a:cubicBezTo>
                    <a:pt x="14" y="42"/>
                    <a:pt x="9" y="41"/>
                    <a:pt x="5" y="37"/>
                  </a:cubicBezTo>
                  <a:cubicBezTo>
                    <a:pt x="2" y="33"/>
                    <a:pt x="0" y="28"/>
                    <a:pt x="0" y="21"/>
                  </a:cubicBezTo>
                  <a:cubicBezTo>
                    <a:pt x="0" y="15"/>
                    <a:pt x="2" y="10"/>
                    <a:pt x="5" y="6"/>
                  </a:cubicBezTo>
                  <a:cubicBezTo>
                    <a:pt x="8" y="2"/>
                    <a:pt x="13" y="0"/>
                    <a:pt x="18" y="0"/>
                  </a:cubicBezTo>
                  <a:cubicBezTo>
                    <a:pt x="23" y="0"/>
                    <a:pt x="27" y="2"/>
                    <a:pt x="30" y="5"/>
                  </a:cubicBezTo>
                  <a:cubicBezTo>
                    <a:pt x="33" y="8"/>
                    <a:pt x="35" y="13"/>
                    <a:pt x="35" y="18"/>
                  </a:cubicBezTo>
                  <a:cubicBezTo>
                    <a:pt x="35" y="22"/>
                    <a:pt x="35" y="22"/>
                    <a:pt x="35" y="22"/>
                  </a:cubicBezTo>
                  <a:cubicBezTo>
                    <a:pt x="7" y="22"/>
                    <a:pt x="7" y="22"/>
                    <a:pt x="7" y="22"/>
                  </a:cubicBezTo>
                  <a:cubicBezTo>
                    <a:pt x="7" y="27"/>
                    <a:pt x="8" y="31"/>
                    <a:pt x="10" y="33"/>
                  </a:cubicBezTo>
                  <a:cubicBezTo>
                    <a:pt x="12" y="36"/>
                    <a:pt x="16" y="37"/>
                    <a:pt x="20" y="37"/>
                  </a:cubicBezTo>
                  <a:cubicBezTo>
                    <a:pt x="24" y="37"/>
                    <a:pt x="29" y="36"/>
                    <a:pt x="33" y="34"/>
                  </a:cubicBezTo>
                  <a:cubicBezTo>
                    <a:pt x="33" y="40"/>
                    <a:pt x="33" y="40"/>
                    <a:pt x="33" y="40"/>
                  </a:cubicBezTo>
                  <a:cubicBezTo>
                    <a:pt x="31" y="41"/>
                    <a:pt x="29" y="41"/>
                    <a:pt x="27" y="42"/>
                  </a:cubicBezTo>
                  <a:cubicBezTo>
                    <a:pt x="25" y="42"/>
                    <a:pt x="22" y="42"/>
                    <a:pt x="20"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9" name="Freeform 76"/>
            <p:cNvSpPr>
              <a:spLocks/>
            </p:cNvSpPr>
            <p:nvPr userDrawn="1"/>
          </p:nvSpPr>
          <p:spPr bwMode="auto">
            <a:xfrm>
              <a:off x="6751638" y="3548063"/>
              <a:ext cx="90488" cy="158750"/>
            </a:xfrm>
            <a:custGeom>
              <a:avLst/>
              <a:gdLst>
                <a:gd name="T0" fmla="*/ 19 w 24"/>
                <a:gd name="T1" fmla="*/ 0 h 42"/>
                <a:gd name="T2" fmla="*/ 24 w 24"/>
                <a:gd name="T3" fmla="*/ 0 h 42"/>
                <a:gd name="T4" fmla="*/ 23 w 24"/>
                <a:gd name="T5" fmla="*/ 6 h 42"/>
                <a:gd name="T6" fmla="*/ 18 w 24"/>
                <a:gd name="T7" fmla="*/ 6 h 42"/>
                <a:gd name="T8" fmla="*/ 10 w 24"/>
                <a:gd name="T9" fmla="*/ 10 h 42"/>
                <a:gd name="T10" fmla="*/ 6 w 24"/>
                <a:gd name="T11" fmla="*/ 20 h 42"/>
                <a:gd name="T12" fmla="*/ 6 w 24"/>
                <a:gd name="T13" fmla="*/ 42 h 42"/>
                <a:gd name="T14" fmla="*/ 0 w 24"/>
                <a:gd name="T15" fmla="*/ 42 h 42"/>
                <a:gd name="T16" fmla="*/ 0 w 24"/>
                <a:gd name="T17" fmla="*/ 1 h 42"/>
                <a:gd name="T18" fmla="*/ 5 w 24"/>
                <a:gd name="T19" fmla="*/ 1 h 42"/>
                <a:gd name="T20" fmla="*/ 6 w 24"/>
                <a:gd name="T21" fmla="*/ 8 h 42"/>
                <a:gd name="T22" fmla="*/ 6 w 24"/>
                <a:gd name="T23" fmla="*/ 8 h 42"/>
                <a:gd name="T24" fmla="*/ 12 w 24"/>
                <a:gd name="T25" fmla="*/ 2 h 42"/>
                <a:gd name="T26" fmla="*/ 19 w 24"/>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2">
                  <a:moveTo>
                    <a:pt x="19" y="0"/>
                  </a:moveTo>
                  <a:cubicBezTo>
                    <a:pt x="21" y="0"/>
                    <a:pt x="22" y="0"/>
                    <a:pt x="24" y="0"/>
                  </a:cubicBezTo>
                  <a:cubicBezTo>
                    <a:pt x="23" y="6"/>
                    <a:pt x="23" y="6"/>
                    <a:pt x="23" y="6"/>
                  </a:cubicBezTo>
                  <a:cubicBezTo>
                    <a:pt x="21" y="6"/>
                    <a:pt x="20" y="6"/>
                    <a:pt x="18" y="6"/>
                  </a:cubicBezTo>
                  <a:cubicBezTo>
                    <a:pt x="15" y="6"/>
                    <a:pt x="12" y="7"/>
                    <a:pt x="10" y="10"/>
                  </a:cubicBezTo>
                  <a:cubicBezTo>
                    <a:pt x="8" y="12"/>
                    <a:pt x="6" y="16"/>
                    <a:pt x="6" y="20"/>
                  </a:cubicBezTo>
                  <a:cubicBezTo>
                    <a:pt x="6" y="42"/>
                    <a:pt x="6" y="42"/>
                    <a:pt x="6" y="42"/>
                  </a:cubicBezTo>
                  <a:cubicBezTo>
                    <a:pt x="0" y="42"/>
                    <a:pt x="0" y="42"/>
                    <a:pt x="0" y="42"/>
                  </a:cubicBezTo>
                  <a:cubicBezTo>
                    <a:pt x="0" y="1"/>
                    <a:pt x="0" y="1"/>
                    <a:pt x="0" y="1"/>
                  </a:cubicBezTo>
                  <a:cubicBezTo>
                    <a:pt x="5" y="1"/>
                    <a:pt x="5" y="1"/>
                    <a:pt x="5" y="1"/>
                  </a:cubicBezTo>
                  <a:cubicBezTo>
                    <a:pt x="6" y="8"/>
                    <a:pt x="6" y="8"/>
                    <a:pt x="6" y="8"/>
                  </a:cubicBezTo>
                  <a:cubicBezTo>
                    <a:pt x="6" y="8"/>
                    <a:pt x="6" y="8"/>
                    <a:pt x="6" y="8"/>
                  </a:cubicBezTo>
                  <a:cubicBezTo>
                    <a:pt x="8" y="6"/>
                    <a:pt x="10" y="4"/>
                    <a:pt x="12" y="2"/>
                  </a:cubicBezTo>
                  <a:cubicBezTo>
                    <a:pt x="14" y="1"/>
                    <a:pt x="16"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0" name="Freeform 77"/>
            <p:cNvSpPr>
              <a:spLocks/>
            </p:cNvSpPr>
            <p:nvPr userDrawn="1"/>
          </p:nvSpPr>
          <p:spPr bwMode="auto">
            <a:xfrm>
              <a:off x="6875463" y="3548063"/>
              <a:ext cx="109538" cy="158750"/>
            </a:xfrm>
            <a:custGeom>
              <a:avLst/>
              <a:gdLst>
                <a:gd name="T0" fmla="*/ 29 w 29"/>
                <a:gd name="T1" fmla="*/ 30 h 42"/>
                <a:gd name="T2" fmla="*/ 24 w 29"/>
                <a:gd name="T3" fmla="*/ 39 h 42"/>
                <a:gd name="T4" fmla="*/ 12 w 29"/>
                <a:gd name="T5" fmla="*/ 42 h 42"/>
                <a:gd name="T6" fmla="*/ 0 w 29"/>
                <a:gd name="T7" fmla="*/ 40 h 42"/>
                <a:gd name="T8" fmla="*/ 0 w 29"/>
                <a:gd name="T9" fmla="*/ 34 h 42"/>
                <a:gd name="T10" fmla="*/ 6 w 29"/>
                <a:gd name="T11" fmla="*/ 36 h 42"/>
                <a:gd name="T12" fmla="*/ 13 w 29"/>
                <a:gd name="T13" fmla="*/ 37 h 42"/>
                <a:gd name="T14" fmla="*/ 20 w 29"/>
                <a:gd name="T15" fmla="*/ 36 h 42"/>
                <a:gd name="T16" fmla="*/ 23 w 29"/>
                <a:gd name="T17" fmla="*/ 31 h 42"/>
                <a:gd name="T18" fmla="*/ 21 w 29"/>
                <a:gd name="T19" fmla="*/ 27 h 42"/>
                <a:gd name="T20" fmla="*/ 13 w 29"/>
                <a:gd name="T21" fmla="*/ 23 h 42"/>
                <a:gd name="T22" fmla="*/ 4 w 29"/>
                <a:gd name="T23" fmla="*/ 19 h 42"/>
                <a:gd name="T24" fmla="*/ 1 w 29"/>
                <a:gd name="T25" fmla="*/ 16 h 42"/>
                <a:gd name="T26" fmla="*/ 0 w 29"/>
                <a:gd name="T27" fmla="*/ 11 h 42"/>
                <a:gd name="T28" fmla="*/ 4 w 29"/>
                <a:gd name="T29" fmla="*/ 3 h 42"/>
                <a:gd name="T30" fmla="*/ 15 w 29"/>
                <a:gd name="T31" fmla="*/ 0 h 42"/>
                <a:gd name="T32" fmla="*/ 28 w 29"/>
                <a:gd name="T33" fmla="*/ 3 h 42"/>
                <a:gd name="T34" fmla="*/ 26 w 29"/>
                <a:gd name="T35" fmla="*/ 8 h 42"/>
                <a:gd name="T36" fmla="*/ 14 w 29"/>
                <a:gd name="T37" fmla="*/ 5 h 42"/>
                <a:gd name="T38" fmla="*/ 8 w 29"/>
                <a:gd name="T39" fmla="*/ 6 h 42"/>
                <a:gd name="T40" fmla="*/ 6 w 29"/>
                <a:gd name="T41" fmla="*/ 10 h 42"/>
                <a:gd name="T42" fmla="*/ 6 w 29"/>
                <a:gd name="T43" fmla="*/ 13 h 42"/>
                <a:gd name="T44" fmla="*/ 9 w 29"/>
                <a:gd name="T45" fmla="*/ 15 h 42"/>
                <a:gd name="T46" fmla="*/ 16 w 29"/>
                <a:gd name="T47" fmla="*/ 18 h 42"/>
                <a:gd name="T48" fmla="*/ 26 w 29"/>
                <a:gd name="T49" fmla="*/ 24 h 42"/>
                <a:gd name="T50" fmla="*/ 29 w 29"/>
                <a:gd name="T5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2">
                  <a:moveTo>
                    <a:pt x="29" y="30"/>
                  </a:moveTo>
                  <a:cubicBezTo>
                    <a:pt x="29" y="34"/>
                    <a:pt x="27" y="37"/>
                    <a:pt x="24" y="39"/>
                  </a:cubicBezTo>
                  <a:cubicBezTo>
                    <a:pt x="22" y="41"/>
                    <a:pt x="18" y="42"/>
                    <a:pt x="12" y="42"/>
                  </a:cubicBezTo>
                  <a:cubicBezTo>
                    <a:pt x="7" y="42"/>
                    <a:pt x="3" y="42"/>
                    <a:pt x="0" y="40"/>
                  </a:cubicBezTo>
                  <a:cubicBezTo>
                    <a:pt x="0" y="34"/>
                    <a:pt x="0" y="34"/>
                    <a:pt x="0" y="34"/>
                  </a:cubicBezTo>
                  <a:cubicBezTo>
                    <a:pt x="2" y="35"/>
                    <a:pt x="4" y="36"/>
                    <a:pt x="6" y="36"/>
                  </a:cubicBezTo>
                  <a:cubicBezTo>
                    <a:pt x="8" y="37"/>
                    <a:pt x="11" y="37"/>
                    <a:pt x="13" y="37"/>
                  </a:cubicBezTo>
                  <a:cubicBezTo>
                    <a:pt x="16" y="37"/>
                    <a:pt x="18" y="37"/>
                    <a:pt x="20" y="36"/>
                  </a:cubicBezTo>
                  <a:cubicBezTo>
                    <a:pt x="22" y="35"/>
                    <a:pt x="23" y="33"/>
                    <a:pt x="23" y="31"/>
                  </a:cubicBezTo>
                  <a:cubicBezTo>
                    <a:pt x="23" y="29"/>
                    <a:pt x="22" y="28"/>
                    <a:pt x="21" y="27"/>
                  </a:cubicBezTo>
                  <a:cubicBezTo>
                    <a:pt x="19" y="26"/>
                    <a:pt x="17" y="24"/>
                    <a:pt x="13" y="23"/>
                  </a:cubicBezTo>
                  <a:cubicBezTo>
                    <a:pt x="9" y="21"/>
                    <a:pt x="6" y="20"/>
                    <a:pt x="4" y="19"/>
                  </a:cubicBezTo>
                  <a:cubicBezTo>
                    <a:pt x="3" y="18"/>
                    <a:pt x="2" y="17"/>
                    <a:pt x="1" y="16"/>
                  </a:cubicBezTo>
                  <a:cubicBezTo>
                    <a:pt x="0" y="14"/>
                    <a:pt x="0" y="13"/>
                    <a:pt x="0" y="11"/>
                  </a:cubicBezTo>
                  <a:cubicBezTo>
                    <a:pt x="0" y="7"/>
                    <a:pt x="1" y="5"/>
                    <a:pt x="4" y="3"/>
                  </a:cubicBezTo>
                  <a:cubicBezTo>
                    <a:pt x="6" y="1"/>
                    <a:pt x="10" y="0"/>
                    <a:pt x="15" y="0"/>
                  </a:cubicBezTo>
                  <a:cubicBezTo>
                    <a:pt x="19" y="0"/>
                    <a:pt x="24" y="1"/>
                    <a:pt x="28" y="3"/>
                  </a:cubicBezTo>
                  <a:cubicBezTo>
                    <a:pt x="26" y="8"/>
                    <a:pt x="26" y="8"/>
                    <a:pt x="26" y="8"/>
                  </a:cubicBezTo>
                  <a:cubicBezTo>
                    <a:pt x="22" y="6"/>
                    <a:pt x="18" y="5"/>
                    <a:pt x="14" y="5"/>
                  </a:cubicBezTo>
                  <a:cubicBezTo>
                    <a:pt x="12" y="5"/>
                    <a:pt x="9" y="6"/>
                    <a:pt x="8" y="6"/>
                  </a:cubicBezTo>
                  <a:cubicBezTo>
                    <a:pt x="6" y="7"/>
                    <a:pt x="6" y="9"/>
                    <a:pt x="6" y="10"/>
                  </a:cubicBezTo>
                  <a:cubicBezTo>
                    <a:pt x="6" y="11"/>
                    <a:pt x="6" y="12"/>
                    <a:pt x="6" y="13"/>
                  </a:cubicBezTo>
                  <a:cubicBezTo>
                    <a:pt x="7" y="14"/>
                    <a:pt x="8" y="15"/>
                    <a:pt x="9" y="15"/>
                  </a:cubicBezTo>
                  <a:cubicBezTo>
                    <a:pt x="10" y="16"/>
                    <a:pt x="13" y="17"/>
                    <a:pt x="16" y="18"/>
                  </a:cubicBezTo>
                  <a:cubicBezTo>
                    <a:pt x="21" y="20"/>
                    <a:pt x="24" y="22"/>
                    <a:pt x="26" y="24"/>
                  </a:cubicBezTo>
                  <a:cubicBezTo>
                    <a:pt x="28" y="25"/>
                    <a:pt x="29" y="28"/>
                    <a:pt x="2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nvGrpSpPr>
          <p:cNvPr id="11" name="Group 10"/>
          <p:cNvGrpSpPr/>
          <p:nvPr userDrawn="1"/>
        </p:nvGrpSpPr>
        <p:grpSpPr>
          <a:xfrm>
            <a:off x="4864607" y="452645"/>
            <a:ext cx="1184921" cy="1179152"/>
            <a:chOff x="1908175" y="2616200"/>
            <a:chExt cx="1630363" cy="1622425"/>
          </a:xfrm>
        </p:grpSpPr>
        <p:sp>
          <p:nvSpPr>
            <p:cNvPr id="12" name="Oval 78"/>
            <p:cNvSpPr>
              <a:spLocks noChangeArrowheads="1"/>
            </p:cNvSpPr>
            <p:nvPr userDrawn="1"/>
          </p:nvSpPr>
          <p:spPr bwMode="auto">
            <a:xfrm>
              <a:off x="1963738" y="2665413"/>
              <a:ext cx="1530350" cy="1535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 name="Freeform 79"/>
            <p:cNvSpPr>
              <a:spLocks noEditPoints="1"/>
            </p:cNvSpPr>
            <p:nvPr userDrawn="1"/>
          </p:nvSpPr>
          <p:spPr bwMode="auto">
            <a:xfrm>
              <a:off x="2967038" y="3336925"/>
              <a:ext cx="376238" cy="539750"/>
            </a:xfrm>
            <a:custGeom>
              <a:avLst/>
              <a:gdLst>
                <a:gd name="T0" fmla="*/ 29 w 100"/>
                <a:gd name="T1" fmla="*/ 48 h 143"/>
                <a:gd name="T2" fmla="*/ 29 w 100"/>
                <a:gd name="T3" fmla="*/ 55 h 143"/>
                <a:gd name="T4" fmla="*/ 35 w 100"/>
                <a:gd name="T5" fmla="*/ 72 h 143"/>
                <a:gd name="T6" fmla="*/ 48 w 100"/>
                <a:gd name="T7" fmla="*/ 78 h 143"/>
                <a:gd name="T8" fmla="*/ 64 w 100"/>
                <a:gd name="T9" fmla="*/ 70 h 143"/>
                <a:gd name="T10" fmla="*/ 70 w 100"/>
                <a:gd name="T11" fmla="*/ 48 h 143"/>
                <a:gd name="T12" fmla="*/ 50 w 100"/>
                <a:gd name="T13" fmla="*/ 22 h 143"/>
                <a:gd name="T14" fmla="*/ 35 w 100"/>
                <a:gd name="T15" fmla="*/ 29 h 143"/>
                <a:gd name="T16" fmla="*/ 29 w 100"/>
                <a:gd name="T17" fmla="*/ 48 h 143"/>
                <a:gd name="T18" fmla="*/ 30 w 100"/>
                <a:gd name="T19" fmla="*/ 87 h 143"/>
                <a:gd name="T20" fmla="*/ 30 w 100"/>
                <a:gd name="T21" fmla="*/ 87 h 143"/>
                <a:gd name="T22" fmla="*/ 30 w 100"/>
                <a:gd name="T23" fmla="*/ 143 h 143"/>
                <a:gd name="T24" fmla="*/ 0 w 100"/>
                <a:gd name="T25" fmla="*/ 143 h 143"/>
                <a:gd name="T26" fmla="*/ 0 w 100"/>
                <a:gd name="T27" fmla="*/ 2 h 143"/>
                <a:gd name="T28" fmla="*/ 30 w 100"/>
                <a:gd name="T29" fmla="*/ 2 h 143"/>
                <a:gd name="T30" fmla="*/ 30 w 100"/>
                <a:gd name="T31" fmla="*/ 16 h 143"/>
                <a:gd name="T32" fmla="*/ 30 w 100"/>
                <a:gd name="T33" fmla="*/ 16 h 143"/>
                <a:gd name="T34" fmla="*/ 61 w 100"/>
                <a:gd name="T35" fmla="*/ 0 h 143"/>
                <a:gd name="T36" fmla="*/ 90 w 100"/>
                <a:gd name="T37" fmla="*/ 12 h 143"/>
                <a:gd name="T38" fmla="*/ 100 w 100"/>
                <a:gd name="T39" fmla="*/ 47 h 143"/>
                <a:gd name="T40" fmla="*/ 88 w 100"/>
                <a:gd name="T41" fmla="*/ 86 h 143"/>
                <a:gd name="T42" fmla="*/ 57 w 100"/>
                <a:gd name="T43" fmla="*/ 101 h 143"/>
                <a:gd name="T44" fmla="*/ 30 w 100"/>
                <a:gd name="T45" fmla="*/ 8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43">
                  <a:moveTo>
                    <a:pt x="29" y="48"/>
                  </a:moveTo>
                  <a:cubicBezTo>
                    <a:pt x="29" y="55"/>
                    <a:pt x="29" y="55"/>
                    <a:pt x="29" y="55"/>
                  </a:cubicBezTo>
                  <a:cubicBezTo>
                    <a:pt x="29" y="62"/>
                    <a:pt x="31" y="67"/>
                    <a:pt x="35" y="72"/>
                  </a:cubicBezTo>
                  <a:cubicBezTo>
                    <a:pt x="38" y="76"/>
                    <a:pt x="43" y="78"/>
                    <a:pt x="48" y="78"/>
                  </a:cubicBezTo>
                  <a:cubicBezTo>
                    <a:pt x="55" y="78"/>
                    <a:pt x="60" y="75"/>
                    <a:pt x="64" y="70"/>
                  </a:cubicBezTo>
                  <a:cubicBezTo>
                    <a:pt x="68" y="65"/>
                    <a:pt x="70" y="57"/>
                    <a:pt x="70" y="48"/>
                  </a:cubicBezTo>
                  <a:cubicBezTo>
                    <a:pt x="70" y="31"/>
                    <a:pt x="63" y="22"/>
                    <a:pt x="50" y="22"/>
                  </a:cubicBezTo>
                  <a:cubicBezTo>
                    <a:pt x="44" y="22"/>
                    <a:pt x="39" y="25"/>
                    <a:pt x="35" y="29"/>
                  </a:cubicBezTo>
                  <a:cubicBezTo>
                    <a:pt x="31" y="34"/>
                    <a:pt x="29" y="40"/>
                    <a:pt x="29" y="48"/>
                  </a:cubicBezTo>
                  <a:moveTo>
                    <a:pt x="30" y="87"/>
                  </a:moveTo>
                  <a:cubicBezTo>
                    <a:pt x="30" y="87"/>
                    <a:pt x="30" y="87"/>
                    <a:pt x="30" y="87"/>
                  </a:cubicBezTo>
                  <a:cubicBezTo>
                    <a:pt x="30" y="143"/>
                    <a:pt x="30" y="143"/>
                    <a:pt x="30" y="143"/>
                  </a:cubicBezTo>
                  <a:cubicBezTo>
                    <a:pt x="0" y="143"/>
                    <a:pt x="0" y="143"/>
                    <a:pt x="0" y="143"/>
                  </a:cubicBezTo>
                  <a:cubicBezTo>
                    <a:pt x="0" y="2"/>
                    <a:pt x="0" y="2"/>
                    <a:pt x="0" y="2"/>
                  </a:cubicBezTo>
                  <a:cubicBezTo>
                    <a:pt x="30" y="2"/>
                    <a:pt x="30" y="2"/>
                    <a:pt x="30" y="2"/>
                  </a:cubicBezTo>
                  <a:cubicBezTo>
                    <a:pt x="30" y="16"/>
                    <a:pt x="30" y="16"/>
                    <a:pt x="30" y="16"/>
                  </a:cubicBezTo>
                  <a:cubicBezTo>
                    <a:pt x="30" y="16"/>
                    <a:pt x="30" y="16"/>
                    <a:pt x="30" y="16"/>
                  </a:cubicBezTo>
                  <a:cubicBezTo>
                    <a:pt x="37" y="5"/>
                    <a:pt x="48" y="0"/>
                    <a:pt x="61" y="0"/>
                  </a:cubicBezTo>
                  <a:cubicBezTo>
                    <a:pt x="74" y="0"/>
                    <a:pt x="83" y="4"/>
                    <a:pt x="90" y="12"/>
                  </a:cubicBezTo>
                  <a:cubicBezTo>
                    <a:pt x="97" y="21"/>
                    <a:pt x="100" y="33"/>
                    <a:pt x="100" y="47"/>
                  </a:cubicBezTo>
                  <a:cubicBezTo>
                    <a:pt x="100" y="63"/>
                    <a:pt x="96" y="76"/>
                    <a:pt x="88" y="86"/>
                  </a:cubicBezTo>
                  <a:cubicBezTo>
                    <a:pt x="80" y="96"/>
                    <a:pt x="70" y="101"/>
                    <a:pt x="57" y="101"/>
                  </a:cubicBezTo>
                  <a:cubicBezTo>
                    <a:pt x="45" y="101"/>
                    <a:pt x="36" y="96"/>
                    <a:pt x="30" y="87"/>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 name="Rectangle 80"/>
            <p:cNvSpPr>
              <a:spLocks noChangeArrowheads="1"/>
            </p:cNvSpPr>
            <p:nvPr userDrawn="1"/>
          </p:nvSpPr>
          <p:spPr bwMode="auto">
            <a:xfrm>
              <a:off x="2136775" y="3344863"/>
              <a:ext cx="109538" cy="3619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 name="Freeform 81"/>
            <p:cNvSpPr>
              <a:spLocks/>
            </p:cNvSpPr>
            <p:nvPr userDrawn="1"/>
          </p:nvSpPr>
          <p:spPr bwMode="auto">
            <a:xfrm>
              <a:off x="2306638" y="3336925"/>
              <a:ext cx="296863" cy="381000"/>
            </a:xfrm>
            <a:custGeom>
              <a:avLst/>
              <a:gdLst>
                <a:gd name="T0" fmla="*/ 79 w 79"/>
                <a:gd name="T1" fmla="*/ 95 h 101"/>
                <a:gd name="T2" fmla="*/ 50 w 79"/>
                <a:gd name="T3" fmla="*/ 101 h 101"/>
                <a:gd name="T4" fmla="*/ 14 w 79"/>
                <a:gd name="T5" fmla="*/ 87 h 101"/>
                <a:gd name="T6" fmla="*/ 0 w 79"/>
                <a:gd name="T7" fmla="*/ 53 h 101"/>
                <a:gd name="T8" fmla="*/ 15 w 79"/>
                <a:gd name="T9" fmla="*/ 14 h 101"/>
                <a:gd name="T10" fmla="*/ 54 w 79"/>
                <a:gd name="T11" fmla="*/ 0 h 101"/>
                <a:gd name="T12" fmla="*/ 79 w 79"/>
                <a:gd name="T13" fmla="*/ 4 h 101"/>
                <a:gd name="T14" fmla="*/ 79 w 79"/>
                <a:gd name="T15" fmla="*/ 29 h 101"/>
                <a:gd name="T16" fmla="*/ 58 w 79"/>
                <a:gd name="T17" fmla="*/ 22 h 101"/>
                <a:gd name="T18" fmla="*/ 38 w 79"/>
                <a:gd name="T19" fmla="*/ 30 h 101"/>
                <a:gd name="T20" fmla="*/ 30 w 79"/>
                <a:gd name="T21" fmla="*/ 51 h 101"/>
                <a:gd name="T22" fmla="*/ 37 w 79"/>
                <a:gd name="T23" fmla="*/ 71 h 101"/>
                <a:gd name="T24" fmla="*/ 57 w 79"/>
                <a:gd name="T25" fmla="*/ 78 h 101"/>
                <a:gd name="T26" fmla="*/ 79 w 79"/>
                <a:gd name="T27" fmla="*/ 71 h 101"/>
                <a:gd name="T28" fmla="*/ 79 w 79"/>
                <a:gd name="T29"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1">
                  <a:moveTo>
                    <a:pt x="79" y="95"/>
                  </a:moveTo>
                  <a:cubicBezTo>
                    <a:pt x="72" y="99"/>
                    <a:pt x="62" y="101"/>
                    <a:pt x="50" y="101"/>
                  </a:cubicBezTo>
                  <a:cubicBezTo>
                    <a:pt x="35" y="101"/>
                    <a:pt x="23" y="96"/>
                    <a:pt x="14" y="87"/>
                  </a:cubicBezTo>
                  <a:cubicBezTo>
                    <a:pt x="4" y="78"/>
                    <a:pt x="0" y="67"/>
                    <a:pt x="0" y="53"/>
                  </a:cubicBezTo>
                  <a:cubicBezTo>
                    <a:pt x="0" y="36"/>
                    <a:pt x="5" y="23"/>
                    <a:pt x="15" y="14"/>
                  </a:cubicBezTo>
                  <a:cubicBezTo>
                    <a:pt x="24" y="4"/>
                    <a:pt x="38" y="0"/>
                    <a:pt x="54" y="0"/>
                  </a:cubicBezTo>
                  <a:cubicBezTo>
                    <a:pt x="65" y="0"/>
                    <a:pt x="74" y="1"/>
                    <a:pt x="79" y="4"/>
                  </a:cubicBezTo>
                  <a:cubicBezTo>
                    <a:pt x="79" y="29"/>
                    <a:pt x="79" y="29"/>
                    <a:pt x="79" y="29"/>
                  </a:cubicBezTo>
                  <a:cubicBezTo>
                    <a:pt x="72" y="25"/>
                    <a:pt x="66" y="22"/>
                    <a:pt x="58" y="22"/>
                  </a:cubicBezTo>
                  <a:cubicBezTo>
                    <a:pt x="49" y="22"/>
                    <a:pt x="43" y="25"/>
                    <a:pt x="38" y="30"/>
                  </a:cubicBezTo>
                  <a:cubicBezTo>
                    <a:pt x="33" y="35"/>
                    <a:pt x="30" y="42"/>
                    <a:pt x="30" y="51"/>
                  </a:cubicBezTo>
                  <a:cubicBezTo>
                    <a:pt x="30" y="59"/>
                    <a:pt x="32" y="66"/>
                    <a:pt x="37" y="71"/>
                  </a:cubicBezTo>
                  <a:cubicBezTo>
                    <a:pt x="42" y="76"/>
                    <a:pt x="49" y="78"/>
                    <a:pt x="57" y="78"/>
                  </a:cubicBezTo>
                  <a:cubicBezTo>
                    <a:pt x="64" y="78"/>
                    <a:pt x="72" y="76"/>
                    <a:pt x="79" y="71"/>
                  </a:cubicBezTo>
                  <a:lnTo>
                    <a:pt x="79" y="9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 name="Freeform 82"/>
            <p:cNvSpPr>
              <a:spLocks/>
            </p:cNvSpPr>
            <p:nvPr userDrawn="1"/>
          </p:nvSpPr>
          <p:spPr bwMode="auto">
            <a:xfrm>
              <a:off x="2651125" y="3159125"/>
              <a:ext cx="266700" cy="547688"/>
            </a:xfrm>
            <a:custGeom>
              <a:avLst/>
              <a:gdLst>
                <a:gd name="T0" fmla="*/ 71 w 71"/>
                <a:gd name="T1" fmla="*/ 25 h 145"/>
                <a:gd name="T2" fmla="*/ 60 w 71"/>
                <a:gd name="T3" fmla="*/ 23 h 145"/>
                <a:gd name="T4" fmla="*/ 46 w 71"/>
                <a:gd name="T5" fmla="*/ 39 h 145"/>
                <a:gd name="T6" fmla="*/ 46 w 71"/>
                <a:gd name="T7" fmla="*/ 49 h 145"/>
                <a:gd name="T8" fmla="*/ 68 w 71"/>
                <a:gd name="T9" fmla="*/ 49 h 145"/>
                <a:gd name="T10" fmla="*/ 68 w 71"/>
                <a:gd name="T11" fmla="*/ 71 h 145"/>
                <a:gd name="T12" fmla="*/ 46 w 71"/>
                <a:gd name="T13" fmla="*/ 71 h 145"/>
                <a:gd name="T14" fmla="*/ 46 w 71"/>
                <a:gd name="T15" fmla="*/ 145 h 145"/>
                <a:gd name="T16" fmla="*/ 16 w 71"/>
                <a:gd name="T17" fmla="*/ 145 h 145"/>
                <a:gd name="T18" fmla="*/ 16 w 71"/>
                <a:gd name="T19" fmla="*/ 71 h 145"/>
                <a:gd name="T20" fmla="*/ 0 w 71"/>
                <a:gd name="T21" fmla="*/ 71 h 145"/>
                <a:gd name="T22" fmla="*/ 0 w 71"/>
                <a:gd name="T23" fmla="*/ 49 h 145"/>
                <a:gd name="T24" fmla="*/ 16 w 71"/>
                <a:gd name="T25" fmla="*/ 49 h 145"/>
                <a:gd name="T26" fmla="*/ 16 w 71"/>
                <a:gd name="T27" fmla="*/ 37 h 145"/>
                <a:gd name="T28" fmla="*/ 27 w 71"/>
                <a:gd name="T29" fmla="*/ 10 h 145"/>
                <a:gd name="T30" fmla="*/ 56 w 71"/>
                <a:gd name="T31" fmla="*/ 0 h 145"/>
                <a:gd name="T32" fmla="*/ 71 w 71"/>
                <a:gd name="T33" fmla="*/ 2 h 145"/>
                <a:gd name="T34" fmla="*/ 71 w 71"/>
                <a:gd name="T3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45">
                  <a:moveTo>
                    <a:pt x="71" y="25"/>
                  </a:moveTo>
                  <a:cubicBezTo>
                    <a:pt x="67" y="24"/>
                    <a:pt x="63" y="23"/>
                    <a:pt x="60" y="23"/>
                  </a:cubicBezTo>
                  <a:cubicBezTo>
                    <a:pt x="50" y="23"/>
                    <a:pt x="46" y="28"/>
                    <a:pt x="46" y="39"/>
                  </a:cubicBezTo>
                  <a:cubicBezTo>
                    <a:pt x="46" y="49"/>
                    <a:pt x="46" y="49"/>
                    <a:pt x="46" y="49"/>
                  </a:cubicBezTo>
                  <a:cubicBezTo>
                    <a:pt x="68" y="49"/>
                    <a:pt x="68" y="49"/>
                    <a:pt x="68" y="49"/>
                  </a:cubicBezTo>
                  <a:cubicBezTo>
                    <a:pt x="68" y="71"/>
                    <a:pt x="68" y="71"/>
                    <a:pt x="68" y="71"/>
                  </a:cubicBezTo>
                  <a:cubicBezTo>
                    <a:pt x="46" y="71"/>
                    <a:pt x="46" y="71"/>
                    <a:pt x="46" y="71"/>
                  </a:cubicBezTo>
                  <a:cubicBezTo>
                    <a:pt x="46" y="145"/>
                    <a:pt x="46" y="145"/>
                    <a:pt x="46" y="145"/>
                  </a:cubicBezTo>
                  <a:cubicBezTo>
                    <a:pt x="16" y="145"/>
                    <a:pt x="16" y="145"/>
                    <a:pt x="16" y="145"/>
                  </a:cubicBezTo>
                  <a:cubicBezTo>
                    <a:pt x="16" y="71"/>
                    <a:pt x="16" y="71"/>
                    <a:pt x="16" y="71"/>
                  </a:cubicBezTo>
                  <a:cubicBezTo>
                    <a:pt x="0" y="71"/>
                    <a:pt x="0" y="71"/>
                    <a:pt x="0" y="71"/>
                  </a:cubicBezTo>
                  <a:cubicBezTo>
                    <a:pt x="0" y="49"/>
                    <a:pt x="0" y="49"/>
                    <a:pt x="0" y="49"/>
                  </a:cubicBezTo>
                  <a:cubicBezTo>
                    <a:pt x="16" y="49"/>
                    <a:pt x="16" y="49"/>
                    <a:pt x="16" y="49"/>
                  </a:cubicBezTo>
                  <a:cubicBezTo>
                    <a:pt x="16" y="37"/>
                    <a:pt x="16" y="37"/>
                    <a:pt x="16" y="37"/>
                  </a:cubicBezTo>
                  <a:cubicBezTo>
                    <a:pt x="16" y="26"/>
                    <a:pt x="19" y="17"/>
                    <a:pt x="27" y="10"/>
                  </a:cubicBezTo>
                  <a:cubicBezTo>
                    <a:pt x="34" y="4"/>
                    <a:pt x="44" y="0"/>
                    <a:pt x="56" y="0"/>
                  </a:cubicBezTo>
                  <a:cubicBezTo>
                    <a:pt x="62" y="0"/>
                    <a:pt x="67" y="1"/>
                    <a:pt x="71" y="2"/>
                  </a:cubicBezTo>
                  <a:lnTo>
                    <a:pt x="71" y="2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Freeform 83"/>
            <p:cNvSpPr>
              <a:spLocks noEditPoints="1"/>
            </p:cNvSpPr>
            <p:nvPr userDrawn="1"/>
          </p:nvSpPr>
          <p:spPr bwMode="auto">
            <a:xfrm>
              <a:off x="1922463" y="2616200"/>
              <a:ext cx="1616075" cy="1622425"/>
            </a:xfrm>
            <a:custGeom>
              <a:avLst/>
              <a:gdLst>
                <a:gd name="T0" fmla="*/ 215 w 430"/>
                <a:gd name="T1" fmla="*/ 0 h 430"/>
                <a:gd name="T2" fmla="*/ 0 w 430"/>
                <a:gd name="T3" fmla="*/ 215 h 430"/>
                <a:gd name="T4" fmla="*/ 215 w 430"/>
                <a:gd name="T5" fmla="*/ 430 h 430"/>
                <a:gd name="T6" fmla="*/ 430 w 430"/>
                <a:gd name="T7" fmla="*/ 215 h 430"/>
                <a:gd name="T8" fmla="*/ 215 w 430"/>
                <a:gd name="T9" fmla="*/ 0 h 430"/>
                <a:gd name="T10" fmla="*/ 215 w 430"/>
                <a:gd name="T11" fmla="*/ 18 h 430"/>
                <a:gd name="T12" fmla="*/ 292 w 430"/>
                <a:gd name="T13" fmla="*/ 33 h 430"/>
                <a:gd name="T14" fmla="*/ 354 w 430"/>
                <a:gd name="T15" fmla="*/ 75 h 430"/>
                <a:gd name="T16" fmla="*/ 397 w 430"/>
                <a:gd name="T17" fmla="*/ 138 h 430"/>
                <a:gd name="T18" fmla="*/ 412 w 430"/>
                <a:gd name="T19" fmla="*/ 215 h 430"/>
                <a:gd name="T20" fmla="*/ 397 w 430"/>
                <a:gd name="T21" fmla="*/ 292 h 430"/>
                <a:gd name="T22" fmla="*/ 354 w 430"/>
                <a:gd name="T23" fmla="*/ 354 h 430"/>
                <a:gd name="T24" fmla="*/ 292 w 430"/>
                <a:gd name="T25" fmla="*/ 397 h 430"/>
                <a:gd name="T26" fmla="*/ 215 w 430"/>
                <a:gd name="T27" fmla="*/ 412 h 430"/>
                <a:gd name="T28" fmla="*/ 138 w 430"/>
                <a:gd name="T29" fmla="*/ 397 h 430"/>
                <a:gd name="T30" fmla="*/ 75 w 430"/>
                <a:gd name="T31" fmla="*/ 354 h 430"/>
                <a:gd name="T32" fmla="*/ 33 w 430"/>
                <a:gd name="T33" fmla="*/ 292 h 430"/>
                <a:gd name="T34" fmla="*/ 18 w 430"/>
                <a:gd name="T35" fmla="*/ 215 h 430"/>
                <a:gd name="T36" fmla="*/ 33 w 430"/>
                <a:gd name="T37" fmla="*/ 138 h 430"/>
                <a:gd name="T38" fmla="*/ 75 w 430"/>
                <a:gd name="T39" fmla="*/ 75 h 430"/>
                <a:gd name="T40" fmla="*/ 138 w 430"/>
                <a:gd name="T41" fmla="*/ 33 h 430"/>
                <a:gd name="T42" fmla="*/ 215 w 430"/>
                <a:gd name="T43" fmla="*/ 1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0" h="430">
                  <a:moveTo>
                    <a:pt x="215" y="0"/>
                  </a:moveTo>
                  <a:cubicBezTo>
                    <a:pt x="96" y="0"/>
                    <a:pt x="0" y="96"/>
                    <a:pt x="0" y="215"/>
                  </a:cubicBezTo>
                  <a:cubicBezTo>
                    <a:pt x="0" y="334"/>
                    <a:pt x="96" y="430"/>
                    <a:pt x="215" y="430"/>
                  </a:cubicBezTo>
                  <a:cubicBezTo>
                    <a:pt x="333" y="430"/>
                    <a:pt x="430" y="334"/>
                    <a:pt x="430" y="215"/>
                  </a:cubicBezTo>
                  <a:cubicBezTo>
                    <a:pt x="430" y="96"/>
                    <a:pt x="333" y="0"/>
                    <a:pt x="215" y="0"/>
                  </a:cubicBezTo>
                  <a:moveTo>
                    <a:pt x="215" y="18"/>
                  </a:moveTo>
                  <a:cubicBezTo>
                    <a:pt x="241" y="18"/>
                    <a:pt x="267" y="23"/>
                    <a:pt x="292" y="33"/>
                  </a:cubicBezTo>
                  <a:cubicBezTo>
                    <a:pt x="315" y="43"/>
                    <a:pt x="336" y="57"/>
                    <a:pt x="354" y="75"/>
                  </a:cubicBezTo>
                  <a:cubicBezTo>
                    <a:pt x="372" y="94"/>
                    <a:pt x="387" y="115"/>
                    <a:pt x="397" y="138"/>
                  </a:cubicBezTo>
                  <a:cubicBezTo>
                    <a:pt x="407" y="163"/>
                    <a:pt x="412" y="188"/>
                    <a:pt x="412" y="215"/>
                  </a:cubicBezTo>
                  <a:cubicBezTo>
                    <a:pt x="412" y="242"/>
                    <a:pt x="407" y="267"/>
                    <a:pt x="397" y="292"/>
                  </a:cubicBezTo>
                  <a:cubicBezTo>
                    <a:pt x="387" y="315"/>
                    <a:pt x="372" y="336"/>
                    <a:pt x="354" y="354"/>
                  </a:cubicBezTo>
                  <a:cubicBezTo>
                    <a:pt x="336" y="373"/>
                    <a:pt x="315" y="387"/>
                    <a:pt x="292" y="397"/>
                  </a:cubicBezTo>
                  <a:cubicBezTo>
                    <a:pt x="267" y="407"/>
                    <a:pt x="241" y="412"/>
                    <a:pt x="215" y="412"/>
                  </a:cubicBezTo>
                  <a:cubicBezTo>
                    <a:pt x="188" y="412"/>
                    <a:pt x="162" y="407"/>
                    <a:pt x="138" y="397"/>
                  </a:cubicBezTo>
                  <a:cubicBezTo>
                    <a:pt x="115" y="387"/>
                    <a:pt x="93" y="373"/>
                    <a:pt x="75" y="354"/>
                  </a:cubicBezTo>
                  <a:cubicBezTo>
                    <a:pt x="57" y="336"/>
                    <a:pt x="43" y="315"/>
                    <a:pt x="33" y="292"/>
                  </a:cubicBezTo>
                  <a:cubicBezTo>
                    <a:pt x="23" y="267"/>
                    <a:pt x="18" y="242"/>
                    <a:pt x="18" y="215"/>
                  </a:cubicBezTo>
                  <a:cubicBezTo>
                    <a:pt x="18" y="188"/>
                    <a:pt x="23" y="163"/>
                    <a:pt x="33" y="138"/>
                  </a:cubicBezTo>
                  <a:cubicBezTo>
                    <a:pt x="43" y="115"/>
                    <a:pt x="57" y="94"/>
                    <a:pt x="75" y="75"/>
                  </a:cubicBezTo>
                  <a:cubicBezTo>
                    <a:pt x="93" y="57"/>
                    <a:pt x="115" y="43"/>
                    <a:pt x="138" y="33"/>
                  </a:cubicBezTo>
                  <a:cubicBezTo>
                    <a:pt x="162" y="23"/>
                    <a:pt x="188" y="18"/>
                    <a:pt x="215" y="18"/>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 name="Oval 84"/>
            <p:cNvSpPr>
              <a:spLocks noChangeArrowheads="1"/>
            </p:cNvSpPr>
            <p:nvPr userDrawn="1"/>
          </p:nvSpPr>
          <p:spPr bwMode="auto">
            <a:xfrm>
              <a:off x="1908175" y="2679700"/>
              <a:ext cx="566738" cy="569913"/>
            </a:xfrm>
            <a:prstGeom prst="ellipse">
              <a:avLst/>
            </a:prstGeom>
            <a:solidFill>
              <a:srgbClr val="4DC1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42336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2"/>
          <p:cNvSpPr txBox="1">
            <a:spLocks/>
          </p:cNvSpPr>
          <p:nvPr userDrawn="1"/>
        </p:nvSpPr>
        <p:spPr>
          <a:xfrm>
            <a:off x="135462" y="6447144"/>
            <a:ext cx="353808" cy="321067"/>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E41CA2-F3CD-634A-82C4-E33F32F1B2DB}" type="slidenum">
              <a:rPr kumimoji="0" lang="en-US" sz="950" b="1" i="0" u="none" strike="noStrike" kern="0" cap="none" spc="20" normalizeH="0" baseline="0" noProof="0" smtClean="0">
                <a:ln>
                  <a:noFill/>
                </a:ln>
                <a:solidFill>
                  <a:schemeClr val="tx1"/>
                </a:solidFill>
                <a:effectLst/>
                <a:uLnTx/>
                <a:uFillTx/>
                <a:latin typeface="+mn-lt"/>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50" b="1" i="0" u="none" strike="noStrike" kern="0" cap="none" spc="20" normalizeH="0" baseline="0" noProof="0" dirty="0">
              <a:ln>
                <a:noFill/>
              </a:ln>
              <a:solidFill>
                <a:schemeClr val="tx1"/>
              </a:solidFill>
              <a:effectLst/>
              <a:uLnTx/>
              <a:uFillTx/>
              <a:latin typeface="+mn-lt"/>
              <a:ea typeface="+mn-ea"/>
              <a:cs typeface="Arial" panose="020B0604020202020204" pitchFamily="34" charset="0"/>
            </a:endParaRPr>
          </a:p>
        </p:txBody>
      </p:sp>
      <p:sp>
        <p:nvSpPr>
          <p:cNvPr id="14" name="Footer Placeholder 5"/>
          <p:cNvSpPr txBox="1">
            <a:spLocks/>
          </p:cNvSpPr>
          <p:nvPr userDrawn="1"/>
        </p:nvSpPr>
        <p:spPr>
          <a:xfrm>
            <a:off x="372530" y="6367745"/>
            <a:ext cx="7645067" cy="404596"/>
          </a:xfrm>
          <a:prstGeom prst="rect">
            <a:avLst/>
          </a:prstGeom>
        </p:spPr>
        <p:txBody>
          <a:bodyPr vert="horz" lIns="101425" tIns="50713" rIns="101425" bIns="50713" rtlCol="0" anchor="ctr"/>
          <a:lstStyle>
            <a:defPPr>
              <a:defRPr lang="en-US"/>
            </a:defPPr>
            <a:lvl1pPr marL="0" algn="ctr" defTabSz="507126" rtl="0" eaLnBrk="1" latinLnBrk="0" hangingPunct="1">
              <a:defRPr sz="1300" kern="1200">
                <a:solidFill>
                  <a:schemeClr val="tx1">
                    <a:tint val="75000"/>
                  </a:schemeClr>
                </a:solidFill>
                <a:latin typeface="+mn-lt"/>
                <a:ea typeface="+mn-ea"/>
                <a:cs typeface="+mn-cs"/>
              </a:defRPr>
            </a:lvl1pPr>
            <a:lvl2pPr marL="507126" algn="l" defTabSz="507126" rtl="0" eaLnBrk="1" latinLnBrk="0" hangingPunct="1">
              <a:defRPr sz="2000" kern="1200">
                <a:solidFill>
                  <a:schemeClr val="tx1"/>
                </a:solidFill>
                <a:latin typeface="+mn-lt"/>
                <a:ea typeface="+mn-ea"/>
                <a:cs typeface="+mn-cs"/>
              </a:defRPr>
            </a:lvl2pPr>
            <a:lvl3pPr marL="1014252" algn="l" defTabSz="507126" rtl="0" eaLnBrk="1" latinLnBrk="0" hangingPunct="1">
              <a:defRPr sz="2000" kern="1200">
                <a:solidFill>
                  <a:schemeClr val="tx1"/>
                </a:solidFill>
                <a:latin typeface="+mn-lt"/>
                <a:ea typeface="+mn-ea"/>
                <a:cs typeface="+mn-cs"/>
              </a:defRPr>
            </a:lvl3pPr>
            <a:lvl4pPr marL="1521379" algn="l" defTabSz="507126" rtl="0" eaLnBrk="1" latinLnBrk="0" hangingPunct="1">
              <a:defRPr sz="2000" kern="1200">
                <a:solidFill>
                  <a:schemeClr val="tx1"/>
                </a:solidFill>
                <a:latin typeface="+mn-lt"/>
                <a:ea typeface="+mn-ea"/>
                <a:cs typeface="+mn-cs"/>
              </a:defRPr>
            </a:lvl4pPr>
            <a:lvl5pPr marL="2028505" algn="l" defTabSz="507126" rtl="0" eaLnBrk="1" latinLnBrk="0" hangingPunct="1">
              <a:defRPr sz="2000" kern="1200">
                <a:solidFill>
                  <a:schemeClr val="tx1"/>
                </a:solidFill>
                <a:latin typeface="+mn-lt"/>
                <a:ea typeface="+mn-ea"/>
                <a:cs typeface="+mn-cs"/>
              </a:defRPr>
            </a:lvl5pPr>
            <a:lvl6pPr marL="2535631" algn="l" defTabSz="507126" rtl="0" eaLnBrk="1" latinLnBrk="0" hangingPunct="1">
              <a:defRPr sz="2000" kern="1200">
                <a:solidFill>
                  <a:schemeClr val="tx1"/>
                </a:solidFill>
                <a:latin typeface="+mn-lt"/>
                <a:ea typeface="+mn-ea"/>
                <a:cs typeface="+mn-cs"/>
              </a:defRPr>
            </a:lvl6pPr>
            <a:lvl7pPr marL="3042757" algn="l" defTabSz="507126" rtl="0" eaLnBrk="1" latinLnBrk="0" hangingPunct="1">
              <a:defRPr sz="2000" kern="1200">
                <a:solidFill>
                  <a:schemeClr val="tx1"/>
                </a:solidFill>
                <a:latin typeface="+mn-lt"/>
                <a:ea typeface="+mn-ea"/>
                <a:cs typeface="+mn-cs"/>
              </a:defRPr>
            </a:lvl7pPr>
            <a:lvl8pPr marL="3549884" algn="l" defTabSz="507126" rtl="0" eaLnBrk="1" latinLnBrk="0" hangingPunct="1">
              <a:defRPr sz="2000" kern="1200">
                <a:solidFill>
                  <a:schemeClr val="tx1"/>
                </a:solidFill>
                <a:latin typeface="+mn-lt"/>
                <a:ea typeface="+mn-ea"/>
                <a:cs typeface="+mn-cs"/>
              </a:defRPr>
            </a:lvl8pPr>
            <a:lvl9pPr marL="4057010" algn="l" defTabSz="507126" rtl="0" eaLnBrk="1" latinLnBrk="0" hangingPunct="1">
              <a:defRPr sz="2000" kern="1200">
                <a:solidFill>
                  <a:schemeClr val="tx1"/>
                </a:solidFill>
                <a:latin typeface="+mn-lt"/>
                <a:ea typeface="+mn-ea"/>
                <a:cs typeface="+mn-cs"/>
              </a:defRPr>
            </a:lvl9pPr>
          </a:lstStyle>
          <a:p>
            <a:pPr algn="l"/>
            <a:r>
              <a:rPr lang="en-US" sz="950" b="1" kern="0" spc="20" dirty="0" smtClean="0">
                <a:solidFill>
                  <a:schemeClr val="accent1"/>
                </a:solidFill>
                <a:latin typeface="+mn-lt"/>
                <a:cs typeface="Arial" panose="020B0604020202020204" pitchFamily="34" charset="0"/>
              </a:rPr>
              <a:t>Practical Fraud Risk Management</a:t>
            </a:r>
            <a:endParaRPr lang="en-US" sz="950" b="1" kern="0" spc="20" dirty="0">
              <a:solidFill>
                <a:schemeClr val="accent1"/>
              </a:solidFill>
              <a:latin typeface="+mn-lt"/>
              <a:cs typeface="Arial" panose="020B0604020202020204" pitchFamily="34" charset="0"/>
            </a:endParaRPr>
          </a:p>
        </p:txBody>
      </p:sp>
      <p:grpSp>
        <p:nvGrpSpPr>
          <p:cNvPr id="8" name="Group 7"/>
          <p:cNvGrpSpPr/>
          <p:nvPr userDrawn="1"/>
        </p:nvGrpSpPr>
        <p:grpSpPr>
          <a:xfrm>
            <a:off x="8569442" y="6298095"/>
            <a:ext cx="447582" cy="445403"/>
            <a:chOff x="1908175" y="2616200"/>
            <a:chExt cx="1630363" cy="1622425"/>
          </a:xfrm>
        </p:grpSpPr>
        <p:sp>
          <p:nvSpPr>
            <p:cNvPr id="10" name="Oval 78"/>
            <p:cNvSpPr>
              <a:spLocks noChangeArrowheads="1"/>
            </p:cNvSpPr>
            <p:nvPr userDrawn="1"/>
          </p:nvSpPr>
          <p:spPr bwMode="auto">
            <a:xfrm>
              <a:off x="1963738" y="2665413"/>
              <a:ext cx="1530350" cy="1535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 name="Freeform 79"/>
            <p:cNvSpPr>
              <a:spLocks noEditPoints="1"/>
            </p:cNvSpPr>
            <p:nvPr userDrawn="1"/>
          </p:nvSpPr>
          <p:spPr bwMode="auto">
            <a:xfrm>
              <a:off x="2967038" y="3336925"/>
              <a:ext cx="376238" cy="539750"/>
            </a:xfrm>
            <a:custGeom>
              <a:avLst/>
              <a:gdLst>
                <a:gd name="T0" fmla="*/ 29 w 100"/>
                <a:gd name="T1" fmla="*/ 48 h 143"/>
                <a:gd name="T2" fmla="*/ 29 w 100"/>
                <a:gd name="T3" fmla="*/ 55 h 143"/>
                <a:gd name="T4" fmla="*/ 35 w 100"/>
                <a:gd name="T5" fmla="*/ 72 h 143"/>
                <a:gd name="T6" fmla="*/ 48 w 100"/>
                <a:gd name="T7" fmla="*/ 78 h 143"/>
                <a:gd name="T8" fmla="*/ 64 w 100"/>
                <a:gd name="T9" fmla="*/ 70 h 143"/>
                <a:gd name="T10" fmla="*/ 70 w 100"/>
                <a:gd name="T11" fmla="*/ 48 h 143"/>
                <a:gd name="T12" fmla="*/ 50 w 100"/>
                <a:gd name="T13" fmla="*/ 22 h 143"/>
                <a:gd name="T14" fmla="*/ 35 w 100"/>
                <a:gd name="T15" fmla="*/ 29 h 143"/>
                <a:gd name="T16" fmla="*/ 29 w 100"/>
                <a:gd name="T17" fmla="*/ 48 h 143"/>
                <a:gd name="T18" fmla="*/ 30 w 100"/>
                <a:gd name="T19" fmla="*/ 87 h 143"/>
                <a:gd name="T20" fmla="*/ 30 w 100"/>
                <a:gd name="T21" fmla="*/ 87 h 143"/>
                <a:gd name="T22" fmla="*/ 30 w 100"/>
                <a:gd name="T23" fmla="*/ 143 h 143"/>
                <a:gd name="T24" fmla="*/ 0 w 100"/>
                <a:gd name="T25" fmla="*/ 143 h 143"/>
                <a:gd name="T26" fmla="*/ 0 w 100"/>
                <a:gd name="T27" fmla="*/ 2 h 143"/>
                <a:gd name="T28" fmla="*/ 30 w 100"/>
                <a:gd name="T29" fmla="*/ 2 h 143"/>
                <a:gd name="T30" fmla="*/ 30 w 100"/>
                <a:gd name="T31" fmla="*/ 16 h 143"/>
                <a:gd name="T32" fmla="*/ 30 w 100"/>
                <a:gd name="T33" fmla="*/ 16 h 143"/>
                <a:gd name="T34" fmla="*/ 61 w 100"/>
                <a:gd name="T35" fmla="*/ 0 h 143"/>
                <a:gd name="T36" fmla="*/ 90 w 100"/>
                <a:gd name="T37" fmla="*/ 12 h 143"/>
                <a:gd name="T38" fmla="*/ 100 w 100"/>
                <a:gd name="T39" fmla="*/ 47 h 143"/>
                <a:gd name="T40" fmla="*/ 88 w 100"/>
                <a:gd name="T41" fmla="*/ 86 h 143"/>
                <a:gd name="T42" fmla="*/ 57 w 100"/>
                <a:gd name="T43" fmla="*/ 101 h 143"/>
                <a:gd name="T44" fmla="*/ 30 w 100"/>
                <a:gd name="T45" fmla="*/ 8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43">
                  <a:moveTo>
                    <a:pt x="29" y="48"/>
                  </a:moveTo>
                  <a:cubicBezTo>
                    <a:pt x="29" y="55"/>
                    <a:pt x="29" y="55"/>
                    <a:pt x="29" y="55"/>
                  </a:cubicBezTo>
                  <a:cubicBezTo>
                    <a:pt x="29" y="62"/>
                    <a:pt x="31" y="67"/>
                    <a:pt x="35" y="72"/>
                  </a:cubicBezTo>
                  <a:cubicBezTo>
                    <a:pt x="38" y="76"/>
                    <a:pt x="43" y="78"/>
                    <a:pt x="48" y="78"/>
                  </a:cubicBezTo>
                  <a:cubicBezTo>
                    <a:pt x="55" y="78"/>
                    <a:pt x="60" y="75"/>
                    <a:pt x="64" y="70"/>
                  </a:cubicBezTo>
                  <a:cubicBezTo>
                    <a:pt x="68" y="65"/>
                    <a:pt x="70" y="57"/>
                    <a:pt x="70" y="48"/>
                  </a:cubicBezTo>
                  <a:cubicBezTo>
                    <a:pt x="70" y="31"/>
                    <a:pt x="63" y="22"/>
                    <a:pt x="50" y="22"/>
                  </a:cubicBezTo>
                  <a:cubicBezTo>
                    <a:pt x="44" y="22"/>
                    <a:pt x="39" y="25"/>
                    <a:pt x="35" y="29"/>
                  </a:cubicBezTo>
                  <a:cubicBezTo>
                    <a:pt x="31" y="34"/>
                    <a:pt x="29" y="40"/>
                    <a:pt x="29" y="48"/>
                  </a:cubicBezTo>
                  <a:moveTo>
                    <a:pt x="30" y="87"/>
                  </a:moveTo>
                  <a:cubicBezTo>
                    <a:pt x="30" y="87"/>
                    <a:pt x="30" y="87"/>
                    <a:pt x="30" y="87"/>
                  </a:cubicBezTo>
                  <a:cubicBezTo>
                    <a:pt x="30" y="143"/>
                    <a:pt x="30" y="143"/>
                    <a:pt x="30" y="143"/>
                  </a:cubicBezTo>
                  <a:cubicBezTo>
                    <a:pt x="0" y="143"/>
                    <a:pt x="0" y="143"/>
                    <a:pt x="0" y="143"/>
                  </a:cubicBezTo>
                  <a:cubicBezTo>
                    <a:pt x="0" y="2"/>
                    <a:pt x="0" y="2"/>
                    <a:pt x="0" y="2"/>
                  </a:cubicBezTo>
                  <a:cubicBezTo>
                    <a:pt x="30" y="2"/>
                    <a:pt x="30" y="2"/>
                    <a:pt x="30" y="2"/>
                  </a:cubicBezTo>
                  <a:cubicBezTo>
                    <a:pt x="30" y="16"/>
                    <a:pt x="30" y="16"/>
                    <a:pt x="30" y="16"/>
                  </a:cubicBezTo>
                  <a:cubicBezTo>
                    <a:pt x="30" y="16"/>
                    <a:pt x="30" y="16"/>
                    <a:pt x="30" y="16"/>
                  </a:cubicBezTo>
                  <a:cubicBezTo>
                    <a:pt x="37" y="5"/>
                    <a:pt x="48" y="0"/>
                    <a:pt x="61" y="0"/>
                  </a:cubicBezTo>
                  <a:cubicBezTo>
                    <a:pt x="74" y="0"/>
                    <a:pt x="83" y="4"/>
                    <a:pt x="90" y="12"/>
                  </a:cubicBezTo>
                  <a:cubicBezTo>
                    <a:pt x="97" y="21"/>
                    <a:pt x="100" y="33"/>
                    <a:pt x="100" y="47"/>
                  </a:cubicBezTo>
                  <a:cubicBezTo>
                    <a:pt x="100" y="63"/>
                    <a:pt x="96" y="76"/>
                    <a:pt x="88" y="86"/>
                  </a:cubicBezTo>
                  <a:cubicBezTo>
                    <a:pt x="80" y="96"/>
                    <a:pt x="70" y="101"/>
                    <a:pt x="57" y="101"/>
                  </a:cubicBezTo>
                  <a:cubicBezTo>
                    <a:pt x="45" y="101"/>
                    <a:pt x="36" y="96"/>
                    <a:pt x="30" y="87"/>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 name="Rectangle 80"/>
            <p:cNvSpPr>
              <a:spLocks noChangeArrowheads="1"/>
            </p:cNvSpPr>
            <p:nvPr userDrawn="1"/>
          </p:nvSpPr>
          <p:spPr bwMode="auto">
            <a:xfrm>
              <a:off x="2136775" y="3344863"/>
              <a:ext cx="109538" cy="36195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 name="Freeform 81"/>
            <p:cNvSpPr>
              <a:spLocks/>
            </p:cNvSpPr>
            <p:nvPr userDrawn="1"/>
          </p:nvSpPr>
          <p:spPr bwMode="auto">
            <a:xfrm>
              <a:off x="2306638" y="3336925"/>
              <a:ext cx="296863" cy="381000"/>
            </a:xfrm>
            <a:custGeom>
              <a:avLst/>
              <a:gdLst>
                <a:gd name="T0" fmla="*/ 79 w 79"/>
                <a:gd name="T1" fmla="*/ 95 h 101"/>
                <a:gd name="T2" fmla="*/ 50 w 79"/>
                <a:gd name="T3" fmla="*/ 101 h 101"/>
                <a:gd name="T4" fmla="*/ 14 w 79"/>
                <a:gd name="T5" fmla="*/ 87 h 101"/>
                <a:gd name="T6" fmla="*/ 0 w 79"/>
                <a:gd name="T7" fmla="*/ 53 h 101"/>
                <a:gd name="T8" fmla="*/ 15 w 79"/>
                <a:gd name="T9" fmla="*/ 14 h 101"/>
                <a:gd name="T10" fmla="*/ 54 w 79"/>
                <a:gd name="T11" fmla="*/ 0 h 101"/>
                <a:gd name="T12" fmla="*/ 79 w 79"/>
                <a:gd name="T13" fmla="*/ 4 h 101"/>
                <a:gd name="T14" fmla="*/ 79 w 79"/>
                <a:gd name="T15" fmla="*/ 29 h 101"/>
                <a:gd name="T16" fmla="*/ 58 w 79"/>
                <a:gd name="T17" fmla="*/ 22 h 101"/>
                <a:gd name="T18" fmla="*/ 38 w 79"/>
                <a:gd name="T19" fmla="*/ 30 h 101"/>
                <a:gd name="T20" fmla="*/ 30 w 79"/>
                <a:gd name="T21" fmla="*/ 51 h 101"/>
                <a:gd name="T22" fmla="*/ 37 w 79"/>
                <a:gd name="T23" fmla="*/ 71 h 101"/>
                <a:gd name="T24" fmla="*/ 57 w 79"/>
                <a:gd name="T25" fmla="*/ 78 h 101"/>
                <a:gd name="T26" fmla="*/ 79 w 79"/>
                <a:gd name="T27" fmla="*/ 71 h 101"/>
                <a:gd name="T28" fmla="*/ 79 w 79"/>
                <a:gd name="T29"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1">
                  <a:moveTo>
                    <a:pt x="79" y="95"/>
                  </a:moveTo>
                  <a:cubicBezTo>
                    <a:pt x="72" y="99"/>
                    <a:pt x="62" y="101"/>
                    <a:pt x="50" y="101"/>
                  </a:cubicBezTo>
                  <a:cubicBezTo>
                    <a:pt x="35" y="101"/>
                    <a:pt x="23" y="96"/>
                    <a:pt x="14" y="87"/>
                  </a:cubicBezTo>
                  <a:cubicBezTo>
                    <a:pt x="4" y="78"/>
                    <a:pt x="0" y="67"/>
                    <a:pt x="0" y="53"/>
                  </a:cubicBezTo>
                  <a:cubicBezTo>
                    <a:pt x="0" y="36"/>
                    <a:pt x="5" y="23"/>
                    <a:pt x="15" y="14"/>
                  </a:cubicBezTo>
                  <a:cubicBezTo>
                    <a:pt x="24" y="4"/>
                    <a:pt x="38" y="0"/>
                    <a:pt x="54" y="0"/>
                  </a:cubicBezTo>
                  <a:cubicBezTo>
                    <a:pt x="65" y="0"/>
                    <a:pt x="74" y="1"/>
                    <a:pt x="79" y="4"/>
                  </a:cubicBezTo>
                  <a:cubicBezTo>
                    <a:pt x="79" y="29"/>
                    <a:pt x="79" y="29"/>
                    <a:pt x="79" y="29"/>
                  </a:cubicBezTo>
                  <a:cubicBezTo>
                    <a:pt x="72" y="25"/>
                    <a:pt x="66" y="22"/>
                    <a:pt x="58" y="22"/>
                  </a:cubicBezTo>
                  <a:cubicBezTo>
                    <a:pt x="49" y="22"/>
                    <a:pt x="43" y="25"/>
                    <a:pt x="38" y="30"/>
                  </a:cubicBezTo>
                  <a:cubicBezTo>
                    <a:pt x="33" y="35"/>
                    <a:pt x="30" y="42"/>
                    <a:pt x="30" y="51"/>
                  </a:cubicBezTo>
                  <a:cubicBezTo>
                    <a:pt x="30" y="59"/>
                    <a:pt x="32" y="66"/>
                    <a:pt x="37" y="71"/>
                  </a:cubicBezTo>
                  <a:cubicBezTo>
                    <a:pt x="42" y="76"/>
                    <a:pt x="49" y="78"/>
                    <a:pt x="57" y="78"/>
                  </a:cubicBezTo>
                  <a:cubicBezTo>
                    <a:pt x="64" y="78"/>
                    <a:pt x="72" y="76"/>
                    <a:pt x="79" y="71"/>
                  </a:cubicBezTo>
                  <a:lnTo>
                    <a:pt x="79" y="9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 name="Freeform 82"/>
            <p:cNvSpPr>
              <a:spLocks/>
            </p:cNvSpPr>
            <p:nvPr userDrawn="1"/>
          </p:nvSpPr>
          <p:spPr bwMode="auto">
            <a:xfrm>
              <a:off x="2651125" y="3159125"/>
              <a:ext cx="266700" cy="547688"/>
            </a:xfrm>
            <a:custGeom>
              <a:avLst/>
              <a:gdLst>
                <a:gd name="T0" fmla="*/ 71 w 71"/>
                <a:gd name="T1" fmla="*/ 25 h 145"/>
                <a:gd name="T2" fmla="*/ 60 w 71"/>
                <a:gd name="T3" fmla="*/ 23 h 145"/>
                <a:gd name="T4" fmla="*/ 46 w 71"/>
                <a:gd name="T5" fmla="*/ 39 h 145"/>
                <a:gd name="T6" fmla="*/ 46 w 71"/>
                <a:gd name="T7" fmla="*/ 49 h 145"/>
                <a:gd name="T8" fmla="*/ 68 w 71"/>
                <a:gd name="T9" fmla="*/ 49 h 145"/>
                <a:gd name="T10" fmla="*/ 68 w 71"/>
                <a:gd name="T11" fmla="*/ 71 h 145"/>
                <a:gd name="T12" fmla="*/ 46 w 71"/>
                <a:gd name="T13" fmla="*/ 71 h 145"/>
                <a:gd name="T14" fmla="*/ 46 w 71"/>
                <a:gd name="T15" fmla="*/ 145 h 145"/>
                <a:gd name="T16" fmla="*/ 16 w 71"/>
                <a:gd name="T17" fmla="*/ 145 h 145"/>
                <a:gd name="T18" fmla="*/ 16 w 71"/>
                <a:gd name="T19" fmla="*/ 71 h 145"/>
                <a:gd name="T20" fmla="*/ 0 w 71"/>
                <a:gd name="T21" fmla="*/ 71 h 145"/>
                <a:gd name="T22" fmla="*/ 0 w 71"/>
                <a:gd name="T23" fmla="*/ 49 h 145"/>
                <a:gd name="T24" fmla="*/ 16 w 71"/>
                <a:gd name="T25" fmla="*/ 49 h 145"/>
                <a:gd name="T26" fmla="*/ 16 w 71"/>
                <a:gd name="T27" fmla="*/ 37 h 145"/>
                <a:gd name="T28" fmla="*/ 27 w 71"/>
                <a:gd name="T29" fmla="*/ 10 h 145"/>
                <a:gd name="T30" fmla="*/ 56 w 71"/>
                <a:gd name="T31" fmla="*/ 0 h 145"/>
                <a:gd name="T32" fmla="*/ 71 w 71"/>
                <a:gd name="T33" fmla="*/ 2 h 145"/>
                <a:gd name="T34" fmla="*/ 71 w 71"/>
                <a:gd name="T3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45">
                  <a:moveTo>
                    <a:pt x="71" y="25"/>
                  </a:moveTo>
                  <a:cubicBezTo>
                    <a:pt x="67" y="24"/>
                    <a:pt x="63" y="23"/>
                    <a:pt x="60" y="23"/>
                  </a:cubicBezTo>
                  <a:cubicBezTo>
                    <a:pt x="50" y="23"/>
                    <a:pt x="46" y="28"/>
                    <a:pt x="46" y="39"/>
                  </a:cubicBezTo>
                  <a:cubicBezTo>
                    <a:pt x="46" y="49"/>
                    <a:pt x="46" y="49"/>
                    <a:pt x="46" y="49"/>
                  </a:cubicBezTo>
                  <a:cubicBezTo>
                    <a:pt x="68" y="49"/>
                    <a:pt x="68" y="49"/>
                    <a:pt x="68" y="49"/>
                  </a:cubicBezTo>
                  <a:cubicBezTo>
                    <a:pt x="68" y="71"/>
                    <a:pt x="68" y="71"/>
                    <a:pt x="68" y="71"/>
                  </a:cubicBezTo>
                  <a:cubicBezTo>
                    <a:pt x="46" y="71"/>
                    <a:pt x="46" y="71"/>
                    <a:pt x="46" y="71"/>
                  </a:cubicBezTo>
                  <a:cubicBezTo>
                    <a:pt x="46" y="145"/>
                    <a:pt x="46" y="145"/>
                    <a:pt x="46" y="145"/>
                  </a:cubicBezTo>
                  <a:cubicBezTo>
                    <a:pt x="16" y="145"/>
                    <a:pt x="16" y="145"/>
                    <a:pt x="16" y="145"/>
                  </a:cubicBezTo>
                  <a:cubicBezTo>
                    <a:pt x="16" y="71"/>
                    <a:pt x="16" y="71"/>
                    <a:pt x="16" y="71"/>
                  </a:cubicBezTo>
                  <a:cubicBezTo>
                    <a:pt x="0" y="71"/>
                    <a:pt x="0" y="71"/>
                    <a:pt x="0" y="71"/>
                  </a:cubicBezTo>
                  <a:cubicBezTo>
                    <a:pt x="0" y="49"/>
                    <a:pt x="0" y="49"/>
                    <a:pt x="0" y="49"/>
                  </a:cubicBezTo>
                  <a:cubicBezTo>
                    <a:pt x="16" y="49"/>
                    <a:pt x="16" y="49"/>
                    <a:pt x="16" y="49"/>
                  </a:cubicBezTo>
                  <a:cubicBezTo>
                    <a:pt x="16" y="37"/>
                    <a:pt x="16" y="37"/>
                    <a:pt x="16" y="37"/>
                  </a:cubicBezTo>
                  <a:cubicBezTo>
                    <a:pt x="16" y="26"/>
                    <a:pt x="19" y="17"/>
                    <a:pt x="27" y="10"/>
                  </a:cubicBezTo>
                  <a:cubicBezTo>
                    <a:pt x="34" y="4"/>
                    <a:pt x="44" y="0"/>
                    <a:pt x="56" y="0"/>
                  </a:cubicBezTo>
                  <a:cubicBezTo>
                    <a:pt x="62" y="0"/>
                    <a:pt x="67" y="1"/>
                    <a:pt x="71" y="2"/>
                  </a:cubicBezTo>
                  <a:lnTo>
                    <a:pt x="71" y="2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Freeform 83"/>
            <p:cNvSpPr>
              <a:spLocks noEditPoints="1"/>
            </p:cNvSpPr>
            <p:nvPr userDrawn="1"/>
          </p:nvSpPr>
          <p:spPr bwMode="auto">
            <a:xfrm>
              <a:off x="1922463" y="2616200"/>
              <a:ext cx="1616075" cy="1622425"/>
            </a:xfrm>
            <a:custGeom>
              <a:avLst/>
              <a:gdLst>
                <a:gd name="T0" fmla="*/ 215 w 430"/>
                <a:gd name="T1" fmla="*/ 0 h 430"/>
                <a:gd name="T2" fmla="*/ 0 w 430"/>
                <a:gd name="T3" fmla="*/ 215 h 430"/>
                <a:gd name="T4" fmla="*/ 215 w 430"/>
                <a:gd name="T5" fmla="*/ 430 h 430"/>
                <a:gd name="T6" fmla="*/ 430 w 430"/>
                <a:gd name="T7" fmla="*/ 215 h 430"/>
                <a:gd name="T8" fmla="*/ 215 w 430"/>
                <a:gd name="T9" fmla="*/ 0 h 430"/>
                <a:gd name="T10" fmla="*/ 215 w 430"/>
                <a:gd name="T11" fmla="*/ 18 h 430"/>
                <a:gd name="T12" fmla="*/ 292 w 430"/>
                <a:gd name="T13" fmla="*/ 33 h 430"/>
                <a:gd name="T14" fmla="*/ 354 w 430"/>
                <a:gd name="T15" fmla="*/ 75 h 430"/>
                <a:gd name="T16" fmla="*/ 397 w 430"/>
                <a:gd name="T17" fmla="*/ 138 h 430"/>
                <a:gd name="T18" fmla="*/ 412 w 430"/>
                <a:gd name="T19" fmla="*/ 215 h 430"/>
                <a:gd name="T20" fmla="*/ 397 w 430"/>
                <a:gd name="T21" fmla="*/ 292 h 430"/>
                <a:gd name="T22" fmla="*/ 354 w 430"/>
                <a:gd name="T23" fmla="*/ 354 h 430"/>
                <a:gd name="T24" fmla="*/ 292 w 430"/>
                <a:gd name="T25" fmla="*/ 397 h 430"/>
                <a:gd name="T26" fmla="*/ 215 w 430"/>
                <a:gd name="T27" fmla="*/ 412 h 430"/>
                <a:gd name="T28" fmla="*/ 138 w 430"/>
                <a:gd name="T29" fmla="*/ 397 h 430"/>
                <a:gd name="T30" fmla="*/ 75 w 430"/>
                <a:gd name="T31" fmla="*/ 354 h 430"/>
                <a:gd name="T32" fmla="*/ 33 w 430"/>
                <a:gd name="T33" fmla="*/ 292 h 430"/>
                <a:gd name="T34" fmla="*/ 18 w 430"/>
                <a:gd name="T35" fmla="*/ 215 h 430"/>
                <a:gd name="T36" fmla="*/ 33 w 430"/>
                <a:gd name="T37" fmla="*/ 138 h 430"/>
                <a:gd name="T38" fmla="*/ 75 w 430"/>
                <a:gd name="T39" fmla="*/ 75 h 430"/>
                <a:gd name="T40" fmla="*/ 138 w 430"/>
                <a:gd name="T41" fmla="*/ 33 h 430"/>
                <a:gd name="T42" fmla="*/ 215 w 430"/>
                <a:gd name="T43" fmla="*/ 1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0" h="430">
                  <a:moveTo>
                    <a:pt x="215" y="0"/>
                  </a:moveTo>
                  <a:cubicBezTo>
                    <a:pt x="96" y="0"/>
                    <a:pt x="0" y="96"/>
                    <a:pt x="0" y="215"/>
                  </a:cubicBezTo>
                  <a:cubicBezTo>
                    <a:pt x="0" y="334"/>
                    <a:pt x="96" y="430"/>
                    <a:pt x="215" y="430"/>
                  </a:cubicBezTo>
                  <a:cubicBezTo>
                    <a:pt x="333" y="430"/>
                    <a:pt x="430" y="334"/>
                    <a:pt x="430" y="215"/>
                  </a:cubicBezTo>
                  <a:cubicBezTo>
                    <a:pt x="430" y="96"/>
                    <a:pt x="333" y="0"/>
                    <a:pt x="215" y="0"/>
                  </a:cubicBezTo>
                  <a:moveTo>
                    <a:pt x="215" y="18"/>
                  </a:moveTo>
                  <a:cubicBezTo>
                    <a:pt x="241" y="18"/>
                    <a:pt x="267" y="23"/>
                    <a:pt x="292" y="33"/>
                  </a:cubicBezTo>
                  <a:cubicBezTo>
                    <a:pt x="315" y="43"/>
                    <a:pt x="336" y="57"/>
                    <a:pt x="354" y="75"/>
                  </a:cubicBezTo>
                  <a:cubicBezTo>
                    <a:pt x="372" y="94"/>
                    <a:pt x="387" y="115"/>
                    <a:pt x="397" y="138"/>
                  </a:cubicBezTo>
                  <a:cubicBezTo>
                    <a:pt x="407" y="163"/>
                    <a:pt x="412" y="188"/>
                    <a:pt x="412" y="215"/>
                  </a:cubicBezTo>
                  <a:cubicBezTo>
                    <a:pt x="412" y="242"/>
                    <a:pt x="407" y="267"/>
                    <a:pt x="397" y="292"/>
                  </a:cubicBezTo>
                  <a:cubicBezTo>
                    <a:pt x="387" y="315"/>
                    <a:pt x="372" y="336"/>
                    <a:pt x="354" y="354"/>
                  </a:cubicBezTo>
                  <a:cubicBezTo>
                    <a:pt x="336" y="373"/>
                    <a:pt x="315" y="387"/>
                    <a:pt x="292" y="397"/>
                  </a:cubicBezTo>
                  <a:cubicBezTo>
                    <a:pt x="267" y="407"/>
                    <a:pt x="241" y="412"/>
                    <a:pt x="215" y="412"/>
                  </a:cubicBezTo>
                  <a:cubicBezTo>
                    <a:pt x="188" y="412"/>
                    <a:pt x="162" y="407"/>
                    <a:pt x="138" y="397"/>
                  </a:cubicBezTo>
                  <a:cubicBezTo>
                    <a:pt x="115" y="387"/>
                    <a:pt x="93" y="373"/>
                    <a:pt x="75" y="354"/>
                  </a:cubicBezTo>
                  <a:cubicBezTo>
                    <a:pt x="57" y="336"/>
                    <a:pt x="43" y="315"/>
                    <a:pt x="33" y="292"/>
                  </a:cubicBezTo>
                  <a:cubicBezTo>
                    <a:pt x="23" y="267"/>
                    <a:pt x="18" y="242"/>
                    <a:pt x="18" y="215"/>
                  </a:cubicBezTo>
                  <a:cubicBezTo>
                    <a:pt x="18" y="188"/>
                    <a:pt x="23" y="163"/>
                    <a:pt x="33" y="138"/>
                  </a:cubicBezTo>
                  <a:cubicBezTo>
                    <a:pt x="43" y="115"/>
                    <a:pt x="57" y="94"/>
                    <a:pt x="75" y="75"/>
                  </a:cubicBezTo>
                  <a:cubicBezTo>
                    <a:pt x="93" y="57"/>
                    <a:pt x="115" y="43"/>
                    <a:pt x="138" y="33"/>
                  </a:cubicBezTo>
                  <a:cubicBezTo>
                    <a:pt x="162" y="23"/>
                    <a:pt x="188" y="18"/>
                    <a:pt x="215" y="18"/>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 name="Oval 84"/>
            <p:cNvSpPr>
              <a:spLocks noChangeArrowheads="1"/>
            </p:cNvSpPr>
            <p:nvPr userDrawn="1"/>
          </p:nvSpPr>
          <p:spPr bwMode="auto">
            <a:xfrm>
              <a:off x="1908175" y="2679700"/>
              <a:ext cx="566738" cy="569913"/>
            </a:xfrm>
            <a:prstGeom prst="ellipse">
              <a:avLst/>
            </a:prstGeom>
            <a:solidFill>
              <a:srgbClr val="4DC1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val="2961269769"/>
      </p:ext>
    </p:extLst>
  </p:cSld>
  <p:clrMap bg1="lt1" tx1="dk1" bg2="lt2" tx2="dk2" accent1="accent1" accent2="accent2" accent3="accent3" accent4="accent4" accent5="accent5" accent6="accent6" hlink="hlink" folHlink="folHlink"/>
  <p:sldLayoutIdLst>
    <p:sldLayoutId id="2147483674" r:id="rId1"/>
    <p:sldLayoutId id="2147483657" r:id="rId2"/>
    <p:sldLayoutId id="2147483669" r:id="rId3"/>
    <p:sldLayoutId id="2147483672" r:id="rId4"/>
    <p:sldLayoutId id="2147483673" r:id="rId5"/>
    <p:sldLayoutId id="2147483675" r:id="rId6"/>
  </p:sldLayoutIdLst>
  <p:timing>
    <p:tnLst>
      <p:par>
        <p:cTn id="1" dur="indefinite" restart="never" nodeType="tmRoot"/>
      </p:par>
    </p:tnLst>
  </p:timing>
  <p:hf hdr="0" dt="0"/>
  <p:txStyles>
    <p:titleStyle>
      <a:lvl1pPr algn="l" defTabSz="457200" rtl="0" eaLnBrk="1" latinLnBrk="0" hangingPunct="1">
        <a:lnSpc>
          <a:spcPct val="80000"/>
        </a:lnSpc>
        <a:spcBef>
          <a:spcPct val="0"/>
        </a:spcBef>
        <a:buNone/>
        <a:defRPr sz="3200" b="1" i="0" kern="1200">
          <a:ln>
            <a:noFill/>
          </a:ln>
          <a:solidFill>
            <a:schemeClr val="accent1"/>
          </a:solidFill>
          <a:latin typeface="+mn-lt"/>
          <a:ea typeface="+mj-ea"/>
          <a:cs typeface="Arial" panose="020B0604020202020204" pitchFamily="34" charset="0"/>
        </a:defRPr>
      </a:lvl1pPr>
    </p:titleStyle>
    <p:bodyStyle>
      <a:lvl1pPr marL="342900" indent="-342900" algn="l" defTabSz="457200" rtl="0" eaLnBrk="1" latinLnBrk="0" hangingPunct="1">
        <a:lnSpc>
          <a:spcPct val="90000"/>
        </a:lnSpc>
        <a:spcBef>
          <a:spcPct val="20000"/>
        </a:spcBef>
        <a:buSzPct val="50000"/>
        <a:buFont typeface="Wingdings"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90000"/>
        </a:lnSpc>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3.xml"/><Relationship Id="rId7"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9.xml"/><Relationship Id="rId7"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vmlDrawing" Target="../drawings/vmlDrawing6.v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22.emf"/></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3.emf"/><Relationship Id="rId2" Type="http://schemas.openxmlformats.org/officeDocument/2006/relationships/tags" Target="../tags/tag3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6.xml"/><Relationship Id="rId4" Type="http://schemas.openxmlformats.org/officeDocument/2006/relationships/tags" Target="../tags/tag3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24.emf"/><Relationship Id="rId2" Type="http://schemas.openxmlformats.org/officeDocument/2006/relationships/tags" Target="../tags/tag3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Layout" Target="../slideLayouts/slideLayout6.xml"/><Relationship Id="rId4" Type="http://schemas.openxmlformats.org/officeDocument/2006/relationships/tags" Target="../tags/tag3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7.emf"/><Relationship Id="rId2" Type="http://schemas.openxmlformats.org/officeDocument/2006/relationships/tags" Target="../tags/tag39.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Layout" Target="../slideLayouts/slideLayout6.xml"/><Relationship Id="rId4" Type="http://schemas.openxmlformats.org/officeDocument/2006/relationships/tags" Target="../tags/tag41.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43.xml"/><Relationship Id="rId7" Type="http://schemas.openxmlformats.org/officeDocument/2006/relationships/slideLayout" Target="../slideLayouts/slideLayout6.xml"/><Relationship Id="rId2" Type="http://schemas.openxmlformats.org/officeDocument/2006/relationships/tags" Target="../tags/tag42.xml"/><Relationship Id="rId1" Type="http://schemas.openxmlformats.org/officeDocument/2006/relationships/vmlDrawing" Target="../drawings/vmlDrawing10.v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28.emf"/></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48.xml"/><Relationship Id="rId7" Type="http://schemas.openxmlformats.org/officeDocument/2006/relationships/slideLayout" Target="../slideLayouts/slideLayout6.xml"/><Relationship Id="rId2" Type="http://schemas.openxmlformats.org/officeDocument/2006/relationships/tags" Target="../tags/tag47.xml"/><Relationship Id="rId1" Type="http://schemas.openxmlformats.org/officeDocument/2006/relationships/vmlDrawing" Target="../drawings/vmlDrawing11.v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29.emf"/></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en.wikipedia.org/wiki/Criminology" TargetMode="External"/><Relationship Id="rId7" Type="http://schemas.openxmlformats.org/officeDocument/2006/relationships/hyperlink" Target="https://en.wikipedia.org/wiki/Urban_area"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en.wikipedia.org/wiki/Anti-social_behavior" TargetMode="External"/><Relationship Id="rId5" Type="http://schemas.openxmlformats.org/officeDocument/2006/relationships/hyperlink" Target="https://en.wikipedia.org/wiki/Crime" TargetMode="External"/><Relationship Id="rId4" Type="http://schemas.openxmlformats.org/officeDocument/2006/relationships/hyperlink" Target="https://en.wikipedia.org/wiki/Vandalis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53.xml"/><Relationship Id="rId7" Type="http://schemas.openxmlformats.org/officeDocument/2006/relationships/oleObject" Target="../embeddings/oleObject12.bin"/><Relationship Id="rId2" Type="http://schemas.openxmlformats.org/officeDocument/2006/relationships/tags" Target="../tags/tag52.xml"/><Relationship Id="rId1" Type="http://schemas.openxmlformats.org/officeDocument/2006/relationships/vmlDrawing" Target="../drawings/vmlDrawing12.vml"/><Relationship Id="rId6" Type="http://schemas.openxmlformats.org/officeDocument/2006/relationships/slideLayout" Target="../slideLayouts/slideLayout6.xml"/><Relationship Id="rId5" Type="http://schemas.openxmlformats.org/officeDocument/2006/relationships/tags" Target="../tags/tag55.xml"/><Relationship Id="rId4" Type="http://schemas.openxmlformats.org/officeDocument/2006/relationships/tags" Target="../tags/tag5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36.emf"/><Relationship Id="rId2" Type="http://schemas.openxmlformats.org/officeDocument/2006/relationships/tags" Target="../tags/tag56.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Layout" Target="../slideLayouts/slideLayout6.xml"/><Relationship Id="rId4" Type="http://schemas.openxmlformats.org/officeDocument/2006/relationships/tags" Target="../tags/tag5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60.xml"/><Relationship Id="rId7" Type="http://schemas.openxmlformats.org/officeDocument/2006/relationships/slideLayout" Target="../slideLayouts/slideLayout6.xml"/><Relationship Id="rId2" Type="http://schemas.openxmlformats.org/officeDocument/2006/relationships/tags" Target="../tags/tag59.xml"/><Relationship Id="rId1" Type="http://schemas.openxmlformats.org/officeDocument/2006/relationships/vmlDrawing" Target="../drawings/vmlDrawing14.v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37.emf"/></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8.xml"/><Relationship Id="rId7"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3.xml"/><Relationship Id="rId7"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8.xml"/><Relationship Id="rId7"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vmlDrawing" Target="../drawings/vmlDrawing4.v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1" y="4170218"/>
            <a:ext cx="6317673" cy="1177637"/>
          </a:xfrm>
          <a:prstGeom prst="rect">
            <a:avLst/>
          </a:prstGeom>
          <a:solidFill>
            <a:schemeClr val="accent1">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7" name="Title 86"/>
          <p:cNvSpPr>
            <a:spLocks noGrp="1"/>
          </p:cNvSpPr>
          <p:nvPr>
            <p:ph type="title"/>
          </p:nvPr>
        </p:nvSpPr>
        <p:spPr>
          <a:xfrm>
            <a:off x="124689" y="4321558"/>
            <a:ext cx="5962075" cy="1469804"/>
          </a:xfrm>
        </p:spPr>
        <p:txBody>
          <a:bodyPr/>
          <a:lstStyle/>
          <a:p>
            <a:r>
              <a:rPr lang="en-ZA" dirty="0" smtClean="0">
                <a:solidFill>
                  <a:schemeClr val="bg1"/>
                </a:solidFill>
              </a:rPr>
              <a:t>Practical Fraud Risk Management</a:t>
            </a:r>
            <a:endParaRPr lang="en-ZA" dirty="0">
              <a:solidFill>
                <a:schemeClr val="bg1"/>
              </a:solidFill>
            </a:endParaRPr>
          </a:p>
        </p:txBody>
      </p:sp>
      <p:sp>
        <p:nvSpPr>
          <p:cNvPr id="88" name="Subtitle 87"/>
          <p:cNvSpPr>
            <a:spLocks noGrp="1"/>
          </p:cNvSpPr>
          <p:nvPr>
            <p:ph type="subTitle" idx="1"/>
          </p:nvPr>
        </p:nvSpPr>
        <p:spPr>
          <a:xfrm>
            <a:off x="246234" y="4859243"/>
            <a:ext cx="3486162" cy="752811"/>
          </a:xfrm>
        </p:spPr>
        <p:txBody>
          <a:bodyPr/>
          <a:lstStyle/>
          <a:p>
            <a:r>
              <a:rPr lang="en-ZA" dirty="0" smtClean="0">
                <a:solidFill>
                  <a:schemeClr val="bg1"/>
                </a:solidFill>
              </a:rPr>
              <a:t>Nicholas Harris</a:t>
            </a:r>
            <a:endParaRPr lang="en-ZA" dirty="0">
              <a:solidFill>
                <a:schemeClr val="bg1"/>
              </a:solidFill>
            </a:endParaRPr>
          </a:p>
        </p:txBody>
      </p:sp>
    </p:spTree>
    <p:extLst>
      <p:ext uri="{BB962C8B-B14F-4D97-AF65-F5344CB8AC3E}">
        <p14:creationId xmlns:p14="http://schemas.microsoft.com/office/powerpoint/2010/main" val="2464869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Cultivating Fraud Risk Literacy</a:t>
            </a:r>
            <a:endParaRPr lang="en-ZA" dirty="0"/>
          </a:p>
        </p:txBody>
      </p:sp>
      <p:sp>
        <p:nvSpPr>
          <p:cNvPr id="3" name="Text Placeholder 2"/>
          <p:cNvSpPr>
            <a:spLocks noGrp="1"/>
          </p:cNvSpPr>
          <p:nvPr>
            <p:ph type="body" sz="quarter" idx="13"/>
          </p:nvPr>
        </p:nvSpPr>
        <p:spPr>
          <a:xfrm>
            <a:off x="308019" y="943215"/>
            <a:ext cx="8669726" cy="4254500"/>
          </a:xfrm>
        </p:spPr>
        <p:txBody>
          <a:bodyPr/>
          <a:lstStyle/>
          <a:p>
            <a:pPr marL="0" indent="0"/>
            <a:r>
              <a:rPr lang="en-ZA" dirty="0" smtClean="0"/>
              <a:t>Often, the </a:t>
            </a:r>
            <a:r>
              <a:rPr lang="en-ZA" b="1" dirty="0" smtClean="0">
                <a:solidFill>
                  <a:srgbClr val="FF0000"/>
                </a:solidFill>
              </a:rPr>
              <a:t>biggest challenge </a:t>
            </a:r>
            <a:r>
              <a:rPr lang="en-ZA" dirty="0" smtClean="0"/>
              <a:t>to establishing an effective fraud risk management program is the </a:t>
            </a:r>
            <a:r>
              <a:rPr lang="en-ZA" b="1" dirty="0" smtClean="0">
                <a:solidFill>
                  <a:srgbClr val="FF0000"/>
                </a:solidFill>
              </a:rPr>
              <a:t>organisational culture </a:t>
            </a:r>
            <a:r>
              <a:rPr lang="en-ZA" dirty="0" smtClean="0"/>
              <a:t>and obtaining </a:t>
            </a:r>
            <a:r>
              <a:rPr lang="en-ZA" b="1" dirty="0" smtClean="0">
                <a:solidFill>
                  <a:srgbClr val="FF0000"/>
                </a:solidFill>
              </a:rPr>
              <a:t>top management buy-in.</a:t>
            </a:r>
          </a:p>
          <a:p>
            <a:pPr marL="0" indent="0"/>
            <a:endParaRPr lang="en-ZA" b="1" dirty="0">
              <a:solidFill>
                <a:srgbClr val="FF0000"/>
              </a:solidFill>
            </a:endParaRPr>
          </a:p>
          <a:p>
            <a:pPr marL="0" indent="0"/>
            <a:r>
              <a:rPr lang="en-ZA" b="1" dirty="0" smtClean="0"/>
              <a:t>Without these elements, any program is doomed to failure.</a:t>
            </a:r>
          </a:p>
          <a:p>
            <a:pPr marL="0" indent="0"/>
            <a:endParaRPr lang="en-ZA" b="1" dirty="0"/>
          </a:p>
          <a:p>
            <a:pPr marL="0" indent="0"/>
            <a:r>
              <a:rPr lang="en-ZA" dirty="0" smtClean="0"/>
              <a:t>To do this we need to:</a:t>
            </a:r>
          </a:p>
          <a:p>
            <a:pPr>
              <a:buFont typeface="Arial" panose="020B0604020202020204" pitchFamily="34" charset="0"/>
              <a:buChar char="•"/>
            </a:pPr>
            <a:r>
              <a:rPr lang="en-ZA" dirty="0" smtClean="0"/>
              <a:t>Understand and articulate the correct </a:t>
            </a:r>
            <a:r>
              <a:rPr lang="en-ZA" b="1" dirty="0" smtClean="0">
                <a:solidFill>
                  <a:srgbClr val="FF0000"/>
                </a:solidFill>
              </a:rPr>
              <a:t>fraud risk exposure </a:t>
            </a:r>
            <a:r>
              <a:rPr lang="en-ZA" dirty="0" smtClean="0"/>
              <a:t>of the company</a:t>
            </a:r>
          </a:p>
          <a:p>
            <a:pPr>
              <a:buFont typeface="Arial" panose="020B0604020202020204" pitchFamily="34" charset="0"/>
              <a:buChar char="•"/>
            </a:pPr>
            <a:r>
              <a:rPr lang="en-ZA" dirty="0" smtClean="0"/>
              <a:t>Establish the </a:t>
            </a:r>
            <a:r>
              <a:rPr lang="en-ZA" b="1" dirty="0" smtClean="0">
                <a:solidFill>
                  <a:srgbClr val="FF0000"/>
                </a:solidFill>
              </a:rPr>
              <a:t>relative</a:t>
            </a:r>
            <a:r>
              <a:rPr lang="en-ZA" dirty="0" smtClean="0"/>
              <a:t> versus </a:t>
            </a:r>
            <a:r>
              <a:rPr lang="en-ZA" b="1" dirty="0" smtClean="0">
                <a:solidFill>
                  <a:srgbClr val="FF0000"/>
                </a:solidFill>
              </a:rPr>
              <a:t>absolute</a:t>
            </a:r>
            <a:r>
              <a:rPr lang="en-ZA" dirty="0" smtClean="0"/>
              <a:t> fraud risk context</a:t>
            </a:r>
          </a:p>
          <a:p>
            <a:pPr>
              <a:buFont typeface="Arial" panose="020B0604020202020204" pitchFamily="34" charset="0"/>
              <a:buChar char="•"/>
            </a:pPr>
            <a:r>
              <a:rPr lang="en-ZA" dirty="0" smtClean="0"/>
              <a:t>Develop and demonstrate the </a:t>
            </a:r>
            <a:r>
              <a:rPr lang="en-ZA" b="1" dirty="0" smtClean="0">
                <a:solidFill>
                  <a:srgbClr val="FF0000"/>
                </a:solidFill>
              </a:rPr>
              <a:t>business case</a:t>
            </a:r>
            <a:r>
              <a:rPr lang="en-ZA" dirty="0" smtClean="0"/>
              <a:t> for fraud prevention</a:t>
            </a:r>
          </a:p>
          <a:p>
            <a:pPr>
              <a:buFont typeface="Arial" panose="020B0604020202020204" pitchFamily="34" charset="0"/>
              <a:buChar char="•"/>
            </a:pPr>
            <a:r>
              <a:rPr lang="en-ZA" dirty="0" smtClean="0"/>
              <a:t>Develop a </a:t>
            </a:r>
            <a:r>
              <a:rPr lang="en-ZA" b="1" dirty="0" smtClean="0">
                <a:solidFill>
                  <a:srgbClr val="FF0000"/>
                </a:solidFill>
              </a:rPr>
              <a:t>practical</a:t>
            </a:r>
            <a:r>
              <a:rPr lang="en-ZA" dirty="0" smtClean="0"/>
              <a:t> and </a:t>
            </a:r>
            <a:r>
              <a:rPr lang="en-ZA" b="1" dirty="0" smtClean="0">
                <a:solidFill>
                  <a:srgbClr val="FF0000"/>
                </a:solidFill>
              </a:rPr>
              <a:t>pragmatic</a:t>
            </a:r>
            <a:r>
              <a:rPr lang="en-ZA" dirty="0" smtClean="0"/>
              <a:t> approach in dealing with fraud.</a:t>
            </a:r>
          </a:p>
          <a:p>
            <a:pPr marL="0" indent="0"/>
            <a:endParaRPr lang="en-ZA" b="1" dirty="0"/>
          </a:p>
          <a:p>
            <a:pPr marL="0" indent="0"/>
            <a:endParaRPr lang="en-ZA" b="1" dirty="0"/>
          </a:p>
        </p:txBody>
      </p:sp>
      <p:pic>
        <p:nvPicPr>
          <p:cNvPr id="4" name="Picture 2" descr="https://cdn3.iconfinder.com/data/icons/wpzoom-developer-icon-set/500/136-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864" y="133762"/>
            <a:ext cx="606136" cy="606136"/>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choolmanagmentsoftware.com/images/staff.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05554" y="2536372"/>
            <a:ext cx="1472191" cy="131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565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Cultivating Fraud Risk Literacy</a:t>
            </a:r>
            <a:endParaRPr lang="en-ZA" dirty="0"/>
          </a:p>
        </p:txBody>
      </p:sp>
      <p:sp>
        <p:nvSpPr>
          <p:cNvPr id="3" name="Text Placeholder 2"/>
          <p:cNvSpPr>
            <a:spLocks noGrp="1"/>
          </p:cNvSpPr>
          <p:nvPr>
            <p:ph type="body" sz="quarter" idx="13"/>
          </p:nvPr>
        </p:nvSpPr>
        <p:spPr>
          <a:xfrm>
            <a:off x="240105" y="750172"/>
            <a:ext cx="8669726" cy="4254500"/>
          </a:xfrm>
        </p:spPr>
        <p:txBody>
          <a:bodyPr/>
          <a:lstStyle/>
          <a:p>
            <a:pPr marL="0" indent="0"/>
            <a:r>
              <a:rPr lang="en-ZA" dirty="0" smtClean="0"/>
              <a:t>Understand and articulating the true </a:t>
            </a:r>
            <a:r>
              <a:rPr lang="en-ZA" b="1" dirty="0" smtClean="0">
                <a:solidFill>
                  <a:srgbClr val="FF0000"/>
                </a:solidFill>
              </a:rPr>
              <a:t>fraud risk exposure </a:t>
            </a:r>
            <a:r>
              <a:rPr lang="en-ZA" dirty="0" smtClean="0"/>
              <a:t>of the company</a:t>
            </a:r>
          </a:p>
          <a:p>
            <a:pPr>
              <a:buFont typeface="Arial" panose="020B0604020202020204" pitchFamily="34" charset="0"/>
              <a:buChar char="•"/>
            </a:pPr>
            <a:r>
              <a:rPr lang="en-ZA" dirty="0" smtClean="0"/>
              <a:t>Unpacking the </a:t>
            </a:r>
            <a:r>
              <a:rPr lang="en-ZA" b="1" u="sng" dirty="0" smtClean="0">
                <a:solidFill>
                  <a:srgbClr val="FF0000"/>
                </a:solidFill>
              </a:rPr>
              <a:t>value</a:t>
            </a:r>
            <a:r>
              <a:rPr lang="en-ZA" dirty="0" smtClean="0"/>
              <a:t> at risk</a:t>
            </a:r>
          </a:p>
          <a:p>
            <a:pPr lvl="1">
              <a:buFont typeface="Arial" panose="020B0604020202020204" pitchFamily="34" charset="0"/>
              <a:buChar char="•"/>
            </a:pPr>
            <a:r>
              <a:rPr lang="en-ZA" dirty="0" smtClean="0"/>
              <a:t>Qualitatively</a:t>
            </a:r>
          </a:p>
          <a:p>
            <a:pPr lvl="1">
              <a:buFont typeface="Arial" panose="020B0604020202020204" pitchFamily="34" charset="0"/>
              <a:buChar char="•"/>
            </a:pPr>
            <a:r>
              <a:rPr lang="en-ZA" dirty="0" smtClean="0"/>
              <a:t>Culturally</a:t>
            </a:r>
          </a:p>
          <a:p>
            <a:pPr lvl="1">
              <a:buFont typeface="Arial" panose="020B0604020202020204" pitchFamily="34" charset="0"/>
              <a:buChar char="•"/>
            </a:pPr>
            <a:r>
              <a:rPr lang="en-ZA" dirty="0" smtClean="0"/>
              <a:t>Reputational – Customers and Suppliers</a:t>
            </a:r>
          </a:p>
          <a:p>
            <a:pPr lvl="1">
              <a:buFont typeface="Arial" panose="020B0604020202020204" pitchFamily="34" charset="0"/>
              <a:buChar char="•"/>
            </a:pPr>
            <a:r>
              <a:rPr lang="en-ZA" dirty="0" smtClean="0"/>
              <a:t>Operationally</a:t>
            </a:r>
          </a:p>
          <a:p>
            <a:pPr>
              <a:buFont typeface="Arial" panose="020B0604020202020204" pitchFamily="34" charset="0"/>
              <a:buChar char="•"/>
            </a:pPr>
            <a:r>
              <a:rPr lang="en-ZA" dirty="0" smtClean="0"/>
              <a:t>Demonstrate the impact of the above on the organisation’s objectives</a:t>
            </a:r>
          </a:p>
          <a:p>
            <a:pPr marL="0" indent="0"/>
            <a:r>
              <a:rPr lang="en-ZA" dirty="0"/>
              <a:t>Establish the </a:t>
            </a:r>
            <a:r>
              <a:rPr lang="en-ZA" b="1" dirty="0">
                <a:solidFill>
                  <a:srgbClr val="FF0000"/>
                </a:solidFill>
              </a:rPr>
              <a:t>relative</a:t>
            </a:r>
            <a:r>
              <a:rPr lang="en-ZA" dirty="0"/>
              <a:t> versus </a:t>
            </a:r>
            <a:r>
              <a:rPr lang="en-ZA" b="1" dirty="0">
                <a:solidFill>
                  <a:srgbClr val="FF0000"/>
                </a:solidFill>
              </a:rPr>
              <a:t>absolute</a:t>
            </a:r>
            <a:r>
              <a:rPr lang="en-ZA" dirty="0"/>
              <a:t> fraud risk </a:t>
            </a:r>
            <a:r>
              <a:rPr lang="en-ZA" dirty="0" smtClean="0"/>
              <a:t>context</a:t>
            </a:r>
          </a:p>
          <a:p>
            <a:pPr>
              <a:buFont typeface="Arial" panose="020B0604020202020204" pitchFamily="34" charset="0"/>
              <a:buChar char="•"/>
            </a:pPr>
            <a:r>
              <a:rPr lang="en-ZA" dirty="0" smtClean="0"/>
              <a:t>“</a:t>
            </a:r>
            <a:r>
              <a:rPr lang="en-ZA" i="1" dirty="0" smtClean="0"/>
              <a:t>Everyone Steals Stationary” </a:t>
            </a:r>
            <a:r>
              <a:rPr lang="en-ZA" dirty="0" smtClean="0"/>
              <a:t>– Relative Risk</a:t>
            </a:r>
          </a:p>
          <a:p>
            <a:pPr>
              <a:buFont typeface="Arial" panose="020B0604020202020204" pitchFamily="34" charset="0"/>
              <a:buChar char="•"/>
            </a:pPr>
            <a:r>
              <a:rPr lang="en-ZA" i="1" dirty="0" smtClean="0"/>
              <a:t>“The collective impact of fraud resulted in the company not achieving their target”</a:t>
            </a:r>
            <a:r>
              <a:rPr lang="en-ZA" dirty="0" smtClean="0"/>
              <a:t> – Absolute Risk</a:t>
            </a:r>
          </a:p>
          <a:p>
            <a:pPr>
              <a:buFont typeface="Arial" panose="020B0604020202020204" pitchFamily="34" charset="0"/>
              <a:buChar char="•"/>
            </a:pPr>
            <a:r>
              <a:rPr lang="en-ZA" dirty="0" smtClean="0"/>
              <a:t>The correct Fraud Risk context must be understood and communicated</a:t>
            </a:r>
          </a:p>
          <a:p>
            <a:pPr>
              <a:buFont typeface="Arial" panose="020B0604020202020204" pitchFamily="34" charset="0"/>
              <a:buChar char="•"/>
            </a:pPr>
            <a:r>
              <a:rPr lang="en-ZA" dirty="0" smtClean="0"/>
              <a:t>Clarify Fraud Risk Appetite versus Zero Tolerance</a:t>
            </a:r>
            <a:endParaRPr lang="en-ZA" dirty="0"/>
          </a:p>
          <a:p>
            <a:pPr marL="0" indent="0"/>
            <a:endParaRPr lang="en-ZA" dirty="0" smtClean="0"/>
          </a:p>
          <a:p>
            <a:pPr>
              <a:buFont typeface="Arial" panose="020B0604020202020204" pitchFamily="34" charset="0"/>
              <a:buChar char="•"/>
            </a:pPr>
            <a:endParaRPr lang="en-ZA" dirty="0" smtClean="0"/>
          </a:p>
          <a:p>
            <a:pPr marL="0" indent="0"/>
            <a:endParaRPr lang="en-ZA" b="1" dirty="0"/>
          </a:p>
          <a:p>
            <a:pPr marL="0" indent="0"/>
            <a:endParaRPr lang="en-ZA" b="1" dirty="0"/>
          </a:p>
        </p:txBody>
      </p:sp>
      <p:pic>
        <p:nvPicPr>
          <p:cNvPr id="4" name="Picture 2" descr="https://cdn3.iconfinder.com/data/icons/wpzoom-developer-icon-set/500/136-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864" y="42298"/>
            <a:ext cx="606136" cy="606136"/>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smartadserver.ru/uploads/medias/icon-value.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7331" y="1264844"/>
            <a:ext cx="1830533" cy="183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968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Cultivating Fraud Risk Literacy</a:t>
            </a:r>
            <a:endParaRPr lang="en-ZA" dirty="0"/>
          </a:p>
        </p:txBody>
      </p:sp>
      <p:sp>
        <p:nvSpPr>
          <p:cNvPr id="3" name="Text Placeholder 2"/>
          <p:cNvSpPr>
            <a:spLocks noGrp="1"/>
          </p:cNvSpPr>
          <p:nvPr>
            <p:ph type="body" sz="quarter" idx="13"/>
          </p:nvPr>
        </p:nvSpPr>
        <p:spPr>
          <a:xfrm>
            <a:off x="308019" y="1146412"/>
            <a:ext cx="8669726" cy="4254500"/>
          </a:xfrm>
        </p:spPr>
        <p:txBody>
          <a:bodyPr/>
          <a:lstStyle/>
          <a:p>
            <a:pPr marL="0" indent="0"/>
            <a:r>
              <a:rPr lang="en-ZA" dirty="0"/>
              <a:t>Develop and demonstrate the </a:t>
            </a:r>
            <a:r>
              <a:rPr lang="en-ZA" b="1" dirty="0">
                <a:solidFill>
                  <a:srgbClr val="FF0000"/>
                </a:solidFill>
              </a:rPr>
              <a:t>business case</a:t>
            </a:r>
            <a:r>
              <a:rPr lang="en-ZA" dirty="0"/>
              <a:t> for fraud prevention</a:t>
            </a:r>
          </a:p>
          <a:p>
            <a:pPr>
              <a:buFont typeface="Arial" panose="020B0604020202020204" pitchFamily="34" charset="0"/>
              <a:buChar char="•"/>
            </a:pPr>
            <a:r>
              <a:rPr lang="en-ZA" dirty="0" smtClean="0"/>
              <a:t>Fraud Multiplier</a:t>
            </a:r>
          </a:p>
          <a:p>
            <a:pPr>
              <a:buFont typeface="Arial" panose="020B0604020202020204" pitchFamily="34" charset="0"/>
              <a:buChar char="•"/>
            </a:pPr>
            <a:r>
              <a:rPr lang="en-ZA" dirty="0"/>
              <a:t>Cost of </a:t>
            </a:r>
            <a:r>
              <a:rPr lang="en-ZA" dirty="0" smtClean="0"/>
              <a:t>Rectification</a:t>
            </a:r>
          </a:p>
          <a:p>
            <a:pPr>
              <a:buFont typeface="Arial" panose="020B0604020202020204" pitchFamily="34" charset="0"/>
              <a:buChar char="•"/>
            </a:pPr>
            <a:r>
              <a:rPr lang="en-ZA" dirty="0" smtClean="0"/>
              <a:t>Link to Brand Value</a:t>
            </a:r>
          </a:p>
          <a:p>
            <a:pPr>
              <a:buFont typeface="Arial" panose="020B0604020202020204" pitchFamily="34" charset="0"/>
              <a:buChar char="•"/>
            </a:pPr>
            <a:r>
              <a:rPr lang="en-ZA" dirty="0" smtClean="0"/>
              <a:t>Organisational Culture</a:t>
            </a:r>
          </a:p>
          <a:p>
            <a:pPr>
              <a:buFont typeface="Arial" panose="020B0604020202020204" pitchFamily="34" charset="0"/>
              <a:buChar char="•"/>
            </a:pPr>
            <a:r>
              <a:rPr lang="en-ZA" dirty="0" smtClean="0"/>
              <a:t>Regulatory Fines and Penalties</a:t>
            </a:r>
          </a:p>
          <a:p>
            <a:pPr marL="0" indent="0"/>
            <a:r>
              <a:rPr lang="en-ZA" dirty="0"/>
              <a:t>Develop a </a:t>
            </a:r>
            <a:r>
              <a:rPr lang="en-ZA" b="1" dirty="0">
                <a:solidFill>
                  <a:srgbClr val="FF0000"/>
                </a:solidFill>
              </a:rPr>
              <a:t>practical</a:t>
            </a:r>
            <a:r>
              <a:rPr lang="en-ZA" dirty="0"/>
              <a:t> and </a:t>
            </a:r>
            <a:r>
              <a:rPr lang="en-ZA" b="1" dirty="0">
                <a:solidFill>
                  <a:srgbClr val="FF0000"/>
                </a:solidFill>
              </a:rPr>
              <a:t>pragmatic</a:t>
            </a:r>
            <a:r>
              <a:rPr lang="en-ZA" dirty="0"/>
              <a:t> approach in dealing with fraud.</a:t>
            </a:r>
          </a:p>
          <a:p>
            <a:pPr>
              <a:buFont typeface="Arial" panose="020B0604020202020204" pitchFamily="34" charset="0"/>
              <a:buChar char="•"/>
            </a:pPr>
            <a:r>
              <a:rPr lang="en-ZA" dirty="0" smtClean="0"/>
              <a:t>Need to offer a solution</a:t>
            </a:r>
          </a:p>
          <a:p>
            <a:pPr>
              <a:buFont typeface="Arial" panose="020B0604020202020204" pitchFamily="34" charset="0"/>
              <a:buChar char="•"/>
            </a:pPr>
            <a:r>
              <a:rPr lang="en-ZA" dirty="0" smtClean="0"/>
              <a:t>Avoid the “Pie in the Sky”</a:t>
            </a:r>
          </a:p>
          <a:p>
            <a:pPr>
              <a:buFont typeface="Arial" panose="020B0604020202020204" pitchFamily="34" charset="0"/>
              <a:buChar char="•"/>
            </a:pPr>
            <a:r>
              <a:rPr lang="en-ZA" dirty="0" smtClean="0"/>
              <a:t>Short to Long Term initiatives</a:t>
            </a:r>
          </a:p>
          <a:p>
            <a:pPr>
              <a:buFont typeface="Arial" panose="020B0604020202020204" pitchFamily="34" charset="0"/>
              <a:buChar char="•"/>
            </a:pPr>
            <a:r>
              <a:rPr lang="en-ZA" dirty="0" smtClean="0"/>
              <a:t>Cost versus benefit taken into account</a:t>
            </a:r>
          </a:p>
          <a:p>
            <a:pPr marL="0" indent="0"/>
            <a:endParaRPr lang="en-ZA" b="1" dirty="0"/>
          </a:p>
          <a:p>
            <a:pPr marL="0" indent="0"/>
            <a:endParaRPr lang="en-ZA" b="1" dirty="0"/>
          </a:p>
        </p:txBody>
      </p:sp>
      <p:pic>
        <p:nvPicPr>
          <p:cNvPr id="4" name="Picture 2" descr="https://cdn3.iconfinder.com/data/icons/wpzoom-developer-icon-set/500/136-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864" y="42298"/>
            <a:ext cx="606136" cy="606136"/>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cdn2.hubspot.net/hub/245562/file-2095762977-png/Blog_Images/socialValue-icon.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17208" y="1687285"/>
            <a:ext cx="2115706" cy="211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8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Fast Fingers First – Per the ACFE 2016 Report to the Nation, what is the current median losses in Sub-Saharan Africa, per fraud event?</a:t>
            </a:r>
            <a:endParaRPr lang="en-ZA" dirty="0"/>
          </a:p>
        </p:txBody>
      </p:sp>
      <p:sp>
        <p:nvSpPr>
          <p:cNvPr id="3" name="TPAnswers"/>
          <p:cNvSpPr>
            <a:spLocks noGrp="1"/>
          </p:cNvSpPr>
          <p:nvPr>
            <p:ph type="body" idx="1"/>
            <p:custDataLst>
              <p:tags r:id="rId3"/>
            </p:custDataLst>
          </p:nvPr>
        </p:nvSpPr>
        <p:spPr>
          <a:xfrm>
            <a:off x="457200" y="1600200"/>
            <a:ext cx="4114800" cy="4351338"/>
          </a:xfrm>
        </p:spPr>
        <p:txBody>
          <a:bodyPr>
            <a:normAutofit/>
          </a:bodyPr>
          <a:lstStyle/>
          <a:p>
            <a:pPr marL="514350" indent="-514350">
              <a:lnSpc>
                <a:spcPct val="100000"/>
              </a:lnSpc>
              <a:buFont typeface="Wingdings" charset="2"/>
              <a:buAutoNum type="alphaUcPeriod"/>
            </a:pPr>
            <a:r>
              <a:rPr lang="en-ZA" sz="3200" dirty="0" smtClean="0"/>
              <a:t>$12 500</a:t>
            </a:r>
          </a:p>
          <a:p>
            <a:pPr marL="514350" indent="-514350">
              <a:lnSpc>
                <a:spcPct val="100000"/>
              </a:lnSpc>
              <a:buFont typeface="Wingdings" charset="2"/>
              <a:buAutoNum type="alphaUcPeriod"/>
            </a:pPr>
            <a:r>
              <a:rPr lang="en-ZA" sz="3200" dirty="0" smtClean="0"/>
              <a:t>$143 000</a:t>
            </a:r>
          </a:p>
          <a:p>
            <a:pPr marL="514350" indent="-514350">
              <a:lnSpc>
                <a:spcPct val="100000"/>
              </a:lnSpc>
              <a:buFont typeface="Wingdings" charset="2"/>
              <a:buAutoNum type="alphaUcPeriod"/>
            </a:pPr>
            <a:r>
              <a:rPr lang="en-ZA" sz="3200" dirty="0" smtClean="0"/>
              <a:t>$353 000</a:t>
            </a:r>
          </a:p>
          <a:p>
            <a:pPr marL="514350" indent="-514350">
              <a:lnSpc>
                <a:spcPct val="100000"/>
              </a:lnSpc>
              <a:buFont typeface="Wingdings" charset="2"/>
              <a:buAutoNum type="alphaUcPeriod"/>
            </a:pPr>
            <a:r>
              <a:rPr lang="en-ZA" sz="3200" dirty="0" smtClean="0"/>
              <a:t>$76 000</a:t>
            </a:r>
            <a:endParaRPr lang="en-Z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808489566"/>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6190" name="Chart" r:id="rId8" imgW="5715000" imgH="6429642" progId="MSGraph.Chart.8">
                  <p:embed followColorScheme="full"/>
                </p:oleObj>
              </mc:Choice>
              <mc:Fallback>
                <p:oleObj name="Chart" r:id="rId8" imgW="5715000" imgH="6429642" progId="MSGraph.Chart.8">
                  <p:embed followColorScheme="full"/>
                  <p:pic>
                    <p:nvPicPr>
                      <p:cNvPr id="0" name=""/>
                      <p:cNvPicPr/>
                      <p:nvPr/>
                    </p:nvPicPr>
                    <p:blipFill>
                      <a:blip r:embed="rId9"/>
                      <a:stretch>
                        <a:fillRect/>
                      </a:stretch>
                    </p:blipFill>
                    <p:spPr>
                      <a:xfrm>
                        <a:off x="4508500" y="1600200"/>
                        <a:ext cx="4572000" cy="5143500"/>
                      </a:xfrm>
                      <a:prstGeom prst="rect">
                        <a:avLst/>
                      </a:prstGeom>
                    </p:spPr>
                  </p:pic>
                </p:oleObj>
              </mc:Fallback>
            </mc:AlternateContent>
          </a:graphicData>
        </a:graphic>
      </p:graphicFrame>
      <p:sp>
        <p:nvSpPr>
          <p:cNvPr id="5" name="TPCountdownTrigger"/>
          <p:cNvSpPr/>
          <p:nvPr/>
        </p:nvSpPr>
        <p:spPr>
          <a:xfrm>
            <a:off x="0" y="0"/>
            <a:ext cx="12700" cy="12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8" name="TPCountdown" hidden="1"/>
          <p:cNvGrpSpPr/>
          <p:nvPr>
            <p:custDataLst>
              <p:tags r:id="rId5"/>
            </p:custDataLst>
          </p:nvPr>
        </p:nvGrpSpPr>
        <p:grpSpPr>
          <a:xfrm>
            <a:off x="8382000" y="60960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ZA" b="1" smtClean="0">
                  <a:latin typeface="Tahoma" panose="020B0604030504040204" pitchFamily="34" charset="0"/>
                </a:rPr>
                <a:t>26</a:t>
              </a:r>
              <a:endParaRPr lang="en-ZA" b="1">
                <a:latin typeface="Tahoma" panose="020B0604030504040204" pitchFamily="34" charset="0"/>
              </a:endParaRPr>
            </a:p>
          </p:txBody>
        </p:sp>
      </p:grpSp>
      <p:sp>
        <p:nvSpPr>
          <p:cNvPr id="9" name="TPResponseCounter" hidden="1"/>
          <p:cNvSpPr/>
          <p:nvPr>
            <p:custDataLst>
              <p:tags r:id="rId6"/>
            </p:custDataLst>
          </p:nvPr>
        </p:nvSpPr>
        <p:spPr>
          <a:xfrm>
            <a:off x="254000" y="5842000"/>
            <a:ext cx="1905000" cy="889000"/>
          </a:xfrm>
          <a:prstGeom prst="ellipse">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ZA" sz="2000" smtClean="0">
                <a:solidFill>
                  <a:schemeClr val="tx1"/>
                </a:solidFill>
                <a:latin typeface="Tahoma" panose="020B0604030504040204" pitchFamily="34" charset="0"/>
              </a:rPr>
              <a:t>35 of 38</a:t>
            </a:r>
            <a:endParaRPr lang="en-ZA" sz="2000">
              <a:solidFill>
                <a:schemeClr val="tx1"/>
              </a:solidFill>
              <a:latin typeface="Tahoma" panose="020B0604030504040204" pitchFamily="34" charset="0"/>
            </a:endParaRPr>
          </a:p>
        </p:txBody>
      </p:sp>
    </p:spTree>
    <p:custDataLst>
      <p:tags r:id="rId2"/>
    </p:custDataLst>
    <p:extLst>
      <p:ext uri="{BB962C8B-B14F-4D97-AF65-F5344CB8AC3E}">
        <p14:creationId xmlns:p14="http://schemas.microsoft.com/office/powerpoint/2010/main" val="29720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LeaderBoardTitle"/>
          <p:cNvSpPr>
            <a:spLocks noGrp="1"/>
          </p:cNvSpPr>
          <p:nvPr>
            <p:ph type="title"/>
          </p:nvPr>
        </p:nvSpPr>
        <p:spPr/>
        <p:txBody>
          <a:bodyPr/>
          <a:lstStyle/>
          <a:p>
            <a:r>
              <a:rPr lang="en-ZA" smtClean="0"/>
              <a:t>Fastest Responders</a:t>
            </a:r>
            <a:endParaRPr lang="en-ZA"/>
          </a:p>
        </p:txBody>
      </p:sp>
      <p:graphicFrame>
        <p:nvGraphicFramePr>
          <p:cNvPr id="4" name="TPLeaderBoardTable"/>
          <p:cNvGraphicFramePr>
            <a:graphicFrameLocks noGrp="1"/>
          </p:cNvGraphicFramePr>
          <p:nvPr>
            <p:extLst>
              <p:ext uri="{D42A27DB-BD31-4B8C-83A1-F6EECF244321}">
                <p14:modId xmlns:p14="http://schemas.microsoft.com/office/powerpoint/2010/main" val="1925822406"/>
              </p:ext>
            </p:extLst>
          </p:nvPr>
        </p:nvGraphicFramePr>
        <p:xfrm>
          <a:off x="127000" y="1333500"/>
          <a:ext cx="8890000" cy="5029200"/>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xmlns="" val="162034251"/>
                    </a:ext>
                  </a:extLst>
                </a:gridCol>
                <a:gridCol w="2794000">
                  <a:extLst>
                    <a:ext uri="{9D8B030D-6E8A-4147-A177-3AD203B41FA5}">
                      <a16:colId xmlns:a16="http://schemas.microsoft.com/office/drawing/2014/main" xmlns="" val="2438484836"/>
                    </a:ext>
                  </a:extLst>
                </a:gridCol>
                <a:gridCol w="1651000">
                  <a:extLst>
                    <a:ext uri="{9D8B030D-6E8A-4147-A177-3AD203B41FA5}">
                      <a16:colId xmlns:a16="http://schemas.microsoft.com/office/drawing/2014/main" xmlns="" val="618625230"/>
                    </a:ext>
                  </a:extLst>
                </a:gridCol>
                <a:gridCol w="2794000">
                  <a:extLst>
                    <a:ext uri="{9D8B030D-6E8A-4147-A177-3AD203B41FA5}">
                      <a16:colId xmlns:a16="http://schemas.microsoft.com/office/drawing/2014/main" xmlns="" val="2906094122"/>
                    </a:ext>
                  </a:extLst>
                </a:gridCol>
              </a:tblGrid>
              <a:tr h="317500">
                <a:tc>
                  <a:txBody>
                    <a:bodyPr/>
                    <a:lstStyle/>
                    <a:p>
                      <a:pPr algn="l"/>
                      <a:r>
                        <a:rPr lang="en-ZA" sz="2400" b="1" dirty="0" smtClean="0">
                          <a:solidFill>
                            <a:srgbClr val="000000"/>
                          </a:solidFill>
                        </a:rPr>
                        <a:t>Seconds</a:t>
                      </a:r>
                      <a:endParaRPr lang="en-ZA" sz="2400" b="1" dirty="0">
                        <a:solidFill>
                          <a:srgbClr val="000000"/>
                        </a:solidFill>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Participant</a:t>
                      </a:r>
                      <a:endParaRPr lang="en-ZA" sz="2400" b="1">
                        <a:solidFill>
                          <a:srgbClr val="000000"/>
                        </a:solidFill>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Seconds</a:t>
                      </a:r>
                      <a:endParaRPr lang="en-ZA" sz="2400" b="1">
                        <a:solidFill>
                          <a:srgbClr val="000000"/>
                        </a:solidFill>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Participant</a:t>
                      </a:r>
                      <a:endParaRPr lang="en-ZA" sz="2400" b="1">
                        <a:solidFill>
                          <a:srgbClr val="000000"/>
                        </a:solidFill>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2407088683"/>
                  </a:ext>
                </a:extLst>
              </a:tr>
              <a:tr h="317500">
                <a:tc>
                  <a:txBody>
                    <a:bodyPr/>
                    <a:lstStyle/>
                    <a:p>
                      <a:pPr algn="l"/>
                      <a:r>
                        <a:rPr lang="en-ZA" sz="2400" b="1" smtClean="0">
                          <a:solidFill>
                            <a:srgbClr val="000000"/>
                          </a:solidFill>
                        </a:rPr>
                        <a:t>16,661</a:t>
                      </a:r>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DAF97</a:t>
                      </a:r>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2129925796"/>
                  </a:ext>
                </a:extLst>
              </a:tr>
              <a:tr h="317500">
                <a:tc>
                  <a:txBody>
                    <a:bodyPr/>
                    <a:lstStyle/>
                    <a:p>
                      <a:pPr algn="l"/>
                      <a:r>
                        <a:rPr lang="en-ZA" sz="2400" b="1" smtClean="0">
                          <a:solidFill>
                            <a:srgbClr val="000000"/>
                          </a:solidFill>
                        </a:rPr>
                        <a:t>16,677</a:t>
                      </a:r>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EC676</a:t>
                      </a:r>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1595738891"/>
                  </a:ext>
                </a:extLst>
              </a:tr>
              <a:tr h="317500">
                <a:tc>
                  <a:txBody>
                    <a:bodyPr/>
                    <a:lstStyle/>
                    <a:p>
                      <a:pPr algn="l"/>
                      <a:r>
                        <a:rPr lang="en-ZA" sz="2400" b="1" smtClean="0">
                          <a:solidFill>
                            <a:srgbClr val="000000"/>
                          </a:solidFill>
                        </a:rPr>
                        <a:t>17,726</a:t>
                      </a:r>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DBE0D</a:t>
                      </a:r>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2562972591"/>
                  </a:ext>
                </a:extLst>
              </a:tr>
              <a:tr h="317500">
                <a:tc>
                  <a:txBody>
                    <a:bodyPr/>
                    <a:lstStyle/>
                    <a:p>
                      <a:pPr algn="l"/>
                      <a:r>
                        <a:rPr lang="en-ZA" sz="2400" b="1" smtClean="0">
                          <a:solidFill>
                            <a:srgbClr val="000000"/>
                          </a:solidFill>
                        </a:rPr>
                        <a:t>20,258</a:t>
                      </a:r>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ECA55</a:t>
                      </a:r>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3732846147"/>
                  </a:ext>
                </a:extLst>
              </a:tr>
              <a:tr h="317500">
                <a:tc>
                  <a:txBody>
                    <a:bodyPr/>
                    <a:lstStyle/>
                    <a:p>
                      <a:pPr algn="l"/>
                      <a:r>
                        <a:rPr lang="en-ZA" sz="2400" b="1" smtClean="0">
                          <a:solidFill>
                            <a:srgbClr val="000000"/>
                          </a:solidFill>
                        </a:rPr>
                        <a:t>23,199</a:t>
                      </a:r>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EC642</a:t>
                      </a:r>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678466091"/>
                  </a:ext>
                </a:extLst>
              </a:tr>
              <a:tr h="317500">
                <a:tc>
                  <a:txBody>
                    <a:bodyPr/>
                    <a:lstStyle/>
                    <a:p>
                      <a:pPr algn="l"/>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1811283590"/>
                  </a:ext>
                </a:extLst>
              </a:tr>
              <a:tr h="317500">
                <a:tc>
                  <a:txBody>
                    <a:bodyPr/>
                    <a:lstStyle/>
                    <a:p>
                      <a:pPr algn="l"/>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1195545939"/>
                  </a:ext>
                </a:extLst>
              </a:tr>
              <a:tr h="317500">
                <a:tc>
                  <a:txBody>
                    <a:bodyPr/>
                    <a:lstStyle/>
                    <a:p>
                      <a:pPr algn="l"/>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83425167"/>
                  </a:ext>
                </a:extLst>
              </a:tr>
              <a:tr h="317500">
                <a:tc>
                  <a:txBody>
                    <a:bodyPr/>
                    <a:lstStyle/>
                    <a:p>
                      <a:pPr algn="l"/>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4067212446"/>
                  </a:ext>
                </a:extLst>
              </a:tr>
              <a:tr h="317500">
                <a:tc>
                  <a:txBody>
                    <a:bodyPr/>
                    <a:lstStyle/>
                    <a:p>
                      <a:pPr algn="l"/>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38100" cmpd="sng">
                      <a:solidFill>
                        <a:schemeClr val="lt1"/>
                      </a:solidFill>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38100" cmpd="sng">
                      <a:solidFill>
                        <a:schemeClr val="lt1"/>
                      </a:solidFill>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38100" cmpd="sng">
                      <a:solidFill>
                        <a:schemeClr val="lt1"/>
                      </a:solidFill>
                    </a:lnB>
                    <a:solidFill>
                      <a:srgbClr val="FFFFFF"/>
                    </a:solidFill>
                  </a:tcPr>
                </a:tc>
                <a:tc>
                  <a:txBody>
                    <a:bodyPr/>
                    <a:lstStyle/>
                    <a:p>
                      <a:pPr algn="l"/>
                      <a:endParaRPr lang="en-ZA" sz="2400" b="1" dirty="0">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38100" cmpd="sng">
                      <a:solidFill>
                        <a:schemeClr val="lt1"/>
                      </a:solidFill>
                    </a:lnB>
                    <a:solidFill>
                      <a:srgbClr val="FFFFFF"/>
                    </a:solidFill>
                  </a:tcPr>
                </a:tc>
                <a:extLst>
                  <a:ext uri="{0D108BD9-81ED-4DB2-BD59-A6C34878D82A}">
                    <a16:rowId xmlns:a16="http://schemas.microsoft.com/office/drawing/2014/main" xmlns="" val="3821035357"/>
                  </a:ext>
                </a:extLst>
              </a:tr>
            </a:tbl>
          </a:graphicData>
        </a:graphic>
      </p:graphicFrame>
    </p:spTree>
    <p:custDataLst>
      <p:tags r:id="rId1"/>
    </p:custDataLst>
    <p:extLst>
      <p:ext uri="{BB962C8B-B14F-4D97-AF65-F5344CB8AC3E}">
        <p14:creationId xmlns:p14="http://schemas.microsoft.com/office/powerpoint/2010/main" val="3287171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506083"/>
            <a:ext cx="5425945" cy="179101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Title 12"/>
          <p:cNvSpPr txBox="1">
            <a:spLocks/>
          </p:cNvSpPr>
          <p:nvPr/>
        </p:nvSpPr>
        <p:spPr>
          <a:xfrm>
            <a:off x="240146" y="3777673"/>
            <a:ext cx="4928860" cy="885011"/>
          </a:xfrm>
          <a:prstGeom prst="rect">
            <a:avLst/>
          </a:prstGeom>
        </p:spPr>
        <p:txBody>
          <a:bodyPr anchor="t">
            <a:noAutofit/>
          </a:bodyPr>
          <a:lstStyle>
            <a:lvl1pPr algn="l" defTabSz="457200" rtl="0" eaLnBrk="1" latinLnBrk="0" hangingPunct="1">
              <a:lnSpc>
                <a:spcPct val="90000"/>
              </a:lnSpc>
              <a:spcBef>
                <a:spcPct val="0"/>
              </a:spcBef>
              <a:buNone/>
              <a:defRPr sz="6000" b="1" i="0" kern="1200">
                <a:ln>
                  <a:noFill/>
                </a:ln>
                <a:solidFill>
                  <a:schemeClr val="accent1"/>
                </a:solidFill>
                <a:latin typeface="+mn-lt"/>
                <a:ea typeface="+mj-ea"/>
                <a:cs typeface="Arial" panose="020B0604020202020204" pitchFamily="34" charset="0"/>
              </a:defRPr>
            </a:lvl1pPr>
          </a:lstStyle>
          <a:p>
            <a:r>
              <a:rPr lang="en-US" sz="3200" dirty="0" smtClean="0">
                <a:solidFill>
                  <a:schemeClr val="bg1"/>
                </a:solidFill>
              </a:rPr>
              <a:t>“Murder” She Wrote – Unpacking the Fraud Risk Triangle</a:t>
            </a:r>
            <a:endParaRPr lang="en-US" sz="3200" dirty="0">
              <a:solidFill>
                <a:schemeClr val="bg1"/>
              </a:solidFill>
            </a:endParaRPr>
          </a:p>
        </p:txBody>
      </p:sp>
      <p:pic>
        <p:nvPicPr>
          <p:cNvPr id="4" name="Picture 4" descr="https://d30y9cdsu7xlg0.cloudfront.net/png/1966-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154" y="4401590"/>
            <a:ext cx="816999" cy="81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1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Unluckiest Women Alive?</a:t>
            </a:r>
            <a:endParaRPr lang="en-ZA" dirty="0"/>
          </a:p>
        </p:txBody>
      </p:sp>
      <p:pic>
        <p:nvPicPr>
          <p:cNvPr id="10242" name="Picture 2" descr="http://www.relatably.com/m/img/murder-she-wrote-memes/moves-into-town-someone-is-murde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076" y="1017125"/>
            <a:ext cx="4762500"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3929" y="4896091"/>
            <a:ext cx="7262471" cy="646331"/>
          </a:xfrm>
          <a:prstGeom prst="rect">
            <a:avLst/>
          </a:prstGeom>
          <a:noFill/>
        </p:spPr>
        <p:txBody>
          <a:bodyPr wrap="square" rtlCol="0">
            <a:spAutoFit/>
          </a:bodyPr>
          <a:lstStyle/>
          <a:p>
            <a:r>
              <a:rPr lang="en-ZA" dirty="0" smtClean="0"/>
              <a:t>Sometimes, as a fraud professional, I think we feel the same. I have heard all too often, before you came here, there was no fraud in my company.</a:t>
            </a:r>
            <a:endParaRPr lang="en-ZA" dirty="0"/>
          </a:p>
        </p:txBody>
      </p:sp>
      <p:pic>
        <p:nvPicPr>
          <p:cNvPr id="10" name="Picture 9" descr="https://d30y9cdsu7xlg0.cloudfront.net/png/1966-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082" y="133762"/>
            <a:ext cx="562764" cy="56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745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media.licdn.com/mpr/mpr/shrinknp_400_400/AAEAAQAAAAAAAALZAAAAJGVhM2NmMTIyLTM4ODctNDVjZS04ZWNkLTJkOGRhMGVhYzMyMw.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1268" y="315552"/>
            <a:ext cx="1902732" cy="16617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ZA" dirty="0" smtClean="0"/>
              <a:t>Unpacking the Fraud Triangle</a:t>
            </a:r>
            <a:endParaRPr lang="en-ZA" dirty="0"/>
          </a:p>
        </p:txBody>
      </p:sp>
      <p:sp>
        <p:nvSpPr>
          <p:cNvPr id="3" name="Text Placeholder 2"/>
          <p:cNvSpPr>
            <a:spLocks noGrp="1"/>
          </p:cNvSpPr>
          <p:nvPr>
            <p:ph type="body" sz="quarter" idx="13"/>
          </p:nvPr>
        </p:nvSpPr>
        <p:spPr>
          <a:xfrm>
            <a:off x="308019" y="1146412"/>
            <a:ext cx="8669726" cy="4254500"/>
          </a:xfrm>
        </p:spPr>
        <p:txBody>
          <a:bodyPr/>
          <a:lstStyle/>
          <a:p>
            <a:pPr marL="0" indent="0"/>
            <a:r>
              <a:rPr lang="en-ZA" dirty="0" smtClean="0"/>
              <a:t>The fraud triangle, still relevant today, 43 years later. </a:t>
            </a:r>
          </a:p>
          <a:p>
            <a:pPr marL="0" indent="0"/>
            <a:endParaRPr lang="en-ZA" dirty="0"/>
          </a:p>
          <a:p>
            <a:r>
              <a:rPr lang="en-US" i="1" dirty="0" smtClean="0"/>
              <a:t>	Trusted </a:t>
            </a:r>
            <a:r>
              <a:rPr lang="en-US" i="1" dirty="0"/>
              <a:t>persons become trust violators when they conceive </a:t>
            </a:r>
            <a:r>
              <a:rPr lang="en-US" i="1" dirty="0" smtClean="0"/>
              <a:t>of themselves </a:t>
            </a:r>
            <a:r>
              <a:rPr lang="en-US" i="1" dirty="0"/>
              <a:t>as having a financial problem which is non-shareable, are aware this problem can be secretly resolved by violation of the position of financial trust, and are able to apply to their own conduct in that situation verbalizations which enable them to adjust their conceptions of themselves as trusted persons with their conceptions of themselves as users of the entrusted funds or property.</a:t>
            </a:r>
            <a:r>
              <a:rPr lang="en-US" baseline="30000" dirty="0"/>
              <a:t>1</a:t>
            </a:r>
            <a:r>
              <a:rPr lang="en-US" dirty="0"/>
              <a:t> </a:t>
            </a:r>
          </a:p>
          <a:p>
            <a:r>
              <a:rPr lang="en-US" dirty="0"/>
              <a:t> </a:t>
            </a:r>
          </a:p>
          <a:p>
            <a:r>
              <a:rPr lang="en-US" i="1" baseline="30000" dirty="0"/>
              <a:t>1</a:t>
            </a:r>
            <a:r>
              <a:rPr lang="en-US" i="1" dirty="0"/>
              <a:t>Donald R. </a:t>
            </a:r>
            <a:r>
              <a:rPr lang="en-US" i="1" dirty="0" err="1"/>
              <a:t>Cressey</a:t>
            </a:r>
            <a:r>
              <a:rPr lang="en-US" i="1" dirty="0"/>
              <a:t>, Other People's Money (Montclair: Patterson Smith, 1973) p. 30.</a:t>
            </a:r>
          </a:p>
          <a:p>
            <a:pPr marL="0" indent="0"/>
            <a:endParaRPr lang="en-ZA" dirty="0" smtClean="0"/>
          </a:p>
          <a:p>
            <a:pPr marL="0" indent="0"/>
            <a:endParaRPr lang="en-ZA" b="1" dirty="0"/>
          </a:p>
          <a:p>
            <a:pPr marL="0" indent="0"/>
            <a:endParaRPr lang="en-ZA" b="1" dirty="0"/>
          </a:p>
        </p:txBody>
      </p:sp>
      <p:pic>
        <p:nvPicPr>
          <p:cNvPr id="5" name="Picture 4" descr="https://d30y9cdsu7xlg0.cloudfront.net/png/1966-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082" y="133762"/>
            <a:ext cx="562764" cy="56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734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Unpacking the Fraud Triangle</a:t>
            </a:r>
            <a:endParaRPr lang="en-ZA" dirty="0"/>
          </a:p>
        </p:txBody>
      </p:sp>
      <p:sp>
        <p:nvSpPr>
          <p:cNvPr id="3" name="Text Placeholder 2"/>
          <p:cNvSpPr>
            <a:spLocks noGrp="1"/>
          </p:cNvSpPr>
          <p:nvPr>
            <p:ph type="body" sz="quarter" idx="13"/>
          </p:nvPr>
        </p:nvSpPr>
        <p:spPr/>
        <p:txBody>
          <a:bodyPr/>
          <a:lstStyle/>
          <a:p>
            <a:r>
              <a:rPr lang="en-ZA" dirty="0" smtClean="0"/>
              <a:t>Motivation</a:t>
            </a:r>
          </a:p>
          <a:p>
            <a:pPr>
              <a:buFont typeface="Arial" panose="020B0604020202020204" pitchFamily="34" charset="0"/>
              <a:buChar char="•"/>
            </a:pPr>
            <a:r>
              <a:rPr lang="en-ZA" dirty="0" smtClean="0"/>
              <a:t>Understand Employee Motivations to commit fraud within your environment</a:t>
            </a:r>
          </a:p>
          <a:p>
            <a:pPr>
              <a:buFont typeface="Arial" panose="020B0604020202020204" pitchFamily="34" charset="0"/>
              <a:buChar char="•"/>
            </a:pPr>
            <a:r>
              <a:rPr lang="en-ZA" dirty="0" smtClean="0"/>
              <a:t>Employee Support Programs can help</a:t>
            </a:r>
          </a:p>
          <a:p>
            <a:pPr>
              <a:buFont typeface="Arial" panose="020B0604020202020204" pitchFamily="34" charset="0"/>
              <a:buChar char="•"/>
            </a:pPr>
            <a:r>
              <a:rPr lang="en-ZA" dirty="0" smtClean="0"/>
              <a:t>Proactive Screening (Credit Checks)</a:t>
            </a:r>
          </a:p>
          <a:p>
            <a:pPr>
              <a:buFont typeface="Arial" panose="020B0604020202020204" pitchFamily="34" charset="0"/>
              <a:buChar char="•"/>
            </a:pPr>
            <a:r>
              <a:rPr lang="en-ZA" dirty="0" smtClean="0"/>
              <a:t>Incentive Schemes</a:t>
            </a:r>
          </a:p>
          <a:p>
            <a:pPr marL="0" indent="0"/>
            <a:endParaRPr lang="en-ZA" dirty="0" smtClean="0"/>
          </a:p>
          <a:p>
            <a:pPr marL="0" indent="0"/>
            <a:r>
              <a:rPr lang="en-ZA" dirty="0" smtClean="0"/>
              <a:t>Rationalisation</a:t>
            </a:r>
          </a:p>
          <a:p>
            <a:pPr>
              <a:buFont typeface="Arial" panose="020B0604020202020204" pitchFamily="34" charset="0"/>
              <a:buChar char="•"/>
            </a:pPr>
            <a:r>
              <a:rPr lang="en-ZA" dirty="0" smtClean="0"/>
              <a:t>Ethics Management</a:t>
            </a:r>
          </a:p>
          <a:p>
            <a:pPr>
              <a:buFont typeface="Arial" panose="020B0604020202020204" pitchFamily="34" charset="0"/>
              <a:buChar char="•"/>
            </a:pPr>
            <a:r>
              <a:rPr lang="en-ZA" dirty="0" smtClean="0"/>
              <a:t>Identify events that trigger rationalisation</a:t>
            </a:r>
          </a:p>
          <a:p>
            <a:pPr lvl="1">
              <a:buFont typeface="Arial" panose="020B0604020202020204" pitchFamily="34" charset="0"/>
              <a:buChar char="•"/>
            </a:pPr>
            <a:r>
              <a:rPr lang="en-ZA" dirty="0" smtClean="0"/>
              <a:t>Retrenchments</a:t>
            </a:r>
          </a:p>
          <a:p>
            <a:pPr lvl="1">
              <a:buFont typeface="Arial" panose="020B0604020202020204" pitchFamily="34" charset="0"/>
              <a:buChar char="•"/>
            </a:pPr>
            <a:r>
              <a:rPr lang="en-ZA" dirty="0" smtClean="0"/>
              <a:t>No Bonus / Increases</a:t>
            </a:r>
          </a:p>
          <a:p>
            <a:pPr lvl="1">
              <a:buFont typeface="Arial" panose="020B0604020202020204" pitchFamily="34" charset="0"/>
              <a:buChar char="•"/>
            </a:pPr>
            <a:r>
              <a:rPr lang="en-ZA" dirty="0" smtClean="0"/>
              <a:t>Unethical Management Practices</a:t>
            </a:r>
          </a:p>
          <a:p>
            <a:pPr lvl="1">
              <a:buFont typeface="Arial" panose="020B0604020202020204" pitchFamily="34" charset="0"/>
              <a:buChar char="•"/>
            </a:pPr>
            <a:r>
              <a:rPr lang="en-ZA" dirty="0" smtClean="0"/>
              <a:t>High Pressure Performance Environments</a:t>
            </a:r>
          </a:p>
          <a:p>
            <a:pPr>
              <a:buFont typeface="Arial" panose="020B0604020202020204" pitchFamily="34" charset="0"/>
              <a:buChar char="•"/>
            </a:pPr>
            <a:endParaRPr lang="en-ZA" dirty="0"/>
          </a:p>
        </p:txBody>
      </p:sp>
      <p:pic>
        <p:nvPicPr>
          <p:cNvPr id="4" name="Picture 3" descr="https://d30y9cdsu7xlg0.cloudfront.net/png/1966-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082" y="133762"/>
            <a:ext cx="562764" cy="562764"/>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descr="http://www.21stcentech.com/wp-content/uploads/2011/10/maslow.jpg"/>
          <p:cNvPicPr>
            <a:picLocks noChangeAspect="1" noChangeArrowheads="1"/>
          </p:cNvPicPr>
          <p:nvPr/>
        </p:nvPicPr>
        <p:blipFill>
          <a:blip r:embed="rId3">
            <a:clrChange>
              <a:clrFrom>
                <a:srgbClr val="FEFEFE"/>
              </a:clrFrom>
              <a:clrTo>
                <a:srgbClr val="FEFEFE">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99454" y="1909739"/>
            <a:ext cx="3944546" cy="2936025"/>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https://cdn0.iconfinder.com/data/icons/protest/500/protest-5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68" y="4899822"/>
            <a:ext cx="1781822" cy="178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253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Unpacking the Fraud Triangle</a:t>
            </a:r>
            <a:endParaRPr lang="en-ZA" dirty="0"/>
          </a:p>
        </p:txBody>
      </p:sp>
      <p:sp>
        <p:nvSpPr>
          <p:cNvPr id="3" name="Text Placeholder 2"/>
          <p:cNvSpPr>
            <a:spLocks noGrp="1"/>
          </p:cNvSpPr>
          <p:nvPr>
            <p:ph type="body" sz="quarter" idx="13"/>
          </p:nvPr>
        </p:nvSpPr>
        <p:spPr/>
        <p:txBody>
          <a:bodyPr/>
          <a:lstStyle/>
          <a:p>
            <a:r>
              <a:rPr lang="en-ZA" dirty="0" smtClean="0"/>
              <a:t>Opportunity</a:t>
            </a:r>
          </a:p>
          <a:p>
            <a:pPr>
              <a:buFont typeface="Arial" panose="020B0604020202020204" pitchFamily="34" charset="0"/>
              <a:buChar char="•"/>
            </a:pPr>
            <a:r>
              <a:rPr lang="en-ZA" dirty="0" smtClean="0"/>
              <a:t>Dependent on control environment</a:t>
            </a:r>
          </a:p>
          <a:p>
            <a:pPr>
              <a:buFont typeface="Arial" panose="020B0604020202020204" pitchFamily="34" charset="0"/>
              <a:buChar char="•"/>
            </a:pPr>
            <a:r>
              <a:rPr lang="en-ZA" dirty="0" smtClean="0"/>
              <a:t>Understand the exposure areas</a:t>
            </a:r>
          </a:p>
          <a:p>
            <a:pPr>
              <a:buFont typeface="Arial" panose="020B0604020202020204" pitchFamily="34" charset="0"/>
              <a:buChar char="•"/>
            </a:pPr>
            <a:r>
              <a:rPr lang="en-ZA" dirty="0" smtClean="0"/>
              <a:t>Control Environments are fluid and change management considered</a:t>
            </a:r>
          </a:p>
          <a:p>
            <a:pPr>
              <a:buFont typeface="Arial" panose="020B0604020202020204" pitchFamily="34" charset="0"/>
              <a:buChar char="•"/>
            </a:pPr>
            <a:r>
              <a:rPr lang="en-ZA" dirty="0" smtClean="0"/>
              <a:t>IS Systems can complicate and enable fraud schemes</a:t>
            </a:r>
          </a:p>
          <a:p>
            <a:pPr>
              <a:buFont typeface="Arial" panose="020B0604020202020204" pitchFamily="34" charset="0"/>
              <a:buChar char="•"/>
            </a:pPr>
            <a:r>
              <a:rPr lang="en-ZA" dirty="0" smtClean="0"/>
              <a:t>Focus on Primary Controls followed by Detective Controls</a:t>
            </a:r>
          </a:p>
          <a:p>
            <a:pPr>
              <a:buFont typeface="Arial" panose="020B0604020202020204" pitchFamily="34" charset="0"/>
              <a:buChar char="•"/>
            </a:pPr>
            <a:r>
              <a:rPr lang="en-ZA" dirty="0" smtClean="0"/>
              <a:t>Do not underestimate the power of “Fear of Detection”</a:t>
            </a:r>
          </a:p>
          <a:p>
            <a:pPr>
              <a:buFont typeface="Arial" panose="020B0604020202020204" pitchFamily="34" charset="0"/>
              <a:buChar char="•"/>
            </a:pPr>
            <a:endParaRPr lang="en-ZA" dirty="0"/>
          </a:p>
        </p:txBody>
      </p:sp>
      <p:pic>
        <p:nvPicPr>
          <p:cNvPr id="4" name="Picture 3" descr="https://d30y9cdsu7xlg0.cloudfront.net/png/1966-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082" y="133762"/>
            <a:ext cx="562764" cy="562764"/>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http://www.sox-online.com/wp-content/uploads/2015/09/New-Coso-Cub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6399" y="821907"/>
            <a:ext cx="2379933" cy="226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48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le 86"/>
          <p:cNvSpPr>
            <a:spLocks noGrp="1"/>
          </p:cNvSpPr>
          <p:nvPr>
            <p:ph type="title"/>
          </p:nvPr>
        </p:nvSpPr>
        <p:spPr/>
        <p:txBody>
          <a:bodyPr/>
          <a:lstStyle/>
          <a:p>
            <a:r>
              <a:rPr lang="en-ZA" dirty="0" smtClean="0"/>
              <a:t>Agenda</a:t>
            </a:r>
            <a:endParaRPr lang="en-ZA" dirty="0"/>
          </a:p>
        </p:txBody>
      </p:sp>
      <p:sp>
        <p:nvSpPr>
          <p:cNvPr id="88" name="Text Placeholder 87"/>
          <p:cNvSpPr>
            <a:spLocks noGrp="1"/>
          </p:cNvSpPr>
          <p:nvPr>
            <p:ph type="body" sz="quarter" idx="13"/>
          </p:nvPr>
        </p:nvSpPr>
        <p:spPr/>
        <p:txBody>
          <a:bodyPr/>
          <a:lstStyle/>
          <a:p>
            <a:pPr>
              <a:spcAft>
                <a:spcPts val="0"/>
              </a:spcAft>
            </a:pPr>
            <a:endParaRPr lang="en-ZA" dirty="0">
              <a:latin typeface="Calibri"/>
              <a:ea typeface="Calibri"/>
              <a:cs typeface="Times New Roman"/>
            </a:endParaRPr>
          </a:p>
          <a:p>
            <a:pPr>
              <a:buFont typeface="Arial" panose="020B0604020202020204" pitchFamily="34" charset="0"/>
              <a:buChar char="•"/>
            </a:pPr>
            <a:endParaRPr lang="en-ZA" dirty="0">
              <a:latin typeface="+mn-lt"/>
            </a:endParaRPr>
          </a:p>
        </p:txBody>
      </p:sp>
      <p:sp>
        <p:nvSpPr>
          <p:cNvPr id="9" name="Text Placeholder 2"/>
          <p:cNvSpPr txBox="1">
            <a:spLocks/>
          </p:cNvSpPr>
          <p:nvPr/>
        </p:nvSpPr>
        <p:spPr>
          <a:xfrm>
            <a:off x="460419" y="1298812"/>
            <a:ext cx="7797800" cy="4254500"/>
          </a:xfrm>
          <a:prstGeom prst="rect">
            <a:avLst/>
          </a:prstGeom>
        </p:spPr>
        <p:txBody>
          <a:bodyPr/>
          <a:lstStyle>
            <a:lvl1pPr marL="342900" indent="-342900" algn="l" defTabSz="457200" rtl="0" eaLnBrk="1" latinLnBrk="0" hangingPunct="1">
              <a:lnSpc>
                <a:spcPct val="90000"/>
              </a:lnSpc>
              <a:spcBef>
                <a:spcPct val="20000"/>
              </a:spcBef>
              <a:buSzPct val="50000"/>
              <a:buFont typeface="Wingdings" charset="2"/>
              <a:buNone/>
              <a:defRPr sz="24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90000"/>
              </a:lnSpc>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49C6EA"/>
              </a:buClr>
              <a:buSzPct val="100000"/>
              <a:buFont typeface="Arial" panose="020B0604020202020204" pitchFamily="34" charset="0"/>
              <a:buChar char="•"/>
            </a:pPr>
            <a:r>
              <a:rPr lang="en-ZA" dirty="0" smtClean="0"/>
              <a:t>Cultivating and establishing organisational Fraud Risk “Literacy”</a:t>
            </a:r>
          </a:p>
          <a:p>
            <a:pPr>
              <a:buClr>
                <a:srgbClr val="49C6EA"/>
              </a:buClr>
              <a:buSzPct val="100000"/>
              <a:buFont typeface="Arial" panose="020B0604020202020204" pitchFamily="34" charset="0"/>
              <a:buChar char="•"/>
            </a:pPr>
            <a:r>
              <a:rPr lang="en-ZA" dirty="0" smtClean="0"/>
              <a:t>“Murder” She Wrote – Unpacking the Fraud Risk Triangle</a:t>
            </a:r>
          </a:p>
          <a:p>
            <a:pPr>
              <a:buClr>
                <a:srgbClr val="49C6EA"/>
              </a:buClr>
              <a:buSzPct val="100000"/>
              <a:buFont typeface="Arial" panose="020B0604020202020204" pitchFamily="34" charset="0"/>
              <a:buChar char="•"/>
            </a:pPr>
            <a:r>
              <a:rPr lang="en-ZA" dirty="0" smtClean="0"/>
              <a:t>“SA’s got Talent” – The Fraud “X-Factor”</a:t>
            </a:r>
          </a:p>
          <a:p>
            <a:pPr>
              <a:buClr>
                <a:srgbClr val="49C6EA"/>
              </a:buClr>
              <a:buSzPct val="100000"/>
              <a:buFont typeface="Arial" panose="020B0604020202020204" pitchFamily="34" charset="0"/>
              <a:buChar char="•"/>
            </a:pPr>
            <a:r>
              <a:rPr lang="en-ZA" dirty="0" smtClean="0"/>
              <a:t>The Fraud Big Five including the Rats and Mice</a:t>
            </a:r>
          </a:p>
          <a:p>
            <a:pPr>
              <a:buClr>
                <a:srgbClr val="49C6EA"/>
              </a:buClr>
              <a:buSzPct val="100000"/>
              <a:buFont typeface="Arial" panose="020B0604020202020204" pitchFamily="34" charset="0"/>
              <a:buChar char="•"/>
            </a:pPr>
            <a:r>
              <a:rPr lang="en-ZA" dirty="0" smtClean="0"/>
              <a:t>Establish a Tool Box – Fraud Risk and Control Mechanisms</a:t>
            </a:r>
          </a:p>
          <a:p>
            <a:pPr>
              <a:buClr>
                <a:srgbClr val="49C6EA"/>
              </a:buClr>
              <a:buFont typeface="Arial" panose="020B0604020202020204" pitchFamily="34" charset="0"/>
              <a:buChar char="•"/>
            </a:pPr>
            <a:endParaRPr lang="en-ZA" dirty="0"/>
          </a:p>
        </p:txBody>
      </p:sp>
      <p:pic>
        <p:nvPicPr>
          <p:cNvPr id="3074" name="Picture 2" descr="https://cdn3.iconfinder.com/data/icons/wpzoom-developer-icon-set/500/136-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 y="1298812"/>
            <a:ext cx="606136" cy="6061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30y9cdsu7xlg0.cloudfront.net/png/1966-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5" y="2077281"/>
            <a:ext cx="434975" cy="4349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cdn3.iconfinder.com/data/icons/basic-mobile-part-3/512/talent-1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8" y="2652462"/>
            <a:ext cx="435468" cy="4354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dn0.iconfinder.com/data/icons/animal-archetypes/512/lion-5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2" y="3138729"/>
            <a:ext cx="569480" cy="5694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mage005.flaticon.com/1/png/512/31/3135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279" y="3803611"/>
            <a:ext cx="328306" cy="32830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azquotes.com/picture-quotes/quote-the-problem-is-that-we-attempt-to-solve-the-simplest-questions-cleverly-thereby-rendering-anton-chekhov-125-86-8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5387" y="4426755"/>
            <a:ext cx="4787864" cy="2253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Group Poll – Does Your Organisation have any Formal Employee Support programs in Place</a:t>
            </a:r>
            <a:endParaRPr lang="en-ZA" dirty="0"/>
          </a:p>
        </p:txBody>
      </p:sp>
      <p:sp>
        <p:nvSpPr>
          <p:cNvPr id="3" name="TPAnswers"/>
          <p:cNvSpPr>
            <a:spLocks noGrp="1"/>
          </p:cNvSpPr>
          <p:nvPr>
            <p:ph type="body" idx="1"/>
            <p:custDataLst>
              <p:tags r:id="rId3"/>
            </p:custDataLst>
          </p:nvPr>
        </p:nvSpPr>
        <p:spPr>
          <a:xfrm>
            <a:off x="457200" y="1600200"/>
            <a:ext cx="4114800" cy="4351338"/>
          </a:xfrm>
        </p:spPr>
        <p:txBody>
          <a:bodyPr>
            <a:normAutofit/>
          </a:bodyPr>
          <a:lstStyle/>
          <a:p>
            <a:pPr marL="514350" indent="-514350">
              <a:lnSpc>
                <a:spcPct val="100000"/>
              </a:lnSpc>
              <a:buFont typeface="Wingdings" charset="2"/>
              <a:buAutoNum type="alphaUcPeriod"/>
            </a:pPr>
            <a:r>
              <a:rPr lang="en-ZA" sz="3200" dirty="0" smtClean="0"/>
              <a:t>Yes – We do have a formal program/s in place</a:t>
            </a:r>
          </a:p>
          <a:p>
            <a:pPr marL="514350" indent="-514350">
              <a:lnSpc>
                <a:spcPct val="100000"/>
              </a:lnSpc>
              <a:buFont typeface="Wingdings" charset="2"/>
              <a:buAutoNum type="alphaUcPeriod"/>
            </a:pPr>
            <a:r>
              <a:rPr lang="en-ZA" sz="3200" dirty="0" smtClean="0"/>
              <a:t>No – We do not have a formal program/s</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985346440"/>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39963" name="Chart" r:id="rId8" imgW="5715000" imgH="6429642" progId="MSGraph.Chart.8">
                  <p:embed followColorScheme="full"/>
                </p:oleObj>
              </mc:Choice>
              <mc:Fallback>
                <p:oleObj name="Chart" r:id="rId8" imgW="5715000" imgH="6429642" progId="MSGraph.Chart.8">
                  <p:embed followColorScheme="full"/>
                  <p:pic>
                    <p:nvPicPr>
                      <p:cNvPr id="0" name=""/>
                      <p:cNvPicPr/>
                      <p:nvPr/>
                    </p:nvPicPr>
                    <p:blipFill>
                      <a:blip r:embed="rId9"/>
                      <a:stretch>
                        <a:fillRect/>
                      </a:stretch>
                    </p:blipFill>
                    <p:spPr>
                      <a:xfrm>
                        <a:off x="4508500" y="1600200"/>
                        <a:ext cx="4572000" cy="5143500"/>
                      </a:xfrm>
                      <a:prstGeom prst="rect">
                        <a:avLst/>
                      </a:prstGeom>
                    </p:spPr>
                  </p:pic>
                </p:oleObj>
              </mc:Fallback>
            </mc:AlternateContent>
          </a:graphicData>
        </a:graphic>
      </p:graphicFrame>
      <p:sp>
        <p:nvSpPr>
          <p:cNvPr id="5" name="TPCountdownTrigger"/>
          <p:cNvSpPr/>
          <p:nvPr/>
        </p:nvSpPr>
        <p:spPr>
          <a:xfrm>
            <a:off x="0" y="0"/>
            <a:ext cx="12700" cy="12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8" name="TPCountdown" hidden="1"/>
          <p:cNvGrpSpPr/>
          <p:nvPr>
            <p:custDataLst>
              <p:tags r:id="rId5"/>
            </p:custDataLst>
          </p:nvPr>
        </p:nvGrpSpPr>
        <p:grpSpPr>
          <a:xfrm>
            <a:off x="8382000" y="60960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ZA" b="1" smtClean="0">
                  <a:latin typeface="Tahoma" panose="020B0604030504040204" pitchFamily="34" charset="0"/>
                </a:rPr>
                <a:t>30</a:t>
              </a:r>
              <a:endParaRPr lang="en-ZA" b="1">
                <a:latin typeface="Tahoma" panose="020B0604030504040204" pitchFamily="34" charset="0"/>
              </a:endParaRPr>
            </a:p>
          </p:txBody>
        </p:sp>
      </p:grpSp>
      <p:sp>
        <p:nvSpPr>
          <p:cNvPr id="9" name="TPResponseCounter" hidden="1"/>
          <p:cNvSpPr/>
          <p:nvPr>
            <p:custDataLst>
              <p:tags r:id="rId6"/>
            </p:custDataLst>
          </p:nvPr>
        </p:nvSpPr>
        <p:spPr>
          <a:xfrm>
            <a:off x="254000" y="5842000"/>
            <a:ext cx="1905000" cy="889000"/>
          </a:xfrm>
          <a:prstGeom prst="ellipse">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ZA" sz="2000" smtClean="0">
                <a:solidFill>
                  <a:schemeClr val="tx1"/>
                </a:solidFill>
                <a:latin typeface="Tahoma" panose="020B0604030504040204" pitchFamily="34" charset="0"/>
              </a:rPr>
              <a:t>36 of 38</a:t>
            </a:r>
            <a:endParaRPr lang="en-ZA" sz="2000">
              <a:solidFill>
                <a:schemeClr val="tx1"/>
              </a:solidFill>
              <a:latin typeface="Tahoma" panose="020B0604030504040204" pitchFamily="34" charset="0"/>
            </a:endParaRPr>
          </a:p>
        </p:txBody>
      </p:sp>
    </p:spTree>
    <p:custDataLst>
      <p:tags r:id="rId2"/>
    </p:custDataLst>
    <p:extLst>
      <p:ext uri="{BB962C8B-B14F-4D97-AF65-F5344CB8AC3E}">
        <p14:creationId xmlns:p14="http://schemas.microsoft.com/office/powerpoint/2010/main" val="10674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Unpacking the Fraud Triangle</a:t>
            </a:r>
            <a:endParaRPr lang="en-ZA" dirty="0"/>
          </a:p>
        </p:txBody>
      </p:sp>
      <p:sp>
        <p:nvSpPr>
          <p:cNvPr id="3" name="Text Placeholder 2"/>
          <p:cNvSpPr>
            <a:spLocks noGrp="1"/>
          </p:cNvSpPr>
          <p:nvPr>
            <p:ph type="body" sz="quarter" idx="13"/>
          </p:nvPr>
        </p:nvSpPr>
        <p:spPr/>
        <p:txBody>
          <a:bodyPr/>
          <a:lstStyle/>
          <a:p>
            <a:pPr marL="0" indent="0"/>
            <a:r>
              <a:rPr lang="en-ZA" i="1" dirty="0" smtClean="0"/>
              <a:t>Do not under estimate the power of understanding what would motivate employee’s to commit fraud within your organisation and which areas they would mostly likely target due to weaker controls and less fear of detection. Often, these items take place in the context of a either an organisational culture that is conducive to rationalising fraud and or  macro environment which supports it.</a:t>
            </a:r>
            <a:endParaRPr lang="en-ZA" dirty="0" smtClean="0"/>
          </a:p>
          <a:p>
            <a:pPr marL="0" indent="0"/>
            <a:endParaRPr lang="en-ZA" i="1" dirty="0" smtClean="0"/>
          </a:p>
          <a:p>
            <a:pPr marL="0" indent="0"/>
            <a:r>
              <a:rPr lang="en-ZA" i="1" dirty="0" smtClean="0"/>
              <a:t>This understanding enables the fraud risk </a:t>
            </a:r>
            <a:r>
              <a:rPr lang="en-ZA" i="1" dirty="0" err="1" smtClean="0"/>
              <a:t>practioner</a:t>
            </a:r>
            <a:r>
              <a:rPr lang="en-ZA" i="1" dirty="0" smtClean="0"/>
              <a:t> to develop specific fraud preventions strategies to address particular risk areas while focusing already scarce resources.</a:t>
            </a:r>
          </a:p>
        </p:txBody>
      </p:sp>
      <p:pic>
        <p:nvPicPr>
          <p:cNvPr id="4" name="Picture 3" descr="https://d30y9cdsu7xlg0.cloudfront.net/png/1966-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082" y="133762"/>
            <a:ext cx="562764" cy="56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134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Do you believe employee behaviour profiling will be acceptable in your organisation?</a:t>
            </a:r>
            <a:endParaRPr lang="en-ZA" dirty="0"/>
          </a:p>
        </p:txBody>
      </p:sp>
      <p:sp>
        <p:nvSpPr>
          <p:cNvPr id="3" name="TPAnswers"/>
          <p:cNvSpPr>
            <a:spLocks noGrp="1"/>
          </p:cNvSpPr>
          <p:nvPr>
            <p:ph type="body" idx="1"/>
            <p:custDataLst>
              <p:tags r:id="rId3"/>
            </p:custDataLst>
          </p:nvPr>
        </p:nvSpPr>
        <p:spPr>
          <a:xfrm>
            <a:off x="457200" y="1600200"/>
            <a:ext cx="4114800" cy="4351338"/>
          </a:xfrm>
        </p:spPr>
        <p:txBody>
          <a:bodyPr>
            <a:normAutofit/>
          </a:bodyPr>
          <a:lstStyle/>
          <a:p>
            <a:pPr marL="514350" indent="-514350">
              <a:lnSpc>
                <a:spcPct val="100000"/>
              </a:lnSpc>
              <a:buFont typeface="Wingdings" charset="2"/>
              <a:buAutoNum type="alphaUcPeriod"/>
            </a:pPr>
            <a:r>
              <a:rPr lang="en-ZA" sz="3200" dirty="0" smtClean="0"/>
              <a:t>Yes</a:t>
            </a:r>
          </a:p>
          <a:p>
            <a:pPr marL="514350" indent="-514350">
              <a:lnSpc>
                <a:spcPct val="100000"/>
              </a:lnSpc>
              <a:buFont typeface="Wingdings" charset="2"/>
              <a:buAutoNum type="alphaUcPeriod"/>
            </a:pPr>
            <a:r>
              <a:rPr lang="en-ZA" sz="3200" dirty="0" smtClean="0"/>
              <a:t>Maybe – Depending on internal safeguards</a:t>
            </a:r>
          </a:p>
          <a:p>
            <a:pPr marL="514350" indent="-514350">
              <a:lnSpc>
                <a:spcPct val="100000"/>
              </a:lnSpc>
              <a:buFont typeface="Wingdings" charset="2"/>
              <a:buAutoNum type="alphaUcPeriod"/>
            </a:pPr>
            <a:r>
              <a:rPr lang="en-ZA" sz="3200" dirty="0" smtClean="0"/>
              <a:t>No</a:t>
            </a:r>
            <a:endParaRPr lang="en-Z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079028927"/>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43023" name="Chart" r:id="rId6" imgW="5715000" imgH="6429642" progId="MSGraph.Chart.8">
                  <p:embed followColorScheme="full"/>
                </p:oleObj>
              </mc:Choice>
              <mc:Fallback>
                <p:oleObj name="Chart" r:id="rId6" imgW="5715000" imgH="6429642"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67781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506083"/>
            <a:ext cx="5425945" cy="179101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Title 12"/>
          <p:cNvSpPr txBox="1">
            <a:spLocks/>
          </p:cNvSpPr>
          <p:nvPr/>
        </p:nvSpPr>
        <p:spPr>
          <a:xfrm>
            <a:off x="110836" y="3906981"/>
            <a:ext cx="5058169" cy="1191491"/>
          </a:xfrm>
          <a:prstGeom prst="rect">
            <a:avLst/>
          </a:prstGeom>
        </p:spPr>
        <p:txBody>
          <a:bodyPr anchor="t">
            <a:noAutofit/>
          </a:bodyPr>
          <a:lstStyle>
            <a:lvl1pPr algn="l" defTabSz="457200" rtl="0" eaLnBrk="1" latinLnBrk="0" hangingPunct="1">
              <a:lnSpc>
                <a:spcPct val="90000"/>
              </a:lnSpc>
              <a:spcBef>
                <a:spcPct val="0"/>
              </a:spcBef>
              <a:buNone/>
              <a:defRPr sz="6000" b="1" i="0" kern="1200">
                <a:ln>
                  <a:noFill/>
                </a:ln>
                <a:solidFill>
                  <a:schemeClr val="accent1"/>
                </a:solidFill>
                <a:latin typeface="+mn-lt"/>
                <a:ea typeface="+mj-ea"/>
                <a:cs typeface="Arial" panose="020B0604020202020204" pitchFamily="34" charset="0"/>
              </a:defRPr>
            </a:lvl1pPr>
          </a:lstStyle>
          <a:p>
            <a:pPr>
              <a:buClr>
                <a:srgbClr val="49C6EA"/>
              </a:buClr>
              <a:buSzPct val="100000"/>
              <a:buFont typeface="Arial" panose="020B0604020202020204" pitchFamily="34" charset="0"/>
              <a:buChar char="•"/>
            </a:pPr>
            <a:r>
              <a:rPr lang="en-ZA" sz="3200" dirty="0">
                <a:solidFill>
                  <a:schemeClr val="bg1"/>
                </a:solidFill>
              </a:rPr>
              <a:t>“SA’s got Talent” – The Fraud “X-Factor”</a:t>
            </a:r>
          </a:p>
        </p:txBody>
      </p:sp>
      <p:pic>
        <p:nvPicPr>
          <p:cNvPr id="4" name="Picture 6" descr="https://cdn3.iconfinder.com/data/icons/basic-mobile-part-3/512/talent-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036" y="4239141"/>
            <a:ext cx="958644" cy="95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078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Poll: Which of the Following do you believe is the biggest Fraud X-Factor in your environment?</a:t>
            </a:r>
            <a:endParaRPr lang="en-ZA" dirty="0"/>
          </a:p>
        </p:txBody>
      </p:sp>
      <p:sp>
        <p:nvSpPr>
          <p:cNvPr id="3" name="TPAnswers"/>
          <p:cNvSpPr>
            <a:spLocks noGrp="1"/>
          </p:cNvSpPr>
          <p:nvPr>
            <p:ph type="body" idx="1"/>
            <p:custDataLst>
              <p:tags r:id="rId3"/>
            </p:custDataLst>
          </p:nvPr>
        </p:nvSpPr>
        <p:spPr>
          <a:xfrm>
            <a:off x="457200" y="1600200"/>
            <a:ext cx="4114800" cy="4351338"/>
          </a:xfrm>
        </p:spPr>
        <p:txBody>
          <a:bodyPr>
            <a:normAutofit/>
          </a:bodyPr>
          <a:lstStyle/>
          <a:p>
            <a:pPr marL="514350" indent="-514350">
              <a:lnSpc>
                <a:spcPct val="100000"/>
              </a:lnSpc>
              <a:buFont typeface="Wingdings" charset="2"/>
              <a:buAutoNum type="alphaUcPeriod"/>
            </a:pPr>
            <a:r>
              <a:rPr lang="en-ZA" sz="3200" dirty="0" smtClean="0"/>
              <a:t>Information Systems and Computer Based Controls</a:t>
            </a:r>
          </a:p>
          <a:p>
            <a:pPr marL="514350" indent="-514350">
              <a:lnSpc>
                <a:spcPct val="100000"/>
              </a:lnSpc>
              <a:buFont typeface="Wingdings" charset="2"/>
              <a:buAutoNum type="alphaUcPeriod"/>
            </a:pPr>
            <a:r>
              <a:rPr lang="en-ZA" sz="3200" dirty="0" smtClean="0"/>
              <a:t>Lone “Wolves”</a:t>
            </a:r>
          </a:p>
          <a:p>
            <a:pPr marL="514350" indent="-514350">
              <a:lnSpc>
                <a:spcPct val="100000"/>
              </a:lnSpc>
              <a:buFont typeface="Wingdings" charset="2"/>
              <a:buAutoNum type="alphaUcPeriod"/>
            </a:pPr>
            <a:r>
              <a:rPr lang="en-ZA" sz="3200" dirty="0" smtClean="0"/>
              <a:t>Syndicated Activities</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678709775"/>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40982" name="Chart" r:id="rId6" imgW="5715000" imgH="6429642" progId="MSGraph.Chart.8">
                  <p:embed followColorScheme="full"/>
                </p:oleObj>
              </mc:Choice>
              <mc:Fallback>
                <p:oleObj name="Chart" r:id="rId6" imgW="5715000" imgH="6429642"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05008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maeur.nl/Portals/7/Images/header-generation%20c.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0830" y="346074"/>
            <a:ext cx="3704590" cy="1431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ZA" dirty="0" smtClean="0"/>
              <a:t>SA’s Got Talent</a:t>
            </a:r>
            <a:endParaRPr lang="en-ZA" dirty="0"/>
          </a:p>
        </p:txBody>
      </p:sp>
      <p:sp>
        <p:nvSpPr>
          <p:cNvPr id="3" name="Text Placeholder 2"/>
          <p:cNvSpPr>
            <a:spLocks noGrp="1"/>
          </p:cNvSpPr>
          <p:nvPr>
            <p:ph type="body" sz="quarter" idx="13"/>
          </p:nvPr>
        </p:nvSpPr>
        <p:spPr>
          <a:xfrm>
            <a:off x="240105" y="1367392"/>
            <a:ext cx="7797800" cy="4254500"/>
          </a:xfrm>
        </p:spPr>
        <p:txBody>
          <a:bodyPr/>
          <a:lstStyle/>
          <a:p>
            <a:pPr marL="0" indent="0"/>
            <a:r>
              <a:rPr lang="en-ZA" dirty="0" smtClean="0"/>
              <a:t>Avoid under estimating employees:</a:t>
            </a:r>
          </a:p>
          <a:p>
            <a:pPr>
              <a:buFont typeface="Arial" panose="020B0604020202020204" pitchFamily="34" charset="0"/>
              <a:buChar char="•"/>
            </a:pPr>
            <a:r>
              <a:rPr lang="en-ZA" dirty="0" smtClean="0"/>
              <a:t>Younger Generation – Especially GEN C</a:t>
            </a:r>
          </a:p>
          <a:p>
            <a:pPr>
              <a:buFont typeface="Arial" panose="020B0604020202020204" pitchFamily="34" charset="0"/>
              <a:buChar char="•"/>
            </a:pPr>
            <a:r>
              <a:rPr lang="en-ZA" dirty="0" smtClean="0"/>
              <a:t>Tech Savvy</a:t>
            </a:r>
          </a:p>
          <a:p>
            <a:pPr>
              <a:buFont typeface="Arial" panose="020B0604020202020204" pitchFamily="34" charset="0"/>
              <a:buChar char="•"/>
            </a:pPr>
            <a:r>
              <a:rPr lang="en-ZA" dirty="0" smtClean="0"/>
              <a:t>More susceptible to syndicate pressure</a:t>
            </a:r>
          </a:p>
          <a:p>
            <a:pPr>
              <a:buFont typeface="Arial" panose="020B0604020202020204" pitchFamily="34" charset="0"/>
              <a:buChar char="•"/>
            </a:pPr>
            <a:r>
              <a:rPr lang="en-ZA" dirty="0" smtClean="0"/>
              <a:t>Less consequence aware</a:t>
            </a:r>
          </a:p>
          <a:p>
            <a:pPr>
              <a:buFont typeface="Arial" panose="020B0604020202020204" pitchFamily="34" charset="0"/>
              <a:buChar char="•"/>
            </a:pPr>
            <a:r>
              <a:rPr lang="en-ZA" dirty="0" smtClean="0"/>
              <a:t>Social Engineering</a:t>
            </a:r>
          </a:p>
          <a:p>
            <a:pPr marL="0" indent="0"/>
            <a:endParaRPr lang="en-ZA" dirty="0"/>
          </a:p>
          <a:p>
            <a:pPr marL="0" indent="0"/>
            <a:r>
              <a:rPr lang="en-ZA" dirty="0" smtClean="0"/>
              <a:t>Further, the </a:t>
            </a:r>
            <a:r>
              <a:rPr lang="en-ZA" b="1" dirty="0" smtClean="0">
                <a:solidFill>
                  <a:srgbClr val="C00000"/>
                </a:solidFill>
              </a:rPr>
              <a:t>availability of information</a:t>
            </a:r>
            <a:r>
              <a:rPr lang="en-ZA" dirty="0" smtClean="0"/>
              <a:t>, has evolved to such a degree that detailed information is </a:t>
            </a:r>
            <a:r>
              <a:rPr lang="en-ZA" b="1" dirty="0" smtClean="0">
                <a:solidFill>
                  <a:srgbClr val="C00000"/>
                </a:solidFill>
              </a:rPr>
              <a:t>freely available</a:t>
            </a:r>
            <a:r>
              <a:rPr lang="en-ZA" dirty="0" smtClean="0"/>
              <a:t> </a:t>
            </a:r>
            <a:r>
              <a:rPr lang="en-ZA" b="1" dirty="0" smtClean="0">
                <a:solidFill>
                  <a:srgbClr val="C00000"/>
                </a:solidFill>
              </a:rPr>
              <a:t>online</a:t>
            </a:r>
            <a:r>
              <a:rPr lang="en-ZA" dirty="0" smtClean="0"/>
              <a:t> on how to </a:t>
            </a:r>
            <a:r>
              <a:rPr lang="en-ZA" b="1" dirty="0" smtClean="0">
                <a:solidFill>
                  <a:srgbClr val="C00000"/>
                </a:solidFill>
              </a:rPr>
              <a:t>bypass</a:t>
            </a:r>
            <a:r>
              <a:rPr lang="en-ZA" dirty="0" smtClean="0"/>
              <a:t> many security features enabled on laptops, banking platforms, common ERP platforms and even email spoofing</a:t>
            </a:r>
            <a:endParaRPr lang="en-ZA" dirty="0"/>
          </a:p>
        </p:txBody>
      </p:sp>
      <p:pic>
        <p:nvPicPr>
          <p:cNvPr id="4" name="Picture 6" descr="https://cdn3.iconfinder.com/data/icons/basic-mobile-part-3/512/talent-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099" y="75290"/>
            <a:ext cx="584141" cy="58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85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SA’s Got Talent</a:t>
            </a:r>
            <a:endParaRPr lang="en-ZA" dirty="0"/>
          </a:p>
        </p:txBody>
      </p:sp>
      <p:sp>
        <p:nvSpPr>
          <p:cNvPr id="3" name="Text Placeholder 2"/>
          <p:cNvSpPr>
            <a:spLocks noGrp="1"/>
          </p:cNvSpPr>
          <p:nvPr>
            <p:ph type="body" sz="quarter" idx="13"/>
          </p:nvPr>
        </p:nvSpPr>
        <p:spPr>
          <a:xfrm>
            <a:off x="308019" y="950469"/>
            <a:ext cx="7797800" cy="4254500"/>
          </a:xfrm>
        </p:spPr>
        <p:txBody>
          <a:bodyPr/>
          <a:lstStyle/>
          <a:p>
            <a:pPr marL="0" indent="0"/>
            <a:r>
              <a:rPr lang="en-ZA" dirty="0" smtClean="0"/>
              <a:t>Consideration of the Following:</a:t>
            </a:r>
          </a:p>
          <a:p>
            <a:pPr>
              <a:buFont typeface="Arial" panose="020B0604020202020204" pitchFamily="34" charset="0"/>
              <a:buChar char="•"/>
            </a:pPr>
            <a:r>
              <a:rPr lang="en-ZA" dirty="0" smtClean="0"/>
              <a:t>Complicated IT Environments</a:t>
            </a:r>
          </a:p>
          <a:p>
            <a:pPr>
              <a:buFont typeface="Arial" panose="020B0604020202020204" pitchFamily="34" charset="0"/>
              <a:buChar char="•"/>
            </a:pPr>
            <a:r>
              <a:rPr lang="en-ZA" dirty="0" smtClean="0"/>
              <a:t>Strength of Change Management Programs especially during system upgrades / implementations on sensitive systems</a:t>
            </a:r>
          </a:p>
          <a:p>
            <a:pPr>
              <a:buFont typeface="Arial" panose="020B0604020202020204" pitchFamily="34" charset="0"/>
              <a:buChar char="•"/>
            </a:pPr>
            <a:r>
              <a:rPr lang="en-ZA" dirty="0" smtClean="0"/>
              <a:t>Enforcement of SOD on critical systems</a:t>
            </a:r>
          </a:p>
          <a:p>
            <a:pPr>
              <a:buFont typeface="Arial" panose="020B0604020202020204" pitchFamily="34" charset="0"/>
              <a:buChar char="•"/>
            </a:pPr>
            <a:r>
              <a:rPr lang="en-ZA" dirty="0" smtClean="0"/>
              <a:t>Logging / Auditing and Exception Reporting</a:t>
            </a:r>
          </a:p>
          <a:p>
            <a:pPr>
              <a:buFont typeface="Arial" panose="020B0604020202020204" pitchFamily="34" charset="0"/>
              <a:buChar char="•"/>
            </a:pPr>
            <a:r>
              <a:rPr lang="en-ZA" dirty="0" smtClean="0"/>
              <a:t>Continuous Control Monitoring</a:t>
            </a:r>
            <a:endParaRPr lang="en-ZA" dirty="0"/>
          </a:p>
        </p:txBody>
      </p:sp>
      <p:pic>
        <p:nvPicPr>
          <p:cNvPr id="4" name="Picture 6" descr="https://cdn3.iconfinder.com/data/icons/basic-mobile-part-3/512/talent-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099" y="75290"/>
            <a:ext cx="584141" cy="584141"/>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http://blogs.gnome.org/xan/files/2010/07/Screenshot-def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900" y="4385570"/>
            <a:ext cx="4310503" cy="202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578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Do you believe Line Management consults effectively with you in relation to significant organisational changes?</a:t>
            </a:r>
            <a:endParaRPr lang="en-ZA" dirty="0"/>
          </a:p>
        </p:txBody>
      </p:sp>
      <p:sp>
        <p:nvSpPr>
          <p:cNvPr id="3" name="TPAnswers"/>
          <p:cNvSpPr>
            <a:spLocks noGrp="1"/>
          </p:cNvSpPr>
          <p:nvPr>
            <p:ph type="body" idx="1"/>
            <p:custDataLst>
              <p:tags r:id="rId3"/>
            </p:custDataLst>
          </p:nvPr>
        </p:nvSpPr>
        <p:spPr>
          <a:xfrm>
            <a:off x="457200" y="1600200"/>
            <a:ext cx="4114800" cy="4351338"/>
          </a:xfrm>
        </p:spPr>
        <p:txBody>
          <a:bodyPr>
            <a:normAutofit/>
          </a:bodyPr>
          <a:lstStyle/>
          <a:p>
            <a:pPr marL="514350" indent="-514350">
              <a:lnSpc>
                <a:spcPct val="100000"/>
              </a:lnSpc>
              <a:buFont typeface="Wingdings" charset="2"/>
              <a:buAutoNum type="alphaUcPeriod"/>
            </a:pPr>
            <a:r>
              <a:rPr lang="en-ZA" sz="3200" dirty="0" smtClean="0"/>
              <a:t>Yes</a:t>
            </a:r>
          </a:p>
          <a:p>
            <a:pPr marL="514350" indent="-514350">
              <a:lnSpc>
                <a:spcPct val="100000"/>
              </a:lnSpc>
              <a:buFont typeface="Wingdings" charset="2"/>
              <a:buAutoNum type="alphaUcPeriod"/>
            </a:pPr>
            <a:r>
              <a:rPr lang="en-ZA" sz="3200" dirty="0" smtClean="0"/>
              <a:t>Yes, but normally at the last minute</a:t>
            </a:r>
          </a:p>
          <a:p>
            <a:pPr marL="514350" indent="-514350">
              <a:lnSpc>
                <a:spcPct val="100000"/>
              </a:lnSpc>
              <a:buFont typeface="Wingdings" charset="2"/>
              <a:buAutoNum type="alphaUcPeriod"/>
            </a:pPr>
            <a:r>
              <a:rPr lang="en-ZA" sz="3200" dirty="0" smtClean="0"/>
              <a:t>No</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349812267"/>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45063" name="Chart" r:id="rId6" imgW="5715000" imgH="6429642" progId="MSGraph.Chart.8">
                  <p:embed followColorScheme="full"/>
                </p:oleObj>
              </mc:Choice>
              <mc:Fallback>
                <p:oleObj name="Chart" r:id="rId6" imgW="5715000" imgH="6429642"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60840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Pre-employment Screening addresses which main aspect of a fraud risk strategy?</a:t>
            </a:r>
            <a:endParaRPr lang="en-ZA" dirty="0"/>
          </a:p>
        </p:txBody>
      </p:sp>
      <p:sp>
        <p:nvSpPr>
          <p:cNvPr id="3" name="TPAnswers"/>
          <p:cNvSpPr>
            <a:spLocks noGrp="1"/>
          </p:cNvSpPr>
          <p:nvPr>
            <p:ph type="body" idx="1"/>
            <p:custDataLst>
              <p:tags r:id="rId3"/>
            </p:custDataLst>
          </p:nvPr>
        </p:nvSpPr>
        <p:spPr>
          <a:xfrm>
            <a:off x="457200" y="1600200"/>
            <a:ext cx="4114800" cy="4351338"/>
          </a:xfrm>
        </p:spPr>
        <p:txBody>
          <a:bodyPr>
            <a:normAutofit/>
          </a:bodyPr>
          <a:lstStyle/>
          <a:p>
            <a:pPr marL="514350" indent="-514350">
              <a:lnSpc>
                <a:spcPct val="100000"/>
              </a:lnSpc>
              <a:buFont typeface="Wingdings" charset="2"/>
              <a:buAutoNum type="alphaUcPeriod"/>
            </a:pPr>
            <a:r>
              <a:rPr lang="en-ZA" sz="3200" dirty="0" smtClean="0"/>
              <a:t>Fraud Prevention</a:t>
            </a:r>
          </a:p>
          <a:p>
            <a:pPr marL="514350" indent="-514350">
              <a:lnSpc>
                <a:spcPct val="100000"/>
              </a:lnSpc>
              <a:buFont typeface="Wingdings" charset="2"/>
              <a:buAutoNum type="alphaUcPeriod"/>
            </a:pPr>
            <a:r>
              <a:rPr lang="en-ZA" sz="3200" dirty="0" smtClean="0"/>
              <a:t>Fraud Detection</a:t>
            </a:r>
          </a:p>
          <a:p>
            <a:pPr marL="514350" indent="-514350">
              <a:lnSpc>
                <a:spcPct val="100000"/>
              </a:lnSpc>
              <a:buFont typeface="Wingdings" charset="2"/>
              <a:buAutoNum type="alphaUcPeriod"/>
            </a:pPr>
            <a:r>
              <a:rPr lang="en-ZA" sz="3200" dirty="0" smtClean="0"/>
              <a:t>Fraud Response</a:t>
            </a:r>
            <a:endParaRPr lang="en-Z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150115406"/>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44046" name="Chart" r:id="rId8" imgW="5715000" imgH="6429642" progId="MSGraph.Chart.8">
                  <p:embed followColorScheme="full"/>
                </p:oleObj>
              </mc:Choice>
              <mc:Fallback>
                <p:oleObj name="Chart" r:id="rId8" imgW="5715000" imgH="6429642" progId="MSGraph.Chart.8">
                  <p:embed followColorScheme="full"/>
                  <p:pic>
                    <p:nvPicPr>
                      <p:cNvPr id="0" name=""/>
                      <p:cNvPicPr/>
                      <p:nvPr/>
                    </p:nvPicPr>
                    <p:blipFill>
                      <a:blip r:embed="rId9"/>
                      <a:stretch>
                        <a:fillRect/>
                      </a:stretch>
                    </p:blipFill>
                    <p:spPr>
                      <a:xfrm>
                        <a:off x="4508500" y="1600200"/>
                        <a:ext cx="4572000" cy="5143500"/>
                      </a:xfrm>
                      <a:prstGeom prst="rect">
                        <a:avLst/>
                      </a:prstGeom>
                    </p:spPr>
                  </p:pic>
                </p:oleObj>
              </mc:Fallback>
            </mc:AlternateContent>
          </a:graphicData>
        </a:graphic>
      </p:graphicFrame>
      <p:sp>
        <p:nvSpPr>
          <p:cNvPr id="5" name="TPResponseCounter" hidden="1"/>
          <p:cNvSpPr/>
          <p:nvPr>
            <p:custDataLst>
              <p:tags r:id="rId5"/>
            </p:custDataLst>
          </p:nvPr>
        </p:nvSpPr>
        <p:spPr>
          <a:xfrm>
            <a:off x="254000" y="5842000"/>
            <a:ext cx="1905000" cy="889000"/>
          </a:xfrm>
          <a:prstGeom prst="ellipse">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ZA" sz="2000" smtClean="0">
                <a:solidFill>
                  <a:schemeClr val="tx1"/>
                </a:solidFill>
                <a:latin typeface="Tahoma" panose="020B0604030504040204" pitchFamily="34" charset="0"/>
              </a:rPr>
              <a:t>32 of 38</a:t>
            </a:r>
            <a:endParaRPr lang="en-ZA" sz="2000">
              <a:solidFill>
                <a:schemeClr val="tx1"/>
              </a:solidFill>
              <a:latin typeface="Tahoma" panose="020B0604030504040204" pitchFamily="34" charset="0"/>
            </a:endParaRPr>
          </a:p>
        </p:txBody>
      </p:sp>
      <p:sp>
        <p:nvSpPr>
          <p:cNvPr id="6" name="TPCountdownTrigger"/>
          <p:cNvSpPr/>
          <p:nvPr/>
        </p:nvSpPr>
        <p:spPr>
          <a:xfrm>
            <a:off x="0" y="0"/>
            <a:ext cx="12700" cy="12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9" name="TPCountdown" hidden="1"/>
          <p:cNvGrpSpPr/>
          <p:nvPr>
            <p:custDataLst>
              <p:tags r:id="rId6"/>
            </p:custDataLst>
          </p:nvPr>
        </p:nvGrpSpPr>
        <p:grpSpPr>
          <a:xfrm>
            <a:off x="8382000" y="6096000"/>
            <a:ext cx="635000" cy="635000"/>
            <a:chOff x="8318500" y="6032500"/>
            <a:chExt cx="635000" cy="635000"/>
          </a:xfrm>
        </p:grpSpPr>
        <p:sp>
          <p:nvSpPr>
            <p:cNvPr id="7" name="CountdownShape" hidden="1"/>
            <p:cNvSpPr/>
            <p:nvPr/>
          </p:nvSpPr>
          <p:spPr>
            <a:xfrm>
              <a:off x="8318500" y="6032500"/>
              <a:ext cx="635000" cy="6350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ZA" b="1" smtClean="0">
                  <a:latin typeface="Tahoma" panose="020B0604030504040204" pitchFamily="34" charset="0"/>
                </a:rPr>
                <a:t>27</a:t>
              </a:r>
              <a:endParaRPr lang="en-ZA" b="1">
                <a:latin typeface="Tahoma" panose="020B0604030504040204" pitchFamily="34" charset="0"/>
              </a:endParaRPr>
            </a:p>
          </p:txBody>
        </p:sp>
      </p:grpSp>
    </p:spTree>
    <p:custDataLst>
      <p:tags r:id="rId2"/>
    </p:custDataLst>
    <p:extLst>
      <p:ext uri="{BB962C8B-B14F-4D97-AF65-F5344CB8AC3E}">
        <p14:creationId xmlns:p14="http://schemas.microsoft.com/office/powerpoint/2010/main" val="104181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506083"/>
            <a:ext cx="5425945" cy="179101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Title 12"/>
          <p:cNvSpPr txBox="1">
            <a:spLocks/>
          </p:cNvSpPr>
          <p:nvPr/>
        </p:nvSpPr>
        <p:spPr>
          <a:xfrm>
            <a:off x="221674" y="3759200"/>
            <a:ext cx="4947332" cy="903484"/>
          </a:xfrm>
          <a:prstGeom prst="rect">
            <a:avLst/>
          </a:prstGeom>
        </p:spPr>
        <p:txBody>
          <a:bodyPr anchor="t">
            <a:noAutofit/>
          </a:bodyPr>
          <a:lstStyle>
            <a:lvl1pPr algn="l" defTabSz="457200" rtl="0" eaLnBrk="1" latinLnBrk="0" hangingPunct="1">
              <a:lnSpc>
                <a:spcPct val="90000"/>
              </a:lnSpc>
              <a:spcBef>
                <a:spcPct val="0"/>
              </a:spcBef>
              <a:buNone/>
              <a:defRPr sz="6000" b="1" i="0" kern="1200">
                <a:ln>
                  <a:noFill/>
                </a:ln>
                <a:solidFill>
                  <a:schemeClr val="accent1"/>
                </a:solidFill>
                <a:latin typeface="+mn-lt"/>
                <a:ea typeface="+mj-ea"/>
                <a:cs typeface="Arial" panose="020B0604020202020204" pitchFamily="34" charset="0"/>
              </a:defRPr>
            </a:lvl1pPr>
          </a:lstStyle>
          <a:p>
            <a:pPr>
              <a:buClr>
                <a:srgbClr val="49C6EA"/>
              </a:buClr>
              <a:buSzPct val="100000"/>
            </a:pPr>
            <a:r>
              <a:rPr lang="en-ZA" sz="3200" dirty="0">
                <a:solidFill>
                  <a:schemeClr val="bg1"/>
                </a:solidFill>
              </a:rPr>
              <a:t>The Fraud Big Five including the Rats and Mice</a:t>
            </a:r>
          </a:p>
        </p:txBody>
      </p:sp>
      <p:pic>
        <p:nvPicPr>
          <p:cNvPr id="15" name="Picture 8" descr="https://cdn0.iconfinder.com/data/icons/animal-archetypes/512/lion-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909" y="4207120"/>
            <a:ext cx="1131035" cy="113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8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1114" y="685800"/>
            <a:ext cx="7848600" cy="51924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6000" dirty="0" smtClean="0"/>
              <a:t>Group Rules</a:t>
            </a:r>
          </a:p>
          <a:p>
            <a:pPr marL="285750" indent="-285750" algn="ctr">
              <a:buFont typeface="Arial" panose="020B0604020202020204" pitchFamily="34" charset="0"/>
              <a:buChar char="•"/>
            </a:pPr>
            <a:r>
              <a:rPr lang="en-ZA" sz="6000" dirty="0" smtClean="0"/>
              <a:t>Please ask questions</a:t>
            </a:r>
          </a:p>
          <a:p>
            <a:pPr marL="285750" indent="-285750" algn="ctr">
              <a:buFont typeface="Arial" panose="020B0604020202020204" pitchFamily="34" charset="0"/>
              <a:buChar char="•"/>
            </a:pPr>
            <a:r>
              <a:rPr lang="en-ZA" sz="6000" dirty="0" smtClean="0"/>
              <a:t>Please ask questions</a:t>
            </a:r>
          </a:p>
          <a:p>
            <a:pPr marL="285750" indent="-285750" algn="ctr">
              <a:buFont typeface="Arial" panose="020B0604020202020204" pitchFamily="34" charset="0"/>
              <a:buChar char="•"/>
            </a:pPr>
            <a:r>
              <a:rPr lang="en-ZA" sz="6000" dirty="0" smtClean="0"/>
              <a:t>Please ask questions</a:t>
            </a:r>
            <a:endParaRPr lang="en-ZA" sz="6000" dirty="0"/>
          </a:p>
        </p:txBody>
      </p:sp>
    </p:spTree>
    <p:extLst>
      <p:ext uri="{BB962C8B-B14F-4D97-AF65-F5344CB8AC3E}">
        <p14:creationId xmlns:p14="http://schemas.microsoft.com/office/powerpoint/2010/main" val="3446348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Which of the following areas, do you believe is more susceptible to Fraud, generally speaking?</a:t>
            </a:r>
            <a:endParaRPr lang="en-ZA" dirty="0"/>
          </a:p>
        </p:txBody>
      </p:sp>
      <p:sp>
        <p:nvSpPr>
          <p:cNvPr id="3" name="TPAnswers"/>
          <p:cNvSpPr>
            <a:spLocks noGrp="1"/>
          </p:cNvSpPr>
          <p:nvPr>
            <p:ph type="body" idx="1"/>
            <p:custDataLst>
              <p:tags r:id="rId3"/>
            </p:custDataLst>
          </p:nvPr>
        </p:nvSpPr>
        <p:spPr>
          <a:xfrm>
            <a:off x="457200" y="1600200"/>
            <a:ext cx="4114800" cy="4351338"/>
          </a:xfrm>
        </p:spPr>
        <p:txBody>
          <a:bodyPr>
            <a:normAutofit/>
          </a:bodyPr>
          <a:lstStyle/>
          <a:p>
            <a:pPr marL="514350" indent="-514350">
              <a:lnSpc>
                <a:spcPct val="100000"/>
              </a:lnSpc>
              <a:buFont typeface="Wingdings" charset="2"/>
              <a:buAutoNum type="arabicPeriod"/>
            </a:pPr>
            <a:r>
              <a:rPr lang="en-ZA" sz="3200" dirty="0" smtClean="0"/>
              <a:t>Cash</a:t>
            </a:r>
          </a:p>
          <a:p>
            <a:pPr marL="514350" indent="-514350">
              <a:lnSpc>
                <a:spcPct val="100000"/>
              </a:lnSpc>
              <a:buFont typeface="Wingdings" charset="2"/>
              <a:buAutoNum type="arabicPeriod"/>
            </a:pPr>
            <a:r>
              <a:rPr lang="en-ZA" sz="3200" dirty="0" smtClean="0"/>
              <a:t>Stock and Assets</a:t>
            </a:r>
          </a:p>
          <a:p>
            <a:pPr marL="514350" indent="-514350">
              <a:lnSpc>
                <a:spcPct val="100000"/>
              </a:lnSpc>
              <a:buFont typeface="Wingdings" charset="2"/>
              <a:buAutoNum type="arabicPeriod"/>
            </a:pPr>
            <a:r>
              <a:rPr lang="en-ZA" sz="3200" dirty="0" smtClean="0"/>
              <a:t>Procurement</a:t>
            </a:r>
          </a:p>
          <a:p>
            <a:pPr marL="514350" indent="-514350">
              <a:lnSpc>
                <a:spcPct val="100000"/>
              </a:lnSpc>
              <a:buFont typeface="Wingdings" charset="2"/>
              <a:buAutoNum type="arabicPeriod"/>
            </a:pPr>
            <a:r>
              <a:rPr lang="en-ZA" sz="3200" dirty="0" smtClean="0"/>
              <a:t>Debtors</a:t>
            </a:r>
          </a:p>
          <a:p>
            <a:pPr marL="514350" indent="-514350">
              <a:lnSpc>
                <a:spcPct val="100000"/>
              </a:lnSpc>
              <a:buFont typeface="Wingdings" charset="2"/>
              <a:buAutoNum type="arabicPeriod"/>
            </a:pPr>
            <a:r>
              <a:rPr lang="en-ZA" sz="3200" dirty="0" smtClean="0"/>
              <a:t>Payroll</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606034024"/>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28706" name="Chart" r:id="rId8" imgW="5715000" imgH="6429642" progId="MSGraph.Chart.8">
                  <p:embed followColorScheme="full"/>
                </p:oleObj>
              </mc:Choice>
              <mc:Fallback>
                <p:oleObj name="Chart" r:id="rId8" imgW="5715000" imgH="6429642" progId="MSGraph.Chart.8">
                  <p:embed followColorScheme="full"/>
                  <p:pic>
                    <p:nvPicPr>
                      <p:cNvPr id="0" name=""/>
                      <p:cNvPicPr/>
                      <p:nvPr/>
                    </p:nvPicPr>
                    <p:blipFill>
                      <a:blip r:embed="rId9"/>
                      <a:stretch>
                        <a:fillRect/>
                      </a:stretch>
                    </p:blipFill>
                    <p:spPr>
                      <a:xfrm>
                        <a:off x="4508500" y="1600200"/>
                        <a:ext cx="4572000" cy="5143500"/>
                      </a:xfrm>
                      <a:prstGeom prst="rect">
                        <a:avLst/>
                      </a:prstGeom>
                    </p:spPr>
                  </p:pic>
                </p:oleObj>
              </mc:Fallback>
            </mc:AlternateContent>
          </a:graphicData>
        </a:graphic>
      </p:graphicFrame>
      <p:sp>
        <p:nvSpPr>
          <p:cNvPr id="5" name="TPCountdownTrigger"/>
          <p:cNvSpPr/>
          <p:nvPr/>
        </p:nvSpPr>
        <p:spPr>
          <a:xfrm>
            <a:off x="0" y="0"/>
            <a:ext cx="12700" cy="12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8" name="TPCountdown" hidden="1"/>
          <p:cNvGrpSpPr/>
          <p:nvPr>
            <p:custDataLst>
              <p:tags r:id="rId5"/>
            </p:custDataLst>
          </p:nvPr>
        </p:nvGrpSpPr>
        <p:grpSpPr>
          <a:xfrm>
            <a:off x="8382000" y="60960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ZA" b="1" smtClean="0">
                  <a:latin typeface="Tahoma" panose="020B0604030504040204" pitchFamily="34" charset="0"/>
                </a:rPr>
                <a:t>23</a:t>
              </a:r>
              <a:endParaRPr lang="en-ZA" b="1">
                <a:latin typeface="Tahoma" panose="020B0604030504040204" pitchFamily="34" charset="0"/>
              </a:endParaRPr>
            </a:p>
          </p:txBody>
        </p:sp>
      </p:grpSp>
      <p:sp>
        <p:nvSpPr>
          <p:cNvPr id="9" name="TPResponseCounter" hidden="1"/>
          <p:cNvSpPr/>
          <p:nvPr>
            <p:custDataLst>
              <p:tags r:id="rId6"/>
            </p:custDataLst>
          </p:nvPr>
        </p:nvSpPr>
        <p:spPr>
          <a:xfrm>
            <a:off x="254000" y="5842000"/>
            <a:ext cx="1905000" cy="889000"/>
          </a:xfrm>
          <a:prstGeom prst="ellipse">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ZA" sz="2000" smtClean="0">
                <a:solidFill>
                  <a:schemeClr val="tx1"/>
                </a:solidFill>
                <a:latin typeface="Tahoma" panose="020B0604030504040204" pitchFamily="34" charset="0"/>
              </a:rPr>
              <a:t>27 of 38</a:t>
            </a:r>
            <a:endParaRPr lang="en-ZA" sz="2000">
              <a:solidFill>
                <a:schemeClr val="tx1"/>
              </a:solidFill>
              <a:latin typeface="Tahoma" panose="020B0604030504040204" pitchFamily="34" charset="0"/>
            </a:endParaRPr>
          </a:p>
        </p:txBody>
      </p:sp>
    </p:spTree>
    <p:custDataLst>
      <p:tags r:id="rId2"/>
    </p:custDataLst>
    <p:extLst>
      <p:ext uri="{BB962C8B-B14F-4D97-AF65-F5344CB8AC3E}">
        <p14:creationId xmlns:p14="http://schemas.microsoft.com/office/powerpoint/2010/main" val="21997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dreamspear.co.uk/wp-content/uploads/2013/03/Paretos-Law.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83527" y="4581700"/>
            <a:ext cx="3579423" cy="2195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ZA" dirty="0" smtClean="0"/>
              <a:t>The Big - 5</a:t>
            </a:r>
            <a:endParaRPr lang="en-ZA" dirty="0"/>
          </a:p>
        </p:txBody>
      </p:sp>
      <p:sp>
        <p:nvSpPr>
          <p:cNvPr id="3" name="Text Placeholder 2"/>
          <p:cNvSpPr>
            <a:spLocks noGrp="1"/>
          </p:cNvSpPr>
          <p:nvPr>
            <p:ph type="body" sz="quarter" idx="13"/>
          </p:nvPr>
        </p:nvSpPr>
        <p:spPr/>
        <p:txBody>
          <a:bodyPr/>
          <a:lstStyle/>
          <a:p>
            <a:pPr marL="0" indent="0"/>
            <a:r>
              <a:rPr lang="en-ZA" dirty="0" smtClean="0"/>
              <a:t>Concentrate your scare resources on the main areas susceptible to fraud, avoid chasing the unicorn. </a:t>
            </a:r>
          </a:p>
          <a:p>
            <a:pPr marL="0" indent="0"/>
            <a:r>
              <a:rPr lang="en-ZA" dirty="0" smtClean="0"/>
              <a:t>The most common areas susceptible to fraud include:</a:t>
            </a:r>
          </a:p>
          <a:p>
            <a:pPr>
              <a:buFont typeface="Arial" panose="020B0604020202020204" pitchFamily="34" charset="0"/>
              <a:buChar char="•"/>
            </a:pPr>
            <a:r>
              <a:rPr lang="en-ZA" dirty="0" smtClean="0"/>
              <a:t>Cash</a:t>
            </a:r>
          </a:p>
          <a:p>
            <a:pPr>
              <a:buFont typeface="Arial" panose="020B0604020202020204" pitchFamily="34" charset="0"/>
              <a:buChar char="•"/>
            </a:pPr>
            <a:r>
              <a:rPr lang="en-ZA" dirty="0" smtClean="0"/>
              <a:t>Stock and Assets</a:t>
            </a:r>
          </a:p>
          <a:p>
            <a:pPr>
              <a:buFont typeface="Arial" panose="020B0604020202020204" pitchFamily="34" charset="0"/>
              <a:buChar char="•"/>
            </a:pPr>
            <a:r>
              <a:rPr lang="en-ZA" dirty="0" smtClean="0"/>
              <a:t>Procurement</a:t>
            </a:r>
          </a:p>
          <a:p>
            <a:pPr>
              <a:buFont typeface="Arial" panose="020B0604020202020204" pitchFamily="34" charset="0"/>
              <a:buChar char="•"/>
            </a:pPr>
            <a:r>
              <a:rPr lang="en-ZA" dirty="0" smtClean="0"/>
              <a:t>Payroll</a:t>
            </a:r>
          </a:p>
          <a:p>
            <a:pPr>
              <a:buFont typeface="Arial" panose="020B0604020202020204" pitchFamily="34" charset="0"/>
              <a:buChar char="•"/>
            </a:pPr>
            <a:r>
              <a:rPr lang="en-ZA" dirty="0" smtClean="0"/>
              <a:t>Debtors</a:t>
            </a:r>
          </a:p>
          <a:p>
            <a:pPr marL="0" indent="0"/>
            <a:r>
              <a:rPr lang="en-ZA" dirty="0" smtClean="0"/>
              <a:t>Recognise and design detection controls in areas susceptible to collusion and management override:</a:t>
            </a:r>
          </a:p>
          <a:p>
            <a:pPr>
              <a:buFont typeface="Arial" panose="020B0604020202020204" pitchFamily="34" charset="0"/>
              <a:buChar char="•"/>
            </a:pPr>
            <a:r>
              <a:rPr lang="en-ZA" dirty="0" smtClean="0"/>
              <a:t>Procurement</a:t>
            </a:r>
          </a:p>
          <a:p>
            <a:pPr>
              <a:buFont typeface="Arial" panose="020B0604020202020204" pitchFamily="34" charset="0"/>
              <a:buChar char="•"/>
            </a:pPr>
            <a:r>
              <a:rPr lang="en-ZA" dirty="0" smtClean="0"/>
              <a:t>Disbursements</a:t>
            </a:r>
          </a:p>
          <a:p>
            <a:pPr>
              <a:buFont typeface="Arial" panose="020B0604020202020204" pitchFamily="34" charset="0"/>
              <a:buChar char="•"/>
            </a:pPr>
            <a:r>
              <a:rPr lang="en-ZA" dirty="0" smtClean="0"/>
              <a:t>Stock / Asset Receipting</a:t>
            </a:r>
          </a:p>
          <a:p>
            <a:endParaRPr lang="en-ZA" dirty="0"/>
          </a:p>
        </p:txBody>
      </p:sp>
      <p:pic>
        <p:nvPicPr>
          <p:cNvPr id="4" name="Picture 8" descr="https://cdn0.iconfinder.com/data/icons/animal-archetypes/512/lion-5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819" y="0"/>
            <a:ext cx="867641" cy="867641"/>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s://maxcdn.icons8.com/wp-content/uploads/2015/07/unicor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9800" y="2664061"/>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3988998" y="3112545"/>
            <a:ext cx="1789336" cy="369332"/>
          </a:xfrm>
          <a:prstGeom prst="rect">
            <a:avLst/>
          </a:prstGeom>
          <a:noFill/>
        </p:spPr>
        <p:txBody>
          <a:bodyPr wrap="none" rtlCol="0">
            <a:spAutoFit/>
          </a:bodyPr>
          <a:lstStyle/>
          <a:p>
            <a:r>
              <a:rPr lang="en-ZA" dirty="0" smtClean="0"/>
              <a:t>Scarce Resources</a:t>
            </a:r>
            <a:endParaRPr lang="en-ZA" dirty="0"/>
          </a:p>
        </p:txBody>
      </p:sp>
      <p:pic>
        <p:nvPicPr>
          <p:cNvPr id="29702" name="Picture 6" descr="https://cdn1.iconfinder.com/data/icons/toolbar-signs/512/cancel-512.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9400" y="3578699"/>
            <a:ext cx="458872" cy="45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65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Don’t Forget the Rats and Mice</a:t>
            </a:r>
            <a:endParaRPr lang="en-ZA" dirty="0"/>
          </a:p>
        </p:txBody>
      </p:sp>
      <p:sp>
        <p:nvSpPr>
          <p:cNvPr id="3" name="Text Placeholder 2"/>
          <p:cNvSpPr>
            <a:spLocks noGrp="1"/>
          </p:cNvSpPr>
          <p:nvPr>
            <p:ph type="body" sz="quarter" idx="13"/>
          </p:nvPr>
        </p:nvSpPr>
        <p:spPr>
          <a:xfrm>
            <a:off x="308018" y="1146412"/>
            <a:ext cx="8470221" cy="4254500"/>
          </a:xfrm>
        </p:spPr>
        <p:txBody>
          <a:bodyPr/>
          <a:lstStyle/>
          <a:p>
            <a:r>
              <a:rPr lang="en-ZA" dirty="0" smtClean="0"/>
              <a:t>Don’t forget the rats and mice:</a:t>
            </a:r>
          </a:p>
          <a:p>
            <a:pPr>
              <a:buFont typeface="Arial" panose="020B0604020202020204" pitchFamily="34" charset="0"/>
              <a:buChar char="•"/>
            </a:pPr>
            <a:r>
              <a:rPr lang="en-ZA" dirty="0" smtClean="0"/>
              <a:t>Expense and Travel Claims;</a:t>
            </a:r>
          </a:p>
          <a:p>
            <a:pPr>
              <a:buFont typeface="Arial" panose="020B0604020202020204" pitchFamily="34" charset="0"/>
              <a:buChar char="•"/>
            </a:pPr>
            <a:r>
              <a:rPr lang="en-ZA" dirty="0" smtClean="0"/>
              <a:t>Asset Abuse</a:t>
            </a:r>
          </a:p>
          <a:p>
            <a:pPr>
              <a:buFont typeface="Arial" panose="020B0604020202020204" pitchFamily="34" charset="0"/>
              <a:buChar char="•"/>
            </a:pPr>
            <a:r>
              <a:rPr lang="en-ZA" dirty="0" smtClean="0"/>
              <a:t>Overtime and Leave Abuse</a:t>
            </a:r>
          </a:p>
          <a:p>
            <a:pPr>
              <a:buFont typeface="Arial" panose="020B0604020202020204" pitchFamily="34" charset="0"/>
              <a:buChar char="•"/>
            </a:pPr>
            <a:r>
              <a:rPr lang="en-ZA" dirty="0" smtClean="0"/>
              <a:t>Petty Cash</a:t>
            </a:r>
          </a:p>
          <a:p>
            <a:pPr marL="0" indent="0"/>
            <a:r>
              <a:rPr lang="en-ZA" dirty="0" smtClean="0"/>
              <a:t>These have a significant cultural impact on the organisation. If left unchecked, may create an environment conducive to fraud.</a:t>
            </a:r>
            <a:endParaRPr lang="en-ZA" dirty="0"/>
          </a:p>
        </p:txBody>
      </p:sp>
      <p:pic>
        <p:nvPicPr>
          <p:cNvPr id="4" name="Picture 8" descr="https://cdn0.iconfinder.com/data/icons/animal-archetypes/512/lion-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819" y="0"/>
            <a:ext cx="867641" cy="8676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7160" y="4321939"/>
            <a:ext cx="8282940" cy="1846659"/>
          </a:xfrm>
          <a:prstGeom prst="rect">
            <a:avLst/>
          </a:prstGeom>
        </p:spPr>
        <p:txBody>
          <a:bodyPr wrap="square">
            <a:spAutoFit/>
          </a:bodyPr>
          <a:lstStyle/>
          <a:p>
            <a:r>
              <a:rPr lang="en-US" dirty="0"/>
              <a:t>The </a:t>
            </a:r>
            <a:r>
              <a:rPr lang="en-US" sz="2400" b="1" dirty="0"/>
              <a:t>broken windows theory</a:t>
            </a:r>
            <a:r>
              <a:rPr lang="en-US" sz="2400" dirty="0"/>
              <a:t> </a:t>
            </a:r>
            <a:r>
              <a:rPr lang="en-US" dirty="0"/>
              <a:t>is a </a:t>
            </a:r>
            <a:r>
              <a:rPr lang="en-US" dirty="0">
                <a:hlinkClick r:id="rId3" tooltip="Criminology"/>
              </a:rPr>
              <a:t>criminological</a:t>
            </a:r>
            <a:r>
              <a:rPr lang="en-US" dirty="0"/>
              <a:t> theory of the norm-setting and signaling effect of urban disorder and </a:t>
            </a:r>
            <a:r>
              <a:rPr lang="en-US" dirty="0">
                <a:hlinkClick r:id="rId4" tooltip="Vandalism"/>
              </a:rPr>
              <a:t>vandalism</a:t>
            </a:r>
            <a:r>
              <a:rPr lang="en-US" dirty="0"/>
              <a:t> on additional </a:t>
            </a:r>
            <a:r>
              <a:rPr lang="en-US" dirty="0">
                <a:hlinkClick r:id="rId5" tooltip="Crime"/>
              </a:rPr>
              <a:t>crime</a:t>
            </a:r>
            <a:r>
              <a:rPr lang="en-US" dirty="0"/>
              <a:t> and </a:t>
            </a:r>
            <a:r>
              <a:rPr lang="en-US" dirty="0">
                <a:hlinkClick r:id="rId6" tooltip="Anti-social behavior"/>
              </a:rPr>
              <a:t>anti-social behavior</a:t>
            </a:r>
            <a:r>
              <a:rPr lang="en-US" dirty="0"/>
              <a:t>. The theory states that maintaining and monitoring </a:t>
            </a:r>
            <a:r>
              <a:rPr lang="en-US" dirty="0">
                <a:hlinkClick r:id="rId7" tooltip="Urban area"/>
              </a:rPr>
              <a:t>urban environments</a:t>
            </a:r>
            <a:r>
              <a:rPr lang="en-US" dirty="0"/>
              <a:t> to prevent small crimes such as </a:t>
            </a:r>
            <a:r>
              <a:rPr lang="en-US" dirty="0">
                <a:hlinkClick r:id="rId4" tooltip="Vandalism"/>
              </a:rPr>
              <a:t>vandalism</a:t>
            </a:r>
            <a:r>
              <a:rPr lang="en-US" dirty="0"/>
              <a:t>, public drinking, and toll-jumping helps to create an atmosphere of order and lawfulness, thereby preventing more serious crimes from happening</a:t>
            </a:r>
            <a:r>
              <a:rPr lang="en-US" dirty="0" smtClean="0"/>
              <a:t>. *Wikipedia</a:t>
            </a:r>
            <a:endParaRPr lang="en-ZA" dirty="0"/>
          </a:p>
        </p:txBody>
      </p:sp>
      <p:pic>
        <p:nvPicPr>
          <p:cNvPr id="34818" name="Picture 2" descr="https://cdn1.iconfinder.com/data/icons/security/80/Security_safety-10-51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0131" y="1146412"/>
            <a:ext cx="1740535" cy="174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71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506083"/>
            <a:ext cx="5425945" cy="179101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Title 12"/>
          <p:cNvSpPr txBox="1">
            <a:spLocks/>
          </p:cNvSpPr>
          <p:nvPr/>
        </p:nvSpPr>
        <p:spPr>
          <a:xfrm>
            <a:off x="221674" y="3759200"/>
            <a:ext cx="4947332" cy="903484"/>
          </a:xfrm>
          <a:prstGeom prst="rect">
            <a:avLst/>
          </a:prstGeom>
        </p:spPr>
        <p:txBody>
          <a:bodyPr anchor="t">
            <a:noAutofit/>
          </a:bodyPr>
          <a:lstStyle>
            <a:lvl1pPr algn="l" defTabSz="457200" rtl="0" eaLnBrk="1" latinLnBrk="0" hangingPunct="1">
              <a:lnSpc>
                <a:spcPct val="90000"/>
              </a:lnSpc>
              <a:spcBef>
                <a:spcPct val="0"/>
              </a:spcBef>
              <a:buNone/>
              <a:defRPr sz="6000" b="1" i="0" kern="1200">
                <a:ln>
                  <a:noFill/>
                </a:ln>
                <a:solidFill>
                  <a:schemeClr val="accent1"/>
                </a:solidFill>
                <a:latin typeface="+mn-lt"/>
                <a:ea typeface="+mj-ea"/>
                <a:cs typeface="Arial" panose="020B0604020202020204" pitchFamily="34" charset="0"/>
              </a:defRPr>
            </a:lvl1pPr>
          </a:lstStyle>
          <a:p>
            <a:pPr>
              <a:buClr>
                <a:srgbClr val="49C6EA"/>
              </a:buClr>
              <a:buSzPct val="100000"/>
            </a:pPr>
            <a:r>
              <a:rPr lang="en-ZA" sz="3200" dirty="0" smtClean="0">
                <a:solidFill>
                  <a:schemeClr val="bg1"/>
                </a:solidFill>
              </a:rPr>
              <a:t>Establish a Tool Box</a:t>
            </a:r>
            <a:endParaRPr lang="en-ZA" sz="3200" dirty="0">
              <a:solidFill>
                <a:schemeClr val="bg1"/>
              </a:solidFill>
            </a:endParaRPr>
          </a:p>
        </p:txBody>
      </p:sp>
      <p:pic>
        <p:nvPicPr>
          <p:cNvPr id="5" name="Picture 10" descr="http://image005.flaticon.com/1/png/512/31/313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818" y="4418293"/>
            <a:ext cx="763261" cy="76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490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cdn2.iconfinder.com/data/icons/vacation-landmarks/512/7-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1028" y="5057026"/>
            <a:ext cx="1882572" cy="18825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ZA" dirty="0" smtClean="0"/>
              <a:t>A Glance Back at History</a:t>
            </a:r>
            <a:endParaRPr lang="en-ZA" dirty="0"/>
          </a:p>
        </p:txBody>
      </p:sp>
      <p:sp>
        <p:nvSpPr>
          <p:cNvPr id="3" name="Text Placeholder 2"/>
          <p:cNvSpPr>
            <a:spLocks noGrp="1"/>
          </p:cNvSpPr>
          <p:nvPr>
            <p:ph type="body" sz="quarter" idx="13"/>
          </p:nvPr>
        </p:nvSpPr>
        <p:spPr>
          <a:xfrm>
            <a:off x="308019" y="902572"/>
            <a:ext cx="7797800" cy="4254500"/>
          </a:xfrm>
        </p:spPr>
        <p:txBody>
          <a:bodyPr/>
          <a:lstStyle/>
          <a:p>
            <a:r>
              <a:rPr lang="en-US" dirty="0" smtClean="0"/>
              <a:t>	It’s </a:t>
            </a:r>
            <a:r>
              <a:rPr lang="en-US" dirty="0"/>
              <a:t>said that accountants’ predecessors were the scribes of ancient Egypt, who kept the pharaohs’ books. They inventoried grain, gold and other assets. Unfortunately, some fell victim to temptation and stole from their leader, as did other employees of the king. The solution was to have two scribes independently record each transaction (the first internal control). As long as the scribes’ totals agreed exactly, there was no problem. But if the totals were materially different, both scribes would be put to death. That proved to be a great incentive for them to carefully check all the numbers and make sure the help wasn’t stealing. In fact, fraud prevention and detection became the royal accountants’ main </a:t>
            </a:r>
            <a:r>
              <a:rPr lang="en-US" dirty="0" smtClean="0"/>
              <a:t>duty</a:t>
            </a:r>
          </a:p>
          <a:p>
            <a:r>
              <a:rPr lang="en-US" dirty="0"/>
              <a:t>	</a:t>
            </a:r>
            <a:r>
              <a:rPr lang="en-US" dirty="0" smtClean="0"/>
              <a:t>		</a:t>
            </a:r>
            <a:r>
              <a:rPr lang="en-US" i="1" dirty="0" smtClean="0"/>
              <a:t>- American Accounting Journal 2000</a:t>
            </a:r>
            <a:endParaRPr lang="en-ZA" i="1" dirty="0"/>
          </a:p>
        </p:txBody>
      </p:sp>
    </p:spTree>
    <p:extLst>
      <p:ext uri="{BB962C8B-B14F-4D97-AF65-F5344CB8AC3E}">
        <p14:creationId xmlns:p14="http://schemas.microsoft.com/office/powerpoint/2010/main" val="2328168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Does your organisation have </a:t>
            </a:r>
            <a:r>
              <a:rPr lang="en-ZA" u="sng" dirty="0" smtClean="0"/>
              <a:t>documented</a:t>
            </a:r>
            <a:r>
              <a:rPr lang="en-ZA" dirty="0" smtClean="0"/>
              <a:t> Fraud Risk Strategy in place, encompassing Fraud Prevention, Detection and Response?</a:t>
            </a:r>
            <a:endParaRPr lang="en-ZA" dirty="0"/>
          </a:p>
        </p:txBody>
      </p:sp>
      <p:sp>
        <p:nvSpPr>
          <p:cNvPr id="3" name="TPAnswers"/>
          <p:cNvSpPr>
            <a:spLocks noGrp="1"/>
          </p:cNvSpPr>
          <p:nvPr>
            <p:ph type="body" idx="1"/>
          </p:nvPr>
        </p:nvSpPr>
        <p:spPr>
          <a:xfrm>
            <a:off x="457200" y="1600200"/>
            <a:ext cx="4114800" cy="4351338"/>
          </a:xfrm>
        </p:spPr>
        <p:txBody>
          <a:bodyPr>
            <a:normAutofit/>
          </a:bodyPr>
          <a:lstStyle/>
          <a:p>
            <a:pPr marL="457200" indent="-457200">
              <a:lnSpc>
                <a:spcPct val="100000"/>
              </a:lnSpc>
              <a:buFont typeface="Wingdings" charset="2"/>
              <a:buAutoNum type="alphaUcPeriod"/>
            </a:pPr>
            <a:r>
              <a:rPr lang="en-ZA" sz="3200" dirty="0" smtClean="0"/>
              <a:t>True</a:t>
            </a:r>
          </a:p>
          <a:p>
            <a:pPr marL="457200" indent="-457200">
              <a:lnSpc>
                <a:spcPct val="100000"/>
              </a:lnSpc>
              <a:buFont typeface="Wingdings" charset="2"/>
              <a:buAutoNum type="alphaUcPeriod"/>
            </a:pPr>
            <a:r>
              <a:rPr lang="en-ZA" sz="3200" dirty="0" smtClean="0"/>
              <a:t>False</a:t>
            </a:r>
            <a:endParaRPr lang="en-ZA"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449040704"/>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7209" name="Chart" r:id="rId7" imgW="5715000" imgH="6429642" progId="MSGraph.Chart.8">
                  <p:embed followColorScheme="full"/>
                </p:oleObj>
              </mc:Choice>
              <mc:Fallback>
                <p:oleObj name="Chart" r:id="rId7" imgW="5715000" imgH="6429642" progId="MSGraph.Chart.8">
                  <p:embed followColorScheme="full"/>
                  <p:pic>
                    <p:nvPicPr>
                      <p:cNvPr id="0" name=""/>
                      <p:cNvPicPr/>
                      <p:nvPr/>
                    </p:nvPicPr>
                    <p:blipFill>
                      <a:blip r:embed="rId8"/>
                      <a:stretch>
                        <a:fillRect/>
                      </a:stretch>
                    </p:blipFill>
                    <p:spPr>
                      <a:xfrm>
                        <a:off x="4508500" y="1600200"/>
                        <a:ext cx="4572000" cy="5143500"/>
                      </a:xfrm>
                      <a:prstGeom prst="rect">
                        <a:avLst/>
                      </a:prstGeom>
                    </p:spPr>
                  </p:pic>
                </p:oleObj>
              </mc:Fallback>
            </mc:AlternateContent>
          </a:graphicData>
        </a:graphic>
      </p:graphicFrame>
      <p:sp>
        <p:nvSpPr>
          <p:cNvPr id="5" name="TPCountdownTrigger"/>
          <p:cNvSpPr/>
          <p:nvPr/>
        </p:nvSpPr>
        <p:spPr>
          <a:xfrm>
            <a:off x="0" y="0"/>
            <a:ext cx="12700" cy="12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8" name="TPCountdown" hidden="1"/>
          <p:cNvGrpSpPr/>
          <p:nvPr>
            <p:custDataLst>
              <p:tags r:id="rId4"/>
            </p:custDataLst>
          </p:nvPr>
        </p:nvGrpSpPr>
        <p:grpSpPr>
          <a:xfrm>
            <a:off x="8382000" y="60960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ZA" b="1" smtClean="0">
                  <a:latin typeface="Tahoma" panose="020B0604030504040204" pitchFamily="34" charset="0"/>
                </a:rPr>
                <a:t>25</a:t>
              </a:r>
              <a:endParaRPr lang="en-ZA" b="1">
                <a:latin typeface="Tahoma" panose="020B0604030504040204" pitchFamily="34" charset="0"/>
              </a:endParaRPr>
            </a:p>
          </p:txBody>
        </p:sp>
      </p:grpSp>
      <p:sp>
        <p:nvSpPr>
          <p:cNvPr id="9" name="TPResponseCounter" hidden="1"/>
          <p:cNvSpPr/>
          <p:nvPr>
            <p:custDataLst>
              <p:tags r:id="rId5"/>
            </p:custDataLst>
          </p:nvPr>
        </p:nvSpPr>
        <p:spPr>
          <a:xfrm>
            <a:off x="254000" y="5842000"/>
            <a:ext cx="1905000" cy="889000"/>
          </a:xfrm>
          <a:prstGeom prst="ellipse">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ZA" sz="2000" smtClean="0">
                <a:solidFill>
                  <a:schemeClr val="tx1"/>
                </a:solidFill>
                <a:latin typeface="Tahoma" panose="020B0604030504040204" pitchFamily="34" charset="0"/>
              </a:rPr>
              <a:t>30 of 38</a:t>
            </a:r>
            <a:endParaRPr lang="en-ZA" sz="2000">
              <a:solidFill>
                <a:schemeClr val="tx1"/>
              </a:solidFill>
              <a:latin typeface="Tahoma" panose="020B0604030504040204" pitchFamily="34" charset="0"/>
            </a:endParaRPr>
          </a:p>
        </p:txBody>
      </p:sp>
    </p:spTree>
    <p:custDataLst>
      <p:tags r:id="rId2"/>
    </p:custDataLst>
    <p:extLst>
      <p:ext uri="{BB962C8B-B14F-4D97-AF65-F5344CB8AC3E}">
        <p14:creationId xmlns:p14="http://schemas.microsoft.com/office/powerpoint/2010/main" val="13362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Establishing a “Tool  Box”</a:t>
            </a:r>
            <a:endParaRPr lang="en-ZA" dirty="0"/>
          </a:p>
        </p:txBody>
      </p:sp>
      <p:pic>
        <p:nvPicPr>
          <p:cNvPr id="5" name="Picture 10" descr="http://image005.flaticon.com/1/png/512/31/313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171" y="133762"/>
            <a:ext cx="546055" cy="54605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3"/>
          </p:nvPr>
        </p:nvSpPr>
        <p:spPr>
          <a:xfrm>
            <a:off x="308019" y="1146412"/>
            <a:ext cx="8669726" cy="2460388"/>
          </a:xfrm>
        </p:spPr>
        <p:txBody>
          <a:bodyPr/>
          <a:lstStyle/>
          <a:p>
            <a:pPr marL="0" indent="0"/>
            <a:r>
              <a:rPr lang="en-ZA" b="1" dirty="0" smtClean="0"/>
              <a:t>Recommended “Tool Sets”</a:t>
            </a:r>
          </a:p>
          <a:p>
            <a:pPr>
              <a:buFont typeface="Arial" panose="020B0604020202020204" pitchFamily="34" charset="0"/>
              <a:buChar char="•"/>
            </a:pPr>
            <a:r>
              <a:rPr lang="en-ZA" b="1" dirty="0" smtClean="0"/>
              <a:t>Fraud Risk </a:t>
            </a:r>
            <a:r>
              <a:rPr lang="en-ZA" b="1" dirty="0" smtClean="0">
                <a:solidFill>
                  <a:srgbClr val="C00000"/>
                </a:solidFill>
              </a:rPr>
              <a:t>Strategy</a:t>
            </a:r>
          </a:p>
          <a:p>
            <a:pPr>
              <a:buFont typeface="Arial" panose="020B0604020202020204" pitchFamily="34" charset="0"/>
              <a:buChar char="•"/>
            </a:pPr>
            <a:r>
              <a:rPr lang="en-ZA" b="1" dirty="0" smtClean="0"/>
              <a:t>Fraud Risk </a:t>
            </a:r>
            <a:r>
              <a:rPr lang="en-ZA" b="1" dirty="0" smtClean="0">
                <a:solidFill>
                  <a:srgbClr val="C00000"/>
                </a:solidFill>
              </a:rPr>
              <a:t>Universe</a:t>
            </a:r>
          </a:p>
          <a:p>
            <a:pPr>
              <a:buFont typeface="Arial" panose="020B0604020202020204" pitchFamily="34" charset="0"/>
              <a:buChar char="•"/>
            </a:pPr>
            <a:r>
              <a:rPr lang="en-ZA" b="1" dirty="0" smtClean="0"/>
              <a:t>Fraud </a:t>
            </a:r>
            <a:r>
              <a:rPr lang="en-ZA" b="1" dirty="0" smtClean="0">
                <a:solidFill>
                  <a:srgbClr val="C00000"/>
                </a:solidFill>
              </a:rPr>
              <a:t>Communication</a:t>
            </a:r>
            <a:r>
              <a:rPr lang="en-ZA" b="1" dirty="0" smtClean="0"/>
              <a:t> and </a:t>
            </a:r>
            <a:r>
              <a:rPr lang="en-ZA" b="1" dirty="0" smtClean="0">
                <a:solidFill>
                  <a:srgbClr val="C00000"/>
                </a:solidFill>
              </a:rPr>
              <a:t>Training Plan</a:t>
            </a:r>
          </a:p>
          <a:p>
            <a:pPr>
              <a:buFont typeface="Arial" panose="020B0604020202020204" pitchFamily="34" charset="0"/>
              <a:buChar char="•"/>
            </a:pPr>
            <a:r>
              <a:rPr lang="en-ZA" b="1" dirty="0" smtClean="0"/>
              <a:t>Fraud Risk Strategy </a:t>
            </a:r>
            <a:r>
              <a:rPr lang="en-ZA" b="1" dirty="0" smtClean="0">
                <a:solidFill>
                  <a:srgbClr val="C00000"/>
                </a:solidFill>
              </a:rPr>
              <a:t>Maturity Model</a:t>
            </a:r>
          </a:p>
          <a:p>
            <a:pPr>
              <a:buFont typeface="Arial" panose="020B0604020202020204" pitchFamily="34" charset="0"/>
              <a:buChar char="•"/>
            </a:pPr>
            <a:r>
              <a:rPr lang="en-ZA" b="1" dirty="0" smtClean="0">
                <a:solidFill>
                  <a:srgbClr val="C00000"/>
                </a:solidFill>
              </a:rPr>
              <a:t>Stakeholder Reporting</a:t>
            </a:r>
          </a:p>
          <a:p>
            <a:pPr>
              <a:buFont typeface="Arial" panose="020B0604020202020204" pitchFamily="34" charset="0"/>
              <a:buChar char="•"/>
            </a:pPr>
            <a:endParaRPr lang="en-ZA" b="1" dirty="0" smtClean="0"/>
          </a:p>
          <a:p>
            <a:pPr marL="0" indent="0"/>
            <a:r>
              <a:rPr lang="en-ZA" b="1" dirty="0" smtClean="0"/>
              <a:t>Establishing a </a:t>
            </a:r>
            <a:r>
              <a:rPr lang="en-ZA" b="1" dirty="0" smtClean="0">
                <a:solidFill>
                  <a:srgbClr val="C00000"/>
                </a:solidFill>
              </a:rPr>
              <a:t>Fraud Risk Management Strategy </a:t>
            </a:r>
            <a:r>
              <a:rPr lang="en-ZA" b="1" dirty="0" smtClean="0"/>
              <a:t>that is unpacked at an activity layer, is one of the most effective fraud prevention Tools.</a:t>
            </a:r>
          </a:p>
          <a:p>
            <a:pPr>
              <a:buFont typeface="Arial" panose="020B0604020202020204" pitchFamily="34" charset="0"/>
              <a:buChar char="•"/>
            </a:pPr>
            <a:r>
              <a:rPr lang="en-ZA" b="1" dirty="0" smtClean="0">
                <a:solidFill>
                  <a:srgbClr val="C00000"/>
                </a:solidFill>
              </a:rPr>
              <a:t>Core Elements </a:t>
            </a:r>
            <a:r>
              <a:rPr lang="en-ZA" b="1" dirty="0" smtClean="0"/>
              <a:t>of the Fraud Prevention Strategy</a:t>
            </a:r>
          </a:p>
          <a:p>
            <a:pPr>
              <a:buFont typeface="Arial" panose="020B0604020202020204" pitchFamily="34" charset="0"/>
              <a:buChar char="•"/>
            </a:pPr>
            <a:r>
              <a:rPr lang="en-ZA" b="1" dirty="0" smtClean="0"/>
              <a:t>Unpacked at an </a:t>
            </a:r>
            <a:r>
              <a:rPr lang="en-ZA" b="1" dirty="0" smtClean="0">
                <a:solidFill>
                  <a:srgbClr val="C00000"/>
                </a:solidFill>
              </a:rPr>
              <a:t>activity layer </a:t>
            </a:r>
            <a:r>
              <a:rPr lang="en-ZA" b="1" dirty="0" smtClean="0"/>
              <a:t>with Accountability</a:t>
            </a:r>
          </a:p>
          <a:p>
            <a:pPr>
              <a:buFont typeface="Arial" panose="020B0604020202020204" pitchFamily="34" charset="0"/>
              <a:buChar char="•"/>
            </a:pPr>
            <a:r>
              <a:rPr lang="en-ZA" b="1" dirty="0" smtClean="0"/>
              <a:t>Enablement of </a:t>
            </a:r>
            <a:r>
              <a:rPr lang="en-ZA" b="1" dirty="0" smtClean="0">
                <a:solidFill>
                  <a:srgbClr val="C00000"/>
                </a:solidFill>
              </a:rPr>
              <a:t>Visibility</a:t>
            </a:r>
          </a:p>
          <a:p>
            <a:pPr>
              <a:buFont typeface="Arial" panose="020B0604020202020204" pitchFamily="34" charset="0"/>
              <a:buChar char="•"/>
            </a:pPr>
            <a:endParaRPr lang="en-ZA" b="1" dirty="0" smtClean="0"/>
          </a:p>
          <a:p>
            <a:pPr marL="0" indent="0"/>
            <a:endParaRPr lang="en-ZA" b="1" dirty="0"/>
          </a:p>
          <a:p>
            <a:pPr marL="0" indent="0"/>
            <a:endParaRPr lang="en-ZA" b="1" dirty="0"/>
          </a:p>
        </p:txBody>
      </p:sp>
    </p:spTree>
    <p:extLst>
      <p:ext uri="{BB962C8B-B14F-4D97-AF65-F5344CB8AC3E}">
        <p14:creationId xmlns:p14="http://schemas.microsoft.com/office/powerpoint/2010/main" val="4117201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Establishing a “Tool  Box”</a:t>
            </a:r>
            <a:endParaRPr lang="en-ZA" dirty="0"/>
          </a:p>
        </p:txBody>
      </p:sp>
      <p:sp>
        <p:nvSpPr>
          <p:cNvPr id="3" name="Text Placeholder 2"/>
          <p:cNvSpPr>
            <a:spLocks noGrp="1"/>
          </p:cNvSpPr>
          <p:nvPr>
            <p:ph type="body" sz="quarter" idx="13"/>
          </p:nvPr>
        </p:nvSpPr>
        <p:spPr>
          <a:xfrm>
            <a:off x="308019" y="1146412"/>
            <a:ext cx="8669726" cy="2460388"/>
          </a:xfrm>
        </p:spPr>
        <p:txBody>
          <a:bodyPr/>
          <a:lstStyle/>
          <a:p>
            <a:pPr marL="0" indent="0"/>
            <a:r>
              <a:rPr lang="en-ZA" b="1" dirty="0" smtClean="0"/>
              <a:t>A Fraud </a:t>
            </a:r>
            <a:r>
              <a:rPr lang="en-ZA" b="1" dirty="0"/>
              <a:t>R</a:t>
            </a:r>
            <a:r>
              <a:rPr lang="en-ZA" b="1" dirty="0" smtClean="0"/>
              <a:t>isk </a:t>
            </a:r>
            <a:r>
              <a:rPr lang="en-ZA" b="1" dirty="0"/>
              <a:t>U</a:t>
            </a:r>
            <a:r>
              <a:rPr lang="en-ZA" b="1" dirty="0" smtClean="0"/>
              <a:t>niverse:</a:t>
            </a:r>
          </a:p>
          <a:p>
            <a:pPr>
              <a:buFont typeface="Arial" panose="020B0604020202020204" pitchFamily="34" charset="0"/>
              <a:buChar char="•"/>
            </a:pPr>
            <a:r>
              <a:rPr lang="en-ZA" b="1" dirty="0" smtClean="0"/>
              <a:t>Must be </a:t>
            </a:r>
            <a:r>
              <a:rPr lang="en-ZA" b="1" dirty="0" smtClean="0">
                <a:solidFill>
                  <a:srgbClr val="C00000"/>
                </a:solidFill>
              </a:rPr>
              <a:t>consistently</a:t>
            </a:r>
            <a:r>
              <a:rPr lang="en-ZA" b="1" dirty="0" smtClean="0"/>
              <a:t> maintained</a:t>
            </a:r>
          </a:p>
          <a:p>
            <a:pPr>
              <a:buFont typeface="Arial" panose="020B0604020202020204" pitchFamily="34" charset="0"/>
              <a:buChar char="•"/>
            </a:pPr>
            <a:r>
              <a:rPr lang="en-ZA" b="1" dirty="0" smtClean="0"/>
              <a:t>Reflect the </a:t>
            </a:r>
            <a:r>
              <a:rPr lang="en-ZA" b="1" dirty="0" smtClean="0">
                <a:solidFill>
                  <a:srgbClr val="C00000"/>
                </a:solidFill>
              </a:rPr>
              <a:t>actual risk </a:t>
            </a:r>
            <a:r>
              <a:rPr lang="en-ZA" b="1" dirty="0" smtClean="0"/>
              <a:t>profile</a:t>
            </a:r>
          </a:p>
          <a:p>
            <a:pPr>
              <a:buFont typeface="Arial" panose="020B0604020202020204" pitchFamily="34" charset="0"/>
              <a:buChar char="•"/>
            </a:pPr>
            <a:r>
              <a:rPr lang="en-ZA" b="1" dirty="0" smtClean="0"/>
              <a:t>Be careful of </a:t>
            </a:r>
            <a:r>
              <a:rPr lang="en-ZA" b="1" dirty="0" smtClean="0">
                <a:solidFill>
                  <a:srgbClr val="C00000"/>
                </a:solidFill>
              </a:rPr>
              <a:t>emotive</a:t>
            </a:r>
            <a:r>
              <a:rPr lang="en-ZA" b="1" dirty="0" smtClean="0"/>
              <a:t> ratings</a:t>
            </a:r>
          </a:p>
          <a:p>
            <a:pPr>
              <a:buFont typeface="Arial" panose="020B0604020202020204" pitchFamily="34" charset="0"/>
              <a:buChar char="•"/>
            </a:pPr>
            <a:r>
              <a:rPr lang="en-ZA" b="1" dirty="0" smtClean="0">
                <a:solidFill>
                  <a:srgbClr val="C00000"/>
                </a:solidFill>
              </a:rPr>
              <a:t>Control effectiveness </a:t>
            </a:r>
            <a:r>
              <a:rPr lang="en-ZA" b="1" dirty="0" smtClean="0"/>
              <a:t>assessed via internal audit or amended based on actual incidents</a:t>
            </a:r>
          </a:p>
          <a:p>
            <a:pPr>
              <a:buFont typeface="Arial" panose="020B0604020202020204" pitchFamily="34" charset="0"/>
              <a:buChar char="•"/>
            </a:pPr>
            <a:r>
              <a:rPr lang="en-ZA" b="1" dirty="0" smtClean="0"/>
              <a:t>Avoid </a:t>
            </a:r>
            <a:r>
              <a:rPr lang="en-ZA" b="1" dirty="0" smtClean="0">
                <a:solidFill>
                  <a:srgbClr val="C00000"/>
                </a:solidFill>
              </a:rPr>
              <a:t>negative controls </a:t>
            </a:r>
            <a:r>
              <a:rPr lang="en-ZA" b="1" dirty="0" smtClean="0"/>
              <a:t>stated as risks i.e. Lack of segregation of duties</a:t>
            </a:r>
          </a:p>
          <a:p>
            <a:pPr marL="0" indent="0"/>
            <a:endParaRPr lang="en-ZA" b="1" dirty="0"/>
          </a:p>
          <a:p>
            <a:pPr marL="0" indent="0"/>
            <a:r>
              <a:rPr lang="en-ZA" b="1" dirty="0" smtClean="0"/>
              <a:t>Fraud Communication and Training Plan</a:t>
            </a:r>
          </a:p>
          <a:p>
            <a:pPr>
              <a:buFont typeface="Arial" panose="020B0604020202020204" pitchFamily="34" charset="0"/>
              <a:buChar char="•"/>
            </a:pPr>
            <a:r>
              <a:rPr lang="en-ZA" b="1" dirty="0" smtClean="0">
                <a:solidFill>
                  <a:srgbClr val="C00000"/>
                </a:solidFill>
              </a:rPr>
              <a:t>Formalise</a:t>
            </a:r>
            <a:r>
              <a:rPr lang="en-ZA" b="1" dirty="0" smtClean="0"/>
              <a:t> Training Initiatives</a:t>
            </a:r>
          </a:p>
          <a:p>
            <a:pPr>
              <a:buFont typeface="Arial" panose="020B0604020202020204" pitchFamily="34" charset="0"/>
              <a:buChar char="•"/>
            </a:pPr>
            <a:r>
              <a:rPr lang="en-ZA" b="1" dirty="0" smtClean="0">
                <a:solidFill>
                  <a:srgbClr val="C00000"/>
                </a:solidFill>
              </a:rPr>
              <a:t>Coordinate</a:t>
            </a:r>
            <a:r>
              <a:rPr lang="en-ZA" b="1" dirty="0" smtClean="0"/>
              <a:t> activities</a:t>
            </a:r>
          </a:p>
          <a:p>
            <a:pPr>
              <a:buFont typeface="Arial" panose="020B0604020202020204" pitchFamily="34" charset="0"/>
              <a:buChar char="•"/>
            </a:pPr>
            <a:r>
              <a:rPr lang="en-ZA" b="1" dirty="0" smtClean="0">
                <a:solidFill>
                  <a:srgbClr val="C00000"/>
                </a:solidFill>
              </a:rPr>
              <a:t>Consistent</a:t>
            </a:r>
            <a:r>
              <a:rPr lang="en-ZA" b="1" dirty="0" smtClean="0"/>
              <a:t> across the year</a:t>
            </a:r>
          </a:p>
          <a:p>
            <a:pPr>
              <a:buFont typeface="Arial" panose="020B0604020202020204" pitchFamily="34" charset="0"/>
              <a:buChar char="•"/>
            </a:pPr>
            <a:endParaRPr lang="en-ZA" b="1" dirty="0" smtClean="0"/>
          </a:p>
          <a:p>
            <a:pPr>
              <a:buFont typeface="Arial" panose="020B0604020202020204" pitchFamily="34" charset="0"/>
              <a:buChar char="•"/>
            </a:pPr>
            <a:endParaRPr lang="en-ZA" b="1" dirty="0" smtClean="0"/>
          </a:p>
          <a:p>
            <a:pPr marL="0" indent="0"/>
            <a:endParaRPr lang="en-ZA" b="1" dirty="0"/>
          </a:p>
          <a:p>
            <a:pPr marL="0" indent="0"/>
            <a:endParaRPr lang="en-ZA" b="1" dirty="0"/>
          </a:p>
        </p:txBody>
      </p:sp>
      <p:pic>
        <p:nvPicPr>
          <p:cNvPr id="5" name="Picture 10" descr="http://image005.flaticon.com/1/png/512/31/313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171" y="133762"/>
            <a:ext cx="546055" cy="54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271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Establishing a “Tool  Box”</a:t>
            </a:r>
            <a:endParaRPr lang="en-ZA" dirty="0"/>
          </a:p>
        </p:txBody>
      </p:sp>
      <p:sp>
        <p:nvSpPr>
          <p:cNvPr id="3" name="Text Placeholder 2"/>
          <p:cNvSpPr>
            <a:spLocks noGrp="1"/>
          </p:cNvSpPr>
          <p:nvPr>
            <p:ph type="body" sz="quarter" idx="13"/>
          </p:nvPr>
        </p:nvSpPr>
        <p:spPr>
          <a:xfrm>
            <a:off x="308019" y="1146412"/>
            <a:ext cx="8669726" cy="2460388"/>
          </a:xfrm>
        </p:spPr>
        <p:txBody>
          <a:bodyPr/>
          <a:lstStyle/>
          <a:p>
            <a:pPr marL="0" indent="0"/>
            <a:r>
              <a:rPr lang="en-ZA" b="1" dirty="0" smtClean="0"/>
              <a:t>Establish Fraud Maturity Model</a:t>
            </a:r>
          </a:p>
          <a:p>
            <a:pPr>
              <a:buFont typeface="Arial" panose="020B0604020202020204" pitchFamily="34" charset="0"/>
              <a:buChar char="•"/>
            </a:pPr>
            <a:r>
              <a:rPr lang="en-ZA" b="1" dirty="0" smtClean="0">
                <a:solidFill>
                  <a:srgbClr val="C00000"/>
                </a:solidFill>
              </a:rPr>
              <a:t>Balanced</a:t>
            </a:r>
            <a:r>
              <a:rPr lang="en-ZA" b="1" dirty="0" smtClean="0"/>
              <a:t> Score Card</a:t>
            </a:r>
          </a:p>
          <a:p>
            <a:pPr>
              <a:buFont typeface="Arial" panose="020B0604020202020204" pitchFamily="34" charset="0"/>
              <a:buChar char="•"/>
            </a:pPr>
            <a:r>
              <a:rPr lang="en-ZA" b="1" dirty="0" smtClean="0"/>
              <a:t>View of </a:t>
            </a:r>
            <a:r>
              <a:rPr lang="en-ZA" b="1" dirty="0" smtClean="0">
                <a:solidFill>
                  <a:srgbClr val="C00000"/>
                </a:solidFill>
              </a:rPr>
              <a:t>Current State </a:t>
            </a:r>
            <a:r>
              <a:rPr lang="en-ZA" b="1" dirty="0" smtClean="0"/>
              <a:t>versus </a:t>
            </a:r>
            <a:r>
              <a:rPr lang="en-ZA" b="1" dirty="0" smtClean="0">
                <a:solidFill>
                  <a:srgbClr val="C00000"/>
                </a:solidFill>
              </a:rPr>
              <a:t>Future State</a:t>
            </a:r>
          </a:p>
          <a:p>
            <a:pPr>
              <a:buFont typeface="Arial" panose="020B0604020202020204" pitchFamily="34" charset="0"/>
              <a:buChar char="•"/>
            </a:pPr>
            <a:r>
              <a:rPr lang="en-ZA" b="1" dirty="0" smtClean="0"/>
              <a:t>Enables </a:t>
            </a:r>
            <a:r>
              <a:rPr lang="en-ZA" b="1" dirty="0" smtClean="0">
                <a:solidFill>
                  <a:srgbClr val="C00000"/>
                </a:solidFill>
              </a:rPr>
              <a:t>Performance Management </a:t>
            </a:r>
            <a:r>
              <a:rPr lang="en-ZA" b="1" dirty="0" smtClean="0"/>
              <a:t>and Target Setting</a:t>
            </a:r>
          </a:p>
          <a:p>
            <a:pPr marL="0" indent="0"/>
            <a:endParaRPr lang="en-ZA" b="1" dirty="0"/>
          </a:p>
          <a:p>
            <a:pPr marL="0" indent="0"/>
            <a:r>
              <a:rPr lang="en-ZA" b="1" dirty="0" smtClean="0"/>
              <a:t>Stakeholder Reporting</a:t>
            </a:r>
          </a:p>
          <a:p>
            <a:pPr>
              <a:buFont typeface="Arial" panose="020B0604020202020204" pitchFamily="34" charset="0"/>
              <a:buChar char="•"/>
            </a:pPr>
            <a:r>
              <a:rPr lang="en-ZA" b="1" dirty="0" smtClean="0"/>
              <a:t>Reinforce the </a:t>
            </a:r>
            <a:r>
              <a:rPr lang="en-ZA" b="1" dirty="0" smtClean="0">
                <a:solidFill>
                  <a:srgbClr val="C00000"/>
                </a:solidFill>
              </a:rPr>
              <a:t>Business Case</a:t>
            </a:r>
          </a:p>
          <a:p>
            <a:pPr>
              <a:buFont typeface="Arial" panose="020B0604020202020204" pitchFamily="34" charset="0"/>
              <a:buChar char="•"/>
            </a:pPr>
            <a:r>
              <a:rPr lang="en-ZA" b="1" dirty="0" smtClean="0">
                <a:solidFill>
                  <a:srgbClr val="C00000"/>
                </a:solidFill>
              </a:rPr>
              <a:t>Visibility</a:t>
            </a:r>
            <a:r>
              <a:rPr lang="en-ZA" b="1" dirty="0" smtClean="0"/>
              <a:t> to Stakeholders</a:t>
            </a:r>
          </a:p>
          <a:p>
            <a:pPr>
              <a:buFont typeface="Arial" panose="020B0604020202020204" pitchFamily="34" charset="0"/>
              <a:buChar char="•"/>
            </a:pPr>
            <a:r>
              <a:rPr lang="en-ZA" b="1" dirty="0" smtClean="0"/>
              <a:t>Balanced between </a:t>
            </a:r>
            <a:r>
              <a:rPr lang="en-ZA" b="1" dirty="0" smtClean="0">
                <a:solidFill>
                  <a:srgbClr val="C00000"/>
                </a:solidFill>
              </a:rPr>
              <a:t>Proactive</a:t>
            </a:r>
            <a:r>
              <a:rPr lang="en-ZA" b="1" dirty="0" smtClean="0"/>
              <a:t> and </a:t>
            </a:r>
            <a:r>
              <a:rPr lang="en-ZA" b="1" dirty="0" smtClean="0">
                <a:solidFill>
                  <a:srgbClr val="C00000"/>
                </a:solidFill>
              </a:rPr>
              <a:t>Reactive</a:t>
            </a:r>
          </a:p>
          <a:p>
            <a:pPr>
              <a:buFont typeface="Arial" panose="020B0604020202020204" pitchFamily="34" charset="0"/>
              <a:buChar char="•"/>
            </a:pPr>
            <a:r>
              <a:rPr lang="en-ZA" b="1" dirty="0" smtClean="0">
                <a:solidFill>
                  <a:srgbClr val="C00000"/>
                </a:solidFill>
              </a:rPr>
              <a:t>Avoid</a:t>
            </a:r>
            <a:r>
              <a:rPr lang="en-ZA" b="1" dirty="0" smtClean="0"/>
              <a:t> the </a:t>
            </a:r>
            <a:r>
              <a:rPr lang="en-ZA" b="1" dirty="0" smtClean="0">
                <a:solidFill>
                  <a:srgbClr val="C00000"/>
                </a:solidFill>
              </a:rPr>
              <a:t>Jargon</a:t>
            </a:r>
            <a:r>
              <a:rPr lang="en-ZA" b="1" dirty="0" smtClean="0"/>
              <a:t> and </a:t>
            </a:r>
            <a:r>
              <a:rPr lang="en-ZA" b="1" dirty="0" smtClean="0">
                <a:solidFill>
                  <a:srgbClr val="C00000"/>
                </a:solidFill>
              </a:rPr>
              <a:t>Clutter</a:t>
            </a:r>
            <a:r>
              <a:rPr lang="en-ZA" b="1" dirty="0" smtClean="0"/>
              <a:t> – Less is More</a:t>
            </a:r>
          </a:p>
          <a:p>
            <a:pPr>
              <a:buFont typeface="Arial" panose="020B0604020202020204" pitchFamily="34" charset="0"/>
              <a:buChar char="•"/>
            </a:pPr>
            <a:endParaRPr lang="en-ZA" b="1" dirty="0" smtClean="0"/>
          </a:p>
          <a:p>
            <a:pPr>
              <a:buFont typeface="Arial" panose="020B0604020202020204" pitchFamily="34" charset="0"/>
              <a:buChar char="•"/>
            </a:pPr>
            <a:endParaRPr lang="en-ZA" b="1" dirty="0" smtClean="0"/>
          </a:p>
          <a:p>
            <a:pPr>
              <a:buFont typeface="Arial" panose="020B0604020202020204" pitchFamily="34" charset="0"/>
              <a:buChar char="•"/>
            </a:pPr>
            <a:endParaRPr lang="en-ZA" b="1" dirty="0" smtClean="0"/>
          </a:p>
          <a:p>
            <a:pPr marL="0" indent="0"/>
            <a:endParaRPr lang="en-ZA" b="1" dirty="0"/>
          </a:p>
          <a:p>
            <a:pPr marL="0" indent="0"/>
            <a:endParaRPr lang="en-ZA" b="1" dirty="0"/>
          </a:p>
        </p:txBody>
      </p:sp>
      <p:pic>
        <p:nvPicPr>
          <p:cNvPr id="5" name="Picture 10" descr="http://image005.flaticon.com/1/png/512/31/313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171" y="133762"/>
            <a:ext cx="546055" cy="54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709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Other Considerations</a:t>
            </a:r>
            <a:endParaRPr lang="en-ZA" dirty="0"/>
          </a:p>
        </p:txBody>
      </p:sp>
      <p:sp>
        <p:nvSpPr>
          <p:cNvPr id="3" name="Text Placeholder 2"/>
          <p:cNvSpPr>
            <a:spLocks noGrp="1"/>
          </p:cNvSpPr>
          <p:nvPr>
            <p:ph type="body" sz="quarter" idx="13"/>
          </p:nvPr>
        </p:nvSpPr>
        <p:spPr>
          <a:xfrm>
            <a:off x="308019" y="1146412"/>
            <a:ext cx="8669726" cy="2460388"/>
          </a:xfrm>
        </p:spPr>
        <p:txBody>
          <a:bodyPr/>
          <a:lstStyle/>
          <a:p>
            <a:pPr marL="0" indent="0"/>
            <a:r>
              <a:rPr lang="en-ZA" b="1" dirty="0" smtClean="0"/>
              <a:t>Other Organisational Considerations</a:t>
            </a:r>
          </a:p>
          <a:p>
            <a:pPr>
              <a:buFont typeface="Arial" panose="020B0604020202020204" pitchFamily="34" charset="0"/>
              <a:buChar char="•"/>
            </a:pPr>
            <a:r>
              <a:rPr lang="en-ZA" b="1" dirty="0" smtClean="0"/>
              <a:t>Change Management Programs</a:t>
            </a:r>
          </a:p>
          <a:p>
            <a:pPr>
              <a:buFont typeface="Arial" panose="020B0604020202020204" pitchFamily="34" charset="0"/>
              <a:buChar char="•"/>
            </a:pPr>
            <a:r>
              <a:rPr lang="en-ZA" b="1" dirty="0" smtClean="0"/>
              <a:t>Proactive Products and Service Fraud Risk Consultation</a:t>
            </a:r>
          </a:p>
          <a:p>
            <a:pPr>
              <a:buFont typeface="Arial" panose="020B0604020202020204" pitchFamily="34" charset="0"/>
              <a:buChar char="•"/>
            </a:pPr>
            <a:r>
              <a:rPr lang="en-ZA" b="1" dirty="0" smtClean="0"/>
              <a:t>Fraud Prevention by Design in Business Processes</a:t>
            </a:r>
          </a:p>
          <a:p>
            <a:pPr>
              <a:buFont typeface="Arial" panose="020B0604020202020204" pitchFamily="34" charset="0"/>
              <a:buChar char="•"/>
            </a:pPr>
            <a:r>
              <a:rPr lang="en-ZA" b="1" dirty="0" smtClean="0"/>
              <a:t>Ethics Management Programs and Alignment</a:t>
            </a:r>
          </a:p>
          <a:p>
            <a:pPr>
              <a:buFont typeface="Arial" panose="020B0604020202020204" pitchFamily="34" charset="0"/>
              <a:buChar char="•"/>
            </a:pPr>
            <a:r>
              <a:rPr lang="en-ZA" b="1" dirty="0" smtClean="0"/>
              <a:t>Information Security Alignment</a:t>
            </a:r>
          </a:p>
          <a:p>
            <a:pPr>
              <a:buFont typeface="Arial" panose="020B0604020202020204" pitchFamily="34" charset="0"/>
              <a:buChar char="•"/>
            </a:pPr>
            <a:endParaRPr lang="en-ZA" b="1" dirty="0"/>
          </a:p>
          <a:p>
            <a:pPr marL="0" indent="0"/>
            <a:endParaRPr lang="en-ZA" b="1" dirty="0" smtClean="0"/>
          </a:p>
          <a:p>
            <a:pPr>
              <a:buFont typeface="Arial" panose="020B0604020202020204" pitchFamily="34" charset="0"/>
              <a:buChar char="•"/>
            </a:pPr>
            <a:endParaRPr lang="en-ZA" b="1" dirty="0" smtClean="0"/>
          </a:p>
          <a:p>
            <a:pPr>
              <a:buFont typeface="Arial" panose="020B0604020202020204" pitchFamily="34" charset="0"/>
              <a:buChar char="•"/>
            </a:pPr>
            <a:endParaRPr lang="en-ZA" b="1" dirty="0" smtClean="0"/>
          </a:p>
          <a:p>
            <a:pPr>
              <a:buFont typeface="Arial" panose="020B0604020202020204" pitchFamily="34" charset="0"/>
              <a:buChar char="•"/>
            </a:pPr>
            <a:endParaRPr lang="en-ZA" b="1" dirty="0" smtClean="0"/>
          </a:p>
          <a:p>
            <a:pPr>
              <a:buFont typeface="Arial" panose="020B0604020202020204" pitchFamily="34" charset="0"/>
              <a:buChar char="•"/>
            </a:pPr>
            <a:endParaRPr lang="en-ZA" b="1" dirty="0" smtClean="0"/>
          </a:p>
          <a:p>
            <a:pPr marL="0" indent="0"/>
            <a:endParaRPr lang="en-ZA" b="1" dirty="0"/>
          </a:p>
          <a:p>
            <a:pPr marL="0" indent="0"/>
            <a:endParaRPr lang="en-ZA" b="1" dirty="0"/>
          </a:p>
        </p:txBody>
      </p:sp>
      <p:pic>
        <p:nvPicPr>
          <p:cNvPr id="5" name="Picture 10" descr="http://image005.flaticon.com/1/png/512/31/313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171" y="133762"/>
            <a:ext cx="546055" cy="54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003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le 86"/>
          <p:cNvSpPr>
            <a:spLocks noGrp="1"/>
          </p:cNvSpPr>
          <p:nvPr>
            <p:ph type="title"/>
          </p:nvPr>
        </p:nvSpPr>
        <p:spPr/>
        <p:txBody>
          <a:bodyPr/>
          <a:lstStyle/>
          <a:p>
            <a:r>
              <a:rPr lang="en-ZA" dirty="0" smtClean="0"/>
              <a:t>Technology – Polling</a:t>
            </a:r>
            <a:endParaRPr lang="en-ZA"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263" y="1276350"/>
            <a:ext cx="29527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399264" y="2729440"/>
            <a:ext cx="558801" cy="626533"/>
          </a:xfrm>
          <a:prstGeom prst="ellipse">
            <a:avLst/>
          </a:prstGeom>
          <a:noFill/>
          <a:ln w="38100" cap="flat" cmpd="sng" algn="ctr">
            <a:solidFill>
              <a:srgbClr val="00B05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8" name="Straight Connector 7"/>
          <p:cNvCxnSpPr>
            <a:endCxn id="7" idx="1"/>
          </p:cNvCxnSpPr>
          <p:nvPr/>
        </p:nvCxnSpPr>
        <p:spPr>
          <a:xfrm>
            <a:off x="5434064" y="2272240"/>
            <a:ext cx="1047035" cy="548954"/>
          </a:xfrm>
          <a:prstGeom prst="line">
            <a:avLst/>
          </a:prstGeom>
          <a:noFill/>
          <a:ln w="57150" cap="flat" cmpd="sng" algn="ctr">
            <a:solidFill>
              <a:srgbClr val="00B050"/>
            </a:solidFill>
            <a:prstDash val="solid"/>
          </a:ln>
          <a:effectLst/>
        </p:spPr>
      </p:cxnSp>
      <p:sp>
        <p:nvSpPr>
          <p:cNvPr id="10" name="TextBox 9"/>
          <p:cNvSpPr txBox="1"/>
          <p:nvPr/>
        </p:nvSpPr>
        <p:spPr>
          <a:xfrm>
            <a:off x="3505200" y="1623387"/>
            <a:ext cx="1928864" cy="923330"/>
          </a:xfrm>
          <a:prstGeom prst="rect">
            <a:avLst/>
          </a:prstGeom>
          <a:noFill/>
        </p:spPr>
        <p:txBody>
          <a:bodyPr wrap="square" rtlCol="0">
            <a:spAutoFit/>
          </a:bodyPr>
          <a:lstStyle/>
          <a:p>
            <a:pPr algn="l" defTabSz="457200" fontAlgn="auto">
              <a:spcBef>
                <a:spcPts val="0"/>
              </a:spcBef>
              <a:spcAft>
                <a:spcPts val="0"/>
              </a:spcAft>
            </a:pPr>
            <a:r>
              <a:rPr lang="en-ZA" sz="1800" b="1" dirty="0" smtClean="0">
                <a:solidFill>
                  <a:srgbClr val="00B050"/>
                </a:solidFill>
                <a:latin typeface="Arial"/>
              </a:rPr>
              <a:t>Select corresponding Selection</a:t>
            </a:r>
          </a:p>
        </p:txBody>
      </p:sp>
      <p:cxnSp>
        <p:nvCxnSpPr>
          <p:cNvPr id="11" name="Straight Connector 10"/>
          <p:cNvCxnSpPr/>
          <p:nvPr/>
        </p:nvCxnSpPr>
        <p:spPr>
          <a:xfrm flipV="1">
            <a:off x="5086930" y="4625974"/>
            <a:ext cx="1193800" cy="431800"/>
          </a:xfrm>
          <a:prstGeom prst="line">
            <a:avLst/>
          </a:prstGeom>
          <a:noFill/>
          <a:ln w="57150" cap="flat" cmpd="sng" algn="ctr">
            <a:solidFill>
              <a:srgbClr val="E5322C"/>
            </a:solidFill>
            <a:prstDash val="solid"/>
          </a:ln>
          <a:effectLst/>
        </p:spPr>
      </p:cxnSp>
      <p:sp>
        <p:nvSpPr>
          <p:cNvPr id="12" name="Multiply 11"/>
          <p:cNvSpPr/>
          <p:nvPr/>
        </p:nvSpPr>
        <p:spPr>
          <a:xfrm>
            <a:off x="6071710" y="4270374"/>
            <a:ext cx="1213908" cy="1066800"/>
          </a:xfrm>
          <a:prstGeom prst="mathMultiply">
            <a:avLst/>
          </a:prstGeom>
          <a:noFill/>
          <a:ln w="57150" cap="flat" cmpd="sng" algn="ctr">
            <a:solidFill>
              <a:srgbClr val="E5322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3" name="TextBox 12"/>
          <p:cNvSpPr txBox="1"/>
          <p:nvPr/>
        </p:nvSpPr>
        <p:spPr>
          <a:xfrm>
            <a:off x="3750756" y="4645993"/>
            <a:ext cx="1928864" cy="646331"/>
          </a:xfrm>
          <a:prstGeom prst="rect">
            <a:avLst/>
          </a:prstGeom>
          <a:noFill/>
        </p:spPr>
        <p:txBody>
          <a:bodyPr wrap="square" rtlCol="0">
            <a:spAutoFit/>
          </a:bodyPr>
          <a:lstStyle/>
          <a:p>
            <a:pPr algn="l" defTabSz="457200" fontAlgn="auto">
              <a:spcBef>
                <a:spcPts val="0"/>
              </a:spcBef>
              <a:spcAft>
                <a:spcPts val="0"/>
              </a:spcAft>
            </a:pPr>
            <a:r>
              <a:rPr lang="en-ZA" sz="1800" b="1" dirty="0" smtClean="0">
                <a:solidFill>
                  <a:srgbClr val="FF0000"/>
                </a:solidFill>
                <a:latin typeface="Arial"/>
              </a:rPr>
              <a:t>Do not press Channel</a:t>
            </a:r>
          </a:p>
        </p:txBody>
      </p:sp>
      <p:sp>
        <p:nvSpPr>
          <p:cNvPr id="14" name="Rectangle 13"/>
          <p:cNvSpPr/>
          <p:nvPr/>
        </p:nvSpPr>
        <p:spPr>
          <a:xfrm>
            <a:off x="6399264" y="1781173"/>
            <a:ext cx="1032933" cy="855134"/>
          </a:xfrm>
          <a:prstGeom prst="rect">
            <a:avLst/>
          </a:prstGeom>
          <a:noFill/>
          <a:ln w="57150" cap="flat" cmpd="sng" algn="ctr">
            <a:solidFill>
              <a:srgbClr val="00628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15" name="Straight Connector 14"/>
          <p:cNvCxnSpPr>
            <a:endCxn id="14" idx="1"/>
          </p:cNvCxnSpPr>
          <p:nvPr/>
        </p:nvCxnSpPr>
        <p:spPr>
          <a:xfrm flipV="1">
            <a:off x="4749056" y="2208740"/>
            <a:ext cx="1650208" cy="1375834"/>
          </a:xfrm>
          <a:prstGeom prst="line">
            <a:avLst/>
          </a:prstGeom>
          <a:noFill/>
          <a:ln w="57150" cap="flat" cmpd="sng" algn="ctr">
            <a:solidFill>
              <a:srgbClr val="006281"/>
            </a:solidFill>
            <a:prstDash val="solid"/>
          </a:ln>
          <a:effectLst/>
        </p:spPr>
      </p:cxnSp>
      <p:sp>
        <p:nvSpPr>
          <p:cNvPr id="16" name="TextBox 15"/>
          <p:cNvSpPr txBox="1"/>
          <p:nvPr/>
        </p:nvSpPr>
        <p:spPr>
          <a:xfrm>
            <a:off x="3599133" y="3045564"/>
            <a:ext cx="1353131" cy="923330"/>
          </a:xfrm>
          <a:prstGeom prst="rect">
            <a:avLst/>
          </a:prstGeom>
          <a:noFill/>
        </p:spPr>
        <p:txBody>
          <a:bodyPr wrap="square" rtlCol="0">
            <a:spAutoFit/>
          </a:bodyPr>
          <a:lstStyle/>
          <a:p>
            <a:pPr algn="l" defTabSz="457200" fontAlgn="auto">
              <a:spcBef>
                <a:spcPts val="0"/>
              </a:spcBef>
              <a:spcAft>
                <a:spcPts val="0"/>
              </a:spcAft>
            </a:pPr>
            <a:r>
              <a:rPr lang="en-ZA" sz="1800" b="1" dirty="0" smtClean="0">
                <a:solidFill>
                  <a:srgbClr val="006281"/>
                </a:solidFill>
                <a:latin typeface="Arial"/>
              </a:rPr>
              <a:t>Displays option selected</a:t>
            </a:r>
          </a:p>
        </p:txBody>
      </p:sp>
      <p:sp>
        <p:nvSpPr>
          <p:cNvPr id="17" name="Rectangle 16"/>
          <p:cNvSpPr/>
          <p:nvPr/>
        </p:nvSpPr>
        <p:spPr>
          <a:xfrm>
            <a:off x="196426" y="1226607"/>
            <a:ext cx="2446867" cy="982133"/>
          </a:xfrm>
          <a:prstGeom prst="rect">
            <a:avLst/>
          </a:prstGeom>
          <a:solidFill>
            <a:srgbClr val="006281"/>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srgbClr val="FFFFFF"/>
                </a:solidFill>
                <a:effectLst/>
                <a:uLnTx/>
                <a:uFillTx/>
                <a:latin typeface="Arial"/>
                <a:ea typeface="+mn-ea"/>
                <a:cs typeface="+mn-cs"/>
              </a:rPr>
              <a:t>Green Flash Indicates Answer has been Received</a:t>
            </a:r>
          </a:p>
        </p:txBody>
      </p:sp>
      <p:sp>
        <p:nvSpPr>
          <p:cNvPr id="18" name="Rectangle 17"/>
          <p:cNvSpPr/>
          <p:nvPr/>
        </p:nvSpPr>
        <p:spPr>
          <a:xfrm>
            <a:off x="196425" y="2355000"/>
            <a:ext cx="2446867" cy="982133"/>
          </a:xfrm>
          <a:prstGeom prst="rect">
            <a:avLst/>
          </a:prstGeom>
          <a:solidFill>
            <a:srgbClr val="006281"/>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srgbClr val="FFFFFF"/>
                </a:solidFill>
                <a:effectLst/>
                <a:uLnTx/>
                <a:uFillTx/>
                <a:latin typeface="Arial"/>
                <a:ea typeface="+mn-ea"/>
                <a:cs typeface="+mn-cs"/>
              </a:rPr>
              <a:t>Does not operate your TV or DVD Player</a:t>
            </a:r>
          </a:p>
        </p:txBody>
      </p:sp>
    </p:spTree>
    <p:extLst>
      <p:ext uri="{BB962C8B-B14F-4D97-AF65-F5344CB8AC3E}">
        <p14:creationId xmlns:p14="http://schemas.microsoft.com/office/powerpoint/2010/main" val="1357205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Does your organisation have a formal ethics management program in place?</a:t>
            </a:r>
            <a:endParaRPr lang="en-ZA" dirty="0"/>
          </a:p>
        </p:txBody>
      </p:sp>
      <p:sp>
        <p:nvSpPr>
          <p:cNvPr id="3" name="TPAnswers"/>
          <p:cNvSpPr>
            <a:spLocks noGrp="1"/>
          </p:cNvSpPr>
          <p:nvPr>
            <p:ph type="body" idx="1"/>
            <p:custDataLst>
              <p:tags r:id="rId3"/>
            </p:custDataLst>
          </p:nvPr>
        </p:nvSpPr>
        <p:spPr>
          <a:xfrm>
            <a:off x="457200" y="1600200"/>
            <a:ext cx="4114800" cy="4351338"/>
          </a:xfrm>
        </p:spPr>
        <p:txBody>
          <a:bodyPr>
            <a:normAutofit/>
          </a:bodyPr>
          <a:lstStyle/>
          <a:p>
            <a:pPr marL="514350" indent="-514350">
              <a:lnSpc>
                <a:spcPct val="100000"/>
              </a:lnSpc>
              <a:buFont typeface="Wingdings" charset="2"/>
              <a:buAutoNum type="alphaUcPeriod"/>
            </a:pPr>
            <a:r>
              <a:rPr lang="en-ZA" sz="3200" dirty="0" smtClean="0"/>
              <a:t>Yes</a:t>
            </a:r>
          </a:p>
          <a:p>
            <a:pPr marL="514350" indent="-514350">
              <a:lnSpc>
                <a:spcPct val="100000"/>
              </a:lnSpc>
              <a:buFont typeface="Wingdings" charset="2"/>
              <a:buAutoNum type="alphaUcPeriod"/>
            </a:pPr>
            <a:r>
              <a:rPr lang="en-ZA" sz="3200" dirty="0" smtClean="0"/>
              <a:t>No</a:t>
            </a:r>
            <a:endParaRPr lang="en-Z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4049543466"/>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46087" name="Chart" r:id="rId6" imgW="5715000" imgH="6429642" progId="MSGraph.Chart.8">
                  <p:embed followColorScheme="full"/>
                </p:oleObj>
              </mc:Choice>
              <mc:Fallback>
                <p:oleObj name="Chart" r:id="rId6" imgW="5715000" imgH="6429642"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28454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Capitalise on all Lines of Assurance</a:t>
            </a:r>
            <a:endParaRPr lang="en-ZA" dirty="0"/>
          </a:p>
        </p:txBody>
      </p:sp>
      <p:graphicFrame>
        <p:nvGraphicFramePr>
          <p:cNvPr id="4" name="Diagram 3"/>
          <p:cNvGraphicFramePr/>
          <p:nvPr>
            <p:extLst>
              <p:ext uri="{D42A27DB-BD31-4B8C-83A1-F6EECF244321}">
                <p14:modId xmlns:p14="http://schemas.microsoft.com/office/powerpoint/2010/main" val="2359882849"/>
              </p:ext>
            </p:extLst>
          </p:nvPr>
        </p:nvGraphicFramePr>
        <p:xfrm>
          <a:off x="102636" y="849086"/>
          <a:ext cx="8957387" cy="5728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598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Employee Support Program’s addresses mainly, which aspect of the Fraud Triangle?</a:t>
            </a:r>
            <a:endParaRPr lang="en-ZA" dirty="0"/>
          </a:p>
        </p:txBody>
      </p:sp>
      <p:sp>
        <p:nvSpPr>
          <p:cNvPr id="3" name="TPAnswers"/>
          <p:cNvSpPr>
            <a:spLocks noGrp="1"/>
          </p:cNvSpPr>
          <p:nvPr>
            <p:ph type="body" idx="1"/>
            <p:custDataLst>
              <p:tags r:id="rId3"/>
            </p:custDataLst>
          </p:nvPr>
        </p:nvSpPr>
        <p:spPr>
          <a:xfrm>
            <a:off x="457200" y="1600200"/>
            <a:ext cx="4114800" cy="4351338"/>
          </a:xfrm>
        </p:spPr>
        <p:txBody>
          <a:bodyPr>
            <a:normAutofit/>
          </a:bodyPr>
          <a:lstStyle/>
          <a:p>
            <a:pPr marL="514350" indent="-514350">
              <a:lnSpc>
                <a:spcPct val="100000"/>
              </a:lnSpc>
              <a:buFont typeface="Wingdings" charset="2"/>
              <a:buAutoNum type="alphaUcPeriod"/>
            </a:pPr>
            <a:r>
              <a:rPr lang="en-ZA" sz="3200" dirty="0" smtClean="0"/>
              <a:t>Opportunity</a:t>
            </a:r>
          </a:p>
          <a:p>
            <a:pPr marL="514350" indent="-514350">
              <a:lnSpc>
                <a:spcPct val="100000"/>
              </a:lnSpc>
              <a:buFont typeface="Wingdings" charset="2"/>
              <a:buAutoNum type="alphaUcPeriod"/>
            </a:pPr>
            <a:r>
              <a:rPr lang="en-ZA" sz="3200" dirty="0" smtClean="0"/>
              <a:t>Rationalisation</a:t>
            </a:r>
          </a:p>
          <a:p>
            <a:pPr marL="514350" indent="-514350">
              <a:lnSpc>
                <a:spcPct val="100000"/>
              </a:lnSpc>
              <a:buFont typeface="Wingdings" charset="2"/>
              <a:buAutoNum type="alphaUcPeriod"/>
            </a:pPr>
            <a:r>
              <a:rPr lang="en-ZA" sz="3200" dirty="0" smtClean="0"/>
              <a:t>Motivation</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521919014"/>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9253" name="Chart" r:id="rId8" imgW="5715000" imgH="6429642" progId="MSGraph.Chart.8">
                  <p:embed followColorScheme="full"/>
                </p:oleObj>
              </mc:Choice>
              <mc:Fallback>
                <p:oleObj name="Chart" r:id="rId8" imgW="5715000" imgH="6429642" progId="MSGraph.Chart.8">
                  <p:embed followColorScheme="full"/>
                  <p:pic>
                    <p:nvPicPr>
                      <p:cNvPr id="0" name=""/>
                      <p:cNvPicPr/>
                      <p:nvPr/>
                    </p:nvPicPr>
                    <p:blipFill>
                      <a:blip r:embed="rId9"/>
                      <a:stretch>
                        <a:fillRect/>
                      </a:stretch>
                    </p:blipFill>
                    <p:spPr>
                      <a:xfrm>
                        <a:off x="4508500" y="1600200"/>
                        <a:ext cx="4572000" cy="5143500"/>
                      </a:xfrm>
                      <a:prstGeom prst="rect">
                        <a:avLst/>
                      </a:prstGeom>
                    </p:spPr>
                  </p:pic>
                </p:oleObj>
              </mc:Fallback>
            </mc:AlternateContent>
          </a:graphicData>
        </a:graphic>
      </p:graphicFrame>
      <p:sp>
        <p:nvSpPr>
          <p:cNvPr id="5" name="TPCountdownTrigger"/>
          <p:cNvSpPr/>
          <p:nvPr/>
        </p:nvSpPr>
        <p:spPr>
          <a:xfrm>
            <a:off x="0" y="0"/>
            <a:ext cx="12700" cy="12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8" name="TPCountdown" hidden="1"/>
          <p:cNvGrpSpPr/>
          <p:nvPr>
            <p:custDataLst>
              <p:tags r:id="rId5"/>
            </p:custDataLst>
          </p:nvPr>
        </p:nvGrpSpPr>
        <p:grpSpPr>
          <a:xfrm>
            <a:off x="8382000" y="60960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ZA" b="1" smtClean="0">
                  <a:latin typeface="Tahoma" panose="020B0604030504040204" pitchFamily="34" charset="0"/>
                </a:rPr>
                <a:t>16</a:t>
              </a:r>
              <a:endParaRPr lang="en-ZA" b="1">
                <a:latin typeface="Tahoma" panose="020B0604030504040204" pitchFamily="34" charset="0"/>
              </a:endParaRPr>
            </a:p>
          </p:txBody>
        </p:sp>
      </p:grpSp>
      <p:sp>
        <p:nvSpPr>
          <p:cNvPr id="9" name="TPResponseCounter" hidden="1"/>
          <p:cNvSpPr/>
          <p:nvPr>
            <p:custDataLst>
              <p:tags r:id="rId6"/>
            </p:custDataLst>
          </p:nvPr>
        </p:nvSpPr>
        <p:spPr>
          <a:xfrm>
            <a:off x="254000" y="5842000"/>
            <a:ext cx="1905000" cy="889000"/>
          </a:xfrm>
          <a:prstGeom prst="ellipse">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ZA" sz="2000" smtClean="0">
                <a:solidFill>
                  <a:schemeClr val="tx1"/>
                </a:solidFill>
                <a:latin typeface="Tahoma" panose="020B0604030504040204" pitchFamily="34" charset="0"/>
              </a:rPr>
              <a:t>32 of 38</a:t>
            </a:r>
            <a:endParaRPr lang="en-ZA" sz="2000">
              <a:solidFill>
                <a:schemeClr val="tx1"/>
              </a:solidFill>
              <a:latin typeface="Tahoma" panose="020B0604030504040204" pitchFamily="34" charset="0"/>
            </a:endParaRPr>
          </a:p>
        </p:txBody>
      </p:sp>
    </p:spTree>
    <p:custDataLst>
      <p:tags r:id="rId2"/>
    </p:custDataLst>
    <p:extLst>
      <p:ext uri="{BB962C8B-B14F-4D97-AF65-F5344CB8AC3E}">
        <p14:creationId xmlns:p14="http://schemas.microsoft.com/office/powerpoint/2010/main" val="167512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LeaderBoardTitle"/>
          <p:cNvSpPr>
            <a:spLocks noGrp="1"/>
          </p:cNvSpPr>
          <p:nvPr>
            <p:ph type="title"/>
          </p:nvPr>
        </p:nvSpPr>
        <p:spPr/>
        <p:txBody>
          <a:bodyPr/>
          <a:lstStyle/>
          <a:p>
            <a:r>
              <a:rPr lang="en-ZA" smtClean="0"/>
              <a:t>Fastest Responders</a:t>
            </a:r>
            <a:endParaRPr lang="en-ZA"/>
          </a:p>
        </p:txBody>
      </p:sp>
      <p:graphicFrame>
        <p:nvGraphicFramePr>
          <p:cNvPr id="4" name="TPLeaderBoardTable"/>
          <p:cNvGraphicFramePr>
            <a:graphicFrameLocks noGrp="1"/>
          </p:cNvGraphicFramePr>
          <p:nvPr>
            <p:extLst>
              <p:ext uri="{D42A27DB-BD31-4B8C-83A1-F6EECF244321}">
                <p14:modId xmlns:p14="http://schemas.microsoft.com/office/powerpoint/2010/main" val="223041338"/>
              </p:ext>
            </p:extLst>
          </p:nvPr>
        </p:nvGraphicFramePr>
        <p:xfrm>
          <a:off x="127000" y="1333500"/>
          <a:ext cx="8890000" cy="5029200"/>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xmlns="" val="2250226706"/>
                    </a:ext>
                  </a:extLst>
                </a:gridCol>
                <a:gridCol w="2794000">
                  <a:extLst>
                    <a:ext uri="{9D8B030D-6E8A-4147-A177-3AD203B41FA5}">
                      <a16:colId xmlns:a16="http://schemas.microsoft.com/office/drawing/2014/main" xmlns="" val="539111648"/>
                    </a:ext>
                  </a:extLst>
                </a:gridCol>
                <a:gridCol w="1651000">
                  <a:extLst>
                    <a:ext uri="{9D8B030D-6E8A-4147-A177-3AD203B41FA5}">
                      <a16:colId xmlns:a16="http://schemas.microsoft.com/office/drawing/2014/main" xmlns="" val="3269135547"/>
                    </a:ext>
                  </a:extLst>
                </a:gridCol>
                <a:gridCol w="2794000">
                  <a:extLst>
                    <a:ext uri="{9D8B030D-6E8A-4147-A177-3AD203B41FA5}">
                      <a16:colId xmlns:a16="http://schemas.microsoft.com/office/drawing/2014/main" xmlns="" val="3113800160"/>
                    </a:ext>
                  </a:extLst>
                </a:gridCol>
              </a:tblGrid>
              <a:tr h="317500">
                <a:tc>
                  <a:txBody>
                    <a:bodyPr/>
                    <a:lstStyle/>
                    <a:p>
                      <a:pPr algn="l"/>
                      <a:r>
                        <a:rPr lang="en-ZA" sz="2400" b="1" dirty="0" smtClean="0">
                          <a:solidFill>
                            <a:srgbClr val="000000"/>
                          </a:solidFill>
                        </a:rPr>
                        <a:t>Seconds</a:t>
                      </a:r>
                      <a:endParaRPr lang="en-ZA" sz="2400" b="1" dirty="0">
                        <a:solidFill>
                          <a:srgbClr val="000000"/>
                        </a:solidFill>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Participant</a:t>
                      </a:r>
                      <a:endParaRPr lang="en-ZA" sz="2400" b="1">
                        <a:solidFill>
                          <a:srgbClr val="000000"/>
                        </a:solidFill>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Seconds</a:t>
                      </a:r>
                      <a:endParaRPr lang="en-ZA" sz="2400" b="1">
                        <a:solidFill>
                          <a:srgbClr val="000000"/>
                        </a:solidFill>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Participant</a:t>
                      </a:r>
                      <a:endParaRPr lang="en-ZA" sz="2400" b="1">
                        <a:solidFill>
                          <a:srgbClr val="000000"/>
                        </a:solidFill>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3900686925"/>
                  </a:ext>
                </a:extLst>
              </a:tr>
              <a:tr h="317500">
                <a:tc>
                  <a:txBody>
                    <a:bodyPr/>
                    <a:lstStyle/>
                    <a:p>
                      <a:pPr algn="l"/>
                      <a:r>
                        <a:rPr lang="en-ZA" sz="2400" b="1" smtClean="0">
                          <a:solidFill>
                            <a:srgbClr val="000000"/>
                          </a:solidFill>
                        </a:rPr>
                        <a:t>1,347</a:t>
                      </a:r>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EC97E</a:t>
                      </a:r>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174743576"/>
                  </a:ext>
                </a:extLst>
              </a:tr>
              <a:tr h="317500">
                <a:tc>
                  <a:txBody>
                    <a:bodyPr/>
                    <a:lstStyle/>
                    <a:p>
                      <a:pPr algn="l"/>
                      <a:r>
                        <a:rPr lang="en-ZA" sz="2400" b="1" smtClean="0">
                          <a:solidFill>
                            <a:srgbClr val="000000"/>
                          </a:solidFill>
                        </a:rPr>
                        <a:t>2,209</a:t>
                      </a:r>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EC62D</a:t>
                      </a:r>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2255746563"/>
                  </a:ext>
                </a:extLst>
              </a:tr>
              <a:tr h="317500">
                <a:tc>
                  <a:txBody>
                    <a:bodyPr/>
                    <a:lstStyle/>
                    <a:p>
                      <a:pPr algn="l"/>
                      <a:r>
                        <a:rPr lang="en-ZA" sz="2400" b="1" smtClean="0">
                          <a:solidFill>
                            <a:srgbClr val="000000"/>
                          </a:solidFill>
                        </a:rPr>
                        <a:t>4,135</a:t>
                      </a:r>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DBD72</a:t>
                      </a:r>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1847780815"/>
                  </a:ext>
                </a:extLst>
              </a:tr>
              <a:tr h="317500">
                <a:tc>
                  <a:txBody>
                    <a:bodyPr/>
                    <a:lstStyle/>
                    <a:p>
                      <a:pPr algn="l"/>
                      <a:r>
                        <a:rPr lang="en-ZA" sz="2400" b="1" smtClean="0">
                          <a:solidFill>
                            <a:srgbClr val="000000"/>
                          </a:solidFill>
                        </a:rPr>
                        <a:t>4,322</a:t>
                      </a:r>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EC94A</a:t>
                      </a:r>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1479883875"/>
                  </a:ext>
                </a:extLst>
              </a:tr>
              <a:tr h="317500">
                <a:tc>
                  <a:txBody>
                    <a:bodyPr/>
                    <a:lstStyle/>
                    <a:p>
                      <a:pPr algn="l"/>
                      <a:r>
                        <a:rPr lang="en-ZA" sz="2400" b="1" smtClean="0">
                          <a:solidFill>
                            <a:srgbClr val="000000"/>
                          </a:solidFill>
                        </a:rPr>
                        <a:t>5,417</a:t>
                      </a:r>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r>
                        <a:rPr lang="en-ZA" sz="2400" b="1" smtClean="0">
                          <a:solidFill>
                            <a:srgbClr val="000000"/>
                          </a:solidFill>
                        </a:rPr>
                        <a:t>DBD9A</a:t>
                      </a:r>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924469849"/>
                  </a:ext>
                </a:extLst>
              </a:tr>
              <a:tr h="317500">
                <a:tc>
                  <a:txBody>
                    <a:bodyPr/>
                    <a:lstStyle/>
                    <a:p>
                      <a:pPr algn="l"/>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209093466"/>
                  </a:ext>
                </a:extLst>
              </a:tr>
              <a:tr h="317500">
                <a:tc>
                  <a:txBody>
                    <a:bodyPr/>
                    <a:lstStyle/>
                    <a:p>
                      <a:pPr algn="l"/>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1688843754"/>
                  </a:ext>
                </a:extLst>
              </a:tr>
              <a:tr h="317500">
                <a:tc>
                  <a:txBody>
                    <a:bodyPr/>
                    <a:lstStyle/>
                    <a:p>
                      <a:pPr algn="l"/>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221272109"/>
                  </a:ext>
                </a:extLst>
              </a:tr>
              <a:tr h="317500">
                <a:tc>
                  <a:txBody>
                    <a:bodyPr/>
                    <a:lstStyle/>
                    <a:p>
                      <a:pPr algn="l"/>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12700" cap="flat" cmpd="sng" algn="ctr">
                      <a:solidFill>
                        <a:schemeClr val="lt1"/>
                      </a:solidFill>
                      <a:prstDash val="solid"/>
                      <a:round/>
                      <a:headEnd type="none" w="med" len="med"/>
                      <a:tailEnd type="none" w="med" len="med"/>
                    </a:lnB>
                    <a:solidFill>
                      <a:srgbClr val="FFFFFF"/>
                    </a:solidFill>
                  </a:tcPr>
                </a:tc>
                <a:extLst>
                  <a:ext uri="{0D108BD9-81ED-4DB2-BD59-A6C34878D82A}">
                    <a16:rowId xmlns:a16="http://schemas.microsoft.com/office/drawing/2014/main" xmlns="" val="2362222340"/>
                  </a:ext>
                </a:extLst>
              </a:tr>
              <a:tr h="317500">
                <a:tc>
                  <a:txBody>
                    <a:bodyPr/>
                    <a:lstStyle/>
                    <a:p>
                      <a:pPr algn="l"/>
                      <a:endParaRPr lang="en-ZA" sz="2400" b="1">
                        <a:solidFill>
                          <a:srgbClr val="000000"/>
                        </a:solidFill>
                      </a:endParaRPr>
                    </a:p>
                  </a:txBody>
                  <a:tcPr>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38100" cmpd="sng">
                      <a:solidFill>
                        <a:schemeClr val="lt1"/>
                      </a:solidFill>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38100" cmpd="sng">
                      <a:solidFill>
                        <a:schemeClr val="lt1"/>
                      </a:solidFill>
                    </a:lnB>
                    <a:solidFill>
                      <a:srgbClr val="FFFFFF"/>
                    </a:solidFill>
                  </a:tcPr>
                </a:tc>
                <a:tc>
                  <a:txBody>
                    <a:bodyPr/>
                    <a:lstStyle/>
                    <a:p>
                      <a:pPr algn="l"/>
                      <a:endParaRPr lang="en-ZA" sz="2400" b="1">
                        <a:solidFill>
                          <a:srgbClr val="000000"/>
                        </a:solidFill>
                      </a:endParaRPr>
                    </a:p>
                  </a:txBody>
                  <a:tcPr>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mpd="sng">
                      <a:solidFill>
                        <a:schemeClr val="lt1"/>
                      </a:solidFill>
                    </a:lnT>
                    <a:lnB w="38100" cmpd="sng">
                      <a:solidFill>
                        <a:schemeClr val="lt1"/>
                      </a:solidFill>
                    </a:lnB>
                    <a:solidFill>
                      <a:srgbClr val="FFFFFF"/>
                    </a:solidFill>
                  </a:tcPr>
                </a:tc>
                <a:tc>
                  <a:txBody>
                    <a:bodyPr/>
                    <a:lstStyle/>
                    <a:p>
                      <a:pPr algn="l"/>
                      <a:endParaRPr lang="en-ZA" sz="2400" b="1" dirty="0">
                        <a:solidFill>
                          <a:srgbClr val="000000"/>
                        </a:solidFill>
                      </a:endParaRPr>
                    </a:p>
                  </a:txBody>
                  <a:tcPr>
                    <a:lnL w="12700" cap="flat" cmpd="sng" algn="ctr">
                      <a:solidFill>
                        <a:schemeClr val="lt1"/>
                      </a:solidFill>
                      <a:prstDash val="solid"/>
                      <a:round/>
                      <a:headEnd type="none" w="med" len="med"/>
                      <a:tailEnd type="none" w="med" len="med"/>
                    </a:lnL>
                    <a:lnR w="12700" cmpd="sng">
                      <a:solidFill>
                        <a:schemeClr val="lt1"/>
                      </a:solidFill>
                    </a:lnR>
                    <a:lnT w="12700" cmpd="sng">
                      <a:solidFill>
                        <a:schemeClr val="lt1"/>
                      </a:solidFill>
                    </a:lnT>
                    <a:lnB w="38100" cmpd="sng">
                      <a:solidFill>
                        <a:schemeClr val="lt1"/>
                      </a:solidFill>
                    </a:lnB>
                    <a:solidFill>
                      <a:srgbClr val="FFFFFF"/>
                    </a:solidFill>
                  </a:tcPr>
                </a:tc>
                <a:extLst>
                  <a:ext uri="{0D108BD9-81ED-4DB2-BD59-A6C34878D82A}">
                    <a16:rowId xmlns:a16="http://schemas.microsoft.com/office/drawing/2014/main" xmlns="" val="260198964"/>
                  </a:ext>
                </a:extLst>
              </a:tr>
            </a:tbl>
          </a:graphicData>
        </a:graphic>
      </p:graphicFrame>
    </p:spTree>
    <p:custDataLst>
      <p:tags r:id="rId1"/>
    </p:custDataLst>
    <p:extLst>
      <p:ext uri="{BB962C8B-B14F-4D97-AF65-F5344CB8AC3E}">
        <p14:creationId xmlns:p14="http://schemas.microsoft.com/office/powerpoint/2010/main" val="1303924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High Level Maturity Matrix</a:t>
            </a:r>
            <a:endParaRPr lang="en-ZA" dirty="0"/>
          </a:p>
        </p:txBody>
      </p:sp>
      <p:pic>
        <p:nvPicPr>
          <p:cNvPr id="5" name="Picture 10" descr="http://image005.flaticon.com/1/png/512/31/313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171" y="133762"/>
            <a:ext cx="546055" cy="5460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95288" y="0"/>
            <a:ext cx="6481762" cy="981075"/>
          </a:xfrm>
          <a:prstGeom prst="rect">
            <a:avLst/>
          </a:prstGeom>
        </p:spPr>
        <p:txBody>
          <a:bodyPr vert="horz" wrap="none" lIns="91440" tIns="45720" rIns="91440" bIns="45720" rtlCol="0" anchor="b">
            <a:normAutofit/>
          </a:bodyPr>
          <a:lstStyle>
            <a:lvl1pPr algn="l" defTabSz="457200" rtl="0" eaLnBrk="1" latinLnBrk="0" hangingPunct="1">
              <a:lnSpc>
                <a:spcPct val="80000"/>
              </a:lnSpc>
              <a:spcBef>
                <a:spcPct val="0"/>
              </a:spcBef>
              <a:buNone/>
              <a:defRPr sz="3200" b="1" i="0" kern="1200">
                <a:ln>
                  <a:noFill/>
                </a:ln>
                <a:solidFill>
                  <a:schemeClr val="accent1"/>
                </a:solidFill>
                <a:latin typeface="+mn-lt"/>
                <a:ea typeface="+mj-ea"/>
                <a:cs typeface="Arial" panose="020B0604020202020204" pitchFamily="34" charset="0"/>
              </a:defRPr>
            </a:lvl1pPr>
          </a:lstStyle>
          <a:p>
            <a:endParaRPr lang="en-ZA" dirty="0"/>
          </a:p>
        </p:txBody>
      </p:sp>
      <p:sp>
        <p:nvSpPr>
          <p:cNvPr id="7" name="Rectangle 6"/>
          <p:cNvSpPr/>
          <p:nvPr/>
        </p:nvSpPr>
        <p:spPr>
          <a:xfrm>
            <a:off x="0" y="2764396"/>
            <a:ext cx="9144000" cy="4104456"/>
          </a:xfrm>
          <a:prstGeom prst="rect">
            <a:avLst/>
          </a:prstGeom>
          <a:solidFill>
            <a:srgbClr val="E7ECFD"/>
          </a:solidFill>
          <a:ln>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Rectangle 7"/>
          <p:cNvSpPr/>
          <p:nvPr/>
        </p:nvSpPr>
        <p:spPr>
          <a:xfrm>
            <a:off x="0" y="764704"/>
            <a:ext cx="9144000" cy="2304256"/>
          </a:xfrm>
          <a:prstGeom prst="rect">
            <a:avLst/>
          </a:prstGeom>
          <a:solidFill>
            <a:srgbClr val="B9C8F9"/>
          </a:solidFill>
          <a:ln>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1640" y="2804592"/>
            <a:ext cx="2160240" cy="432048"/>
          </a:xfrm>
          <a:prstGeom prst="roundRect">
            <a:avLst/>
          </a:prstGeom>
          <a:gradFill>
            <a:gsLst>
              <a:gs pos="0">
                <a:srgbClr val="92D050"/>
              </a:gs>
              <a:gs pos="51000">
                <a:srgbClr val="FF0000"/>
              </a:gs>
              <a:gs pos="100000">
                <a:srgbClr val="FF0000"/>
              </a:gs>
              <a:gs pos="50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Prevention</a:t>
            </a:r>
          </a:p>
        </p:txBody>
      </p:sp>
      <p:sp>
        <p:nvSpPr>
          <p:cNvPr id="10" name="Rounded Rectangle 9"/>
          <p:cNvSpPr/>
          <p:nvPr/>
        </p:nvSpPr>
        <p:spPr>
          <a:xfrm>
            <a:off x="4824536" y="2804592"/>
            <a:ext cx="1979712" cy="432048"/>
          </a:xfrm>
          <a:prstGeom prst="roundRect">
            <a:avLst/>
          </a:prstGeom>
          <a:gradFill>
            <a:gsLst>
              <a:gs pos="0">
                <a:srgbClr val="92D050"/>
              </a:gs>
              <a:gs pos="61000">
                <a:srgbClr val="FF0000"/>
              </a:gs>
              <a:gs pos="100000">
                <a:srgbClr val="FF0000"/>
              </a:gs>
              <a:gs pos="60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Detection</a:t>
            </a:r>
          </a:p>
        </p:txBody>
      </p:sp>
      <p:sp>
        <p:nvSpPr>
          <p:cNvPr id="11" name="Rounded Rectangle 10"/>
          <p:cNvSpPr/>
          <p:nvPr/>
        </p:nvSpPr>
        <p:spPr>
          <a:xfrm>
            <a:off x="7092280" y="2804592"/>
            <a:ext cx="1872208" cy="432048"/>
          </a:xfrm>
          <a:prstGeom prst="roundRect">
            <a:avLst/>
          </a:prstGeom>
          <a:gradFill>
            <a:gsLst>
              <a:gs pos="0">
                <a:srgbClr val="92D050"/>
              </a:gs>
              <a:gs pos="75000">
                <a:srgbClr val="FF0000"/>
              </a:gs>
              <a:gs pos="100000">
                <a:srgbClr val="FF0000"/>
              </a:gs>
              <a:gs pos="74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Response</a:t>
            </a:r>
          </a:p>
        </p:txBody>
      </p:sp>
      <p:sp>
        <p:nvSpPr>
          <p:cNvPr id="12" name="Rounded Rectangle 11"/>
          <p:cNvSpPr/>
          <p:nvPr/>
        </p:nvSpPr>
        <p:spPr>
          <a:xfrm>
            <a:off x="107504" y="3452664"/>
            <a:ext cx="2160240" cy="648072"/>
          </a:xfrm>
          <a:prstGeom prst="roundRect">
            <a:avLst/>
          </a:prstGeom>
          <a:gradFill>
            <a:gsLst>
              <a:gs pos="0">
                <a:srgbClr val="92D050"/>
              </a:gs>
              <a:gs pos="26000">
                <a:srgbClr val="FF0000"/>
              </a:gs>
              <a:gs pos="100000">
                <a:srgbClr val="FF0000"/>
              </a:gs>
              <a:gs pos="25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Fraud risk assessments</a:t>
            </a:r>
          </a:p>
        </p:txBody>
      </p:sp>
      <p:sp>
        <p:nvSpPr>
          <p:cNvPr id="13" name="Rounded Rectangle 12"/>
          <p:cNvSpPr/>
          <p:nvPr/>
        </p:nvSpPr>
        <p:spPr>
          <a:xfrm>
            <a:off x="7092280" y="3452664"/>
            <a:ext cx="1944216" cy="648072"/>
          </a:xfrm>
          <a:prstGeom prst="roundRect">
            <a:avLst/>
          </a:prstGeom>
          <a:gradFill>
            <a:gsLst>
              <a:gs pos="0">
                <a:srgbClr val="92D050"/>
              </a:gs>
              <a:gs pos="100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Fraud response plan</a:t>
            </a:r>
          </a:p>
        </p:txBody>
      </p:sp>
      <p:sp>
        <p:nvSpPr>
          <p:cNvPr id="14" name="TextBox 13"/>
          <p:cNvSpPr txBox="1"/>
          <p:nvPr/>
        </p:nvSpPr>
        <p:spPr>
          <a:xfrm rot="16200000">
            <a:off x="-1338486" y="873323"/>
            <a:ext cx="3312368" cy="461665"/>
          </a:xfrm>
          <a:prstGeom prst="rect">
            <a:avLst/>
          </a:prstGeom>
          <a:noFill/>
        </p:spPr>
        <p:txBody>
          <a:bodyPr wrap="square" rtlCol="0">
            <a:spAutoFit/>
          </a:bodyPr>
          <a:lstStyle/>
          <a:p>
            <a:r>
              <a:rPr lang="en-US" sz="2400" dirty="0" smtClean="0"/>
              <a:t>Governance</a:t>
            </a:r>
            <a:endParaRPr lang="en-US" sz="2400" dirty="0"/>
          </a:p>
        </p:txBody>
      </p:sp>
      <p:sp>
        <p:nvSpPr>
          <p:cNvPr id="15" name="Rounded Rectangle 14"/>
          <p:cNvSpPr/>
          <p:nvPr/>
        </p:nvSpPr>
        <p:spPr>
          <a:xfrm>
            <a:off x="107504" y="5036840"/>
            <a:ext cx="2160240" cy="648072"/>
          </a:xfrm>
          <a:prstGeom prst="roundRect">
            <a:avLst/>
          </a:prstGeom>
          <a:gradFill>
            <a:gsLst>
              <a:gs pos="0">
                <a:srgbClr val="92D050"/>
              </a:gs>
              <a:gs pos="100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Fraud </a:t>
            </a:r>
            <a:r>
              <a:rPr lang="en-US" b="1" dirty="0" smtClean="0"/>
              <a:t>Prevention Training </a:t>
            </a:r>
            <a:endParaRPr lang="en-US" b="1" dirty="0"/>
          </a:p>
        </p:txBody>
      </p:sp>
      <p:sp>
        <p:nvSpPr>
          <p:cNvPr id="16" name="Rounded Rectangle 15"/>
          <p:cNvSpPr/>
          <p:nvPr/>
        </p:nvSpPr>
        <p:spPr>
          <a:xfrm>
            <a:off x="107504" y="5828928"/>
            <a:ext cx="2160240" cy="648072"/>
          </a:xfrm>
          <a:prstGeom prst="roundRect">
            <a:avLst/>
          </a:prstGeom>
          <a:gradFill>
            <a:gsLst>
              <a:gs pos="0">
                <a:srgbClr val="92D050"/>
              </a:gs>
              <a:gs pos="51000">
                <a:srgbClr val="FF0000"/>
              </a:gs>
              <a:gs pos="100000">
                <a:srgbClr val="FF0000"/>
              </a:gs>
              <a:gs pos="49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Employee &amp; supplier screening</a:t>
            </a:r>
          </a:p>
        </p:txBody>
      </p:sp>
      <p:sp>
        <p:nvSpPr>
          <p:cNvPr id="17" name="Rounded Rectangle 16"/>
          <p:cNvSpPr/>
          <p:nvPr/>
        </p:nvSpPr>
        <p:spPr>
          <a:xfrm>
            <a:off x="107504" y="4244752"/>
            <a:ext cx="2160240" cy="648072"/>
          </a:xfrm>
          <a:prstGeom prst="roundRect">
            <a:avLst/>
          </a:prstGeom>
          <a:gradFill>
            <a:gsLst>
              <a:gs pos="0">
                <a:srgbClr val="92D050"/>
              </a:gs>
              <a:gs pos="31000">
                <a:srgbClr val="FF0000"/>
              </a:gs>
              <a:gs pos="100000">
                <a:srgbClr val="FF0000"/>
              </a:gs>
              <a:gs pos="30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Fraud Control Framework</a:t>
            </a:r>
          </a:p>
        </p:txBody>
      </p:sp>
      <p:sp>
        <p:nvSpPr>
          <p:cNvPr id="18" name="Rounded Rectangle 17"/>
          <p:cNvSpPr/>
          <p:nvPr/>
        </p:nvSpPr>
        <p:spPr>
          <a:xfrm>
            <a:off x="2447320" y="3452664"/>
            <a:ext cx="2160240" cy="648072"/>
          </a:xfrm>
          <a:prstGeom prst="roundRect">
            <a:avLst/>
          </a:prstGeom>
          <a:gradFill>
            <a:gsLst>
              <a:gs pos="0">
                <a:srgbClr val="92D050"/>
              </a:gs>
              <a:gs pos="38000">
                <a:srgbClr val="FF0000"/>
              </a:gs>
              <a:gs pos="100000">
                <a:srgbClr val="FF0000"/>
              </a:gs>
              <a:gs pos="35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Ethics &amp; Culture</a:t>
            </a:r>
          </a:p>
        </p:txBody>
      </p:sp>
      <p:sp>
        <p:nvSpPr>
          <p:cNvPr id="19" name="Rounded Rectangle 18"/>
          <p:cNvSpPr/>
          <p:nvPr/>
        </p:nvSpPr>
        <p:spPr>
          <a:xfrm>
            <a:off x="4860032" y="3452664"/>
            <a:ext cx="1944216" cy="648072"/>
          </a:xfrm>
          <a:prstGeom prst="roundRect">
            <a:avLst/>
          </a:prstGeom>
          <a:gradFill>
            <a:gsLst>
              <a:gs pos="0">
                <a:srgbClr val="92D050"/>
              </a:gs>
              <a:gs pos="100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Whistle-blowing facilities</a:t>
            </a:r>
          </a:p>
        </p:txBody>
      </p:sp>
      <p:sp>
        <p:nvSpPr>
          <p:cNvPr id="20" name="Rounded Rectangle 19"/>
          <p:cNvSpPr/>
          <p:nvPr/>
        </p:nvSpPr>
        <p:spPr>
          <a:xfrm>
            <a:off x="2447320" y="4244752"/>
            <a:ext cx="2160240" cy="648072"/>
          </a:xfrm>
          <a:prstGeom prst="roundRect">
            <a:avLst/>
          </a:prstGeom>
          <a:gradFill>
            <a:gsLst>
              <a:gs pos="0">
                <a:srgbClr val="92D050"/>
              </a:gs>
              <a:gs pos="61000">
                <a:srgbClr val="FF0000"/>
              </a:gs>
              <a:gs pos="100000">
                <a:srgbClr val="FF0000"/>
              </a:gs>
              <a:gs pos="60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Continous</a:t>
            </a:r>
            <a:r>
              <a:rPr lang="en-US" b="1" dirty="0"/>
              <a:t> Control Monitoring</a:t>
            </a:r>
          </a:p>
        </p:txBody>
      </p:sp>
      <p:sp>
        <p:nvSpPr>
          <p:cNvPr id="21" name="Rounded Rectangle 20"/>
          <p:cNvSpPr/>
          <p:nvPr/>
        </p:nvSpPr>
        <p:spPr>
          <a:xfrm>
            <a:off x="4860032" y="4244752"/>
            <a:ext cx="1944216" cy="648072"/>
          </a:xfrm>
          <a:prstGeom prst="roundRect">
            <a:avLst/>
          </a:prstGeom>
          <a:gradFill>
            <a:gsLst>
              <a:gs pos="0">
                <a:srgbClr val="92D050"/>
              </a:gs>
              <a:gs pos="100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Internal Report </a:t>
            </a:r>
            <a:r>
              <a:rPr lang="en-US" b="1" dirty="0" err="1"/>
              <a:t>Mech</a:t>
            </a:r>
            <a:endParaRPr lang="en-US" b="1" dirty="0"/>
          </a:p>
        </p:txBody>
      </p:sp>
      <p:sp>
        <p:nvSpPr>
          <p:cNvPr id="22" name="Rounded Rectangle 21"/>
          <p:cNvSpPr/>
          <p:nvPr/>
        </p:nvSpPr>
        <p:spPr>
          <a:xfrm>
            <a:off x="4860032" y="5036840"/>
            <a:ext cx="1944216" cy="648072"/>
          </a:xfrm>
          <a:prstGeom prst="roundRect">
            <a:avLst/>
          </a:prstGeom>
          <a:gradFill>
            <a:gsLst>
              <a:gs pos="25000">
                <a:srgbClr val="FF0000"/>
              </a:gs>
              <a:gs pos="100000">
                <a:srgbClr val="FF000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Surprise Audits</a:t>
            </a:r>
          </a:p>
        </p:txBody>
      </p:sp>
      <p:sp>
        <p:nvSpPr>
          <p:cNvPr id="23" name="Rounded Rectangle 22"/>
          <p:cNvSpPr/>
          <p:nvPr/>
        </p:nvSpPr>
        <p:spPr>
          <a:xfrm>
            <a:off x="4860032" y="5828928"/>
            <a:ext cx="1944216" cy="648072"/>
          </a:xfrm>
          <a:prstGeom prst="roundRect">
            <a:avLst/>
          </a:prstGeom>
          <a:gradFill>
            <a:gsLst>
              <a:gs pos="0">
                <a:srgbClr val="92D050"/>
              </a:gs>
              <a:gs pos="59000">
                <a:srgbClr val="FF0000"/>
              </a:gs>
              <a:gs pos="100000">
                <a:srgbClr val="FF0000"/>
              </a:gs>
              <a:gs pos="58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Proactive Fraud data </a:t>
            </a:r>
            <a:r>
              <a:rPr lang="en-US" b="1" dirty="0"/>
              <a:t>analysis</a:t>
            </a:r>
          </a:p>
        </p:txBody>
      </p:sp>
      <p:sp>
        <p:nvSpPr>
          <p:cNvPr id="24" name="Rounded Rectangle 23"/>
          <p:cNvSpPr/>
          <p:nvPr/>
        </p:nvSpPr>
        <p:spPr>
          <a:xfrm>
            <a:off x="7092280" y="4244752"/>
            <a:ext cx="1944216" cy="648072"/>
          </a:xfrm>
          <a:prstGeom prst="roundRect">
            <a:avLst/>
          </a:prstGeom>
          <a:gradFill>
            <a:gsLst>
              <a:gs pos="0">
                <a:srgbClr val="92D050"/>
              </a:gs>
              <a:gs pos="100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Investigation Manual</a:t>
            </a:r>
            <a:endParaRPr lang="en-US" b="1" dirty="0"/>
          </a:p>
        </p:txBody>
      </p:sp>
      <p:sp>
        <p:nvSpPr>
          <p:cNvPr id="25" name="Rounded Rectangle 24"/>
          <p:cNvSpPr/>
          <p:nvPr/>
        </p:nvSpPr>
        <p:spPr>
          <a:xfrm>
            <a:off x="7092280" y="5036840"/>
            <a:ext cx="1944216" cy="648072"/>
          </a:xfrm>
          <a:prstGeom prst="roundRect">
            <a:avLst/>
          </a:prstGeom>
          <a:gradFill>
            <a:gsLst>
              <a:gs pos="0">
                <a:srgbClr val="92D050"/>
              </a:gs>
              <a:gs pos="75000">
                <a:srgbClr val="FF0000"/>
              </a:gs>
              <a:gs pos="100000">
                <a:srgbClr val="FF0000"/>
              </a:gs>
              <a:gs pos="74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Remedial Actions</a:t>
            </a:r>
          </a:p>
        </p:txBody>
      </p:sp>
      <p:sp>
        <p:nvSpPr>
          <p:cNvPr id="26" name="Rounded Rectangle 25"/>
          <p:cNvSpPr/>
          <p:nvPr/>
        </p:nvSpPr>
        <p:spPr>
          <a:xfrm>
            <a:off x="7092280" y="5828928"/>
            <a:ext cx="1944216" cy="648072"/>
          </a:xfrm>
          <a:prstGeom prst="roundRect">
            <a:avLst/>
          </a:prstGeom>
          <a:gradFill>
            <a:gsLst>
              <a:gs pos="0">
                <a:srgbClr val="92D050"/>
              </a:gs>
              <a:gs pos="75000">
                <a:srgbClr val="FF0000"/>
              </a:gs>
              <a:gs pos="100000">
                <a:srgbClr val="FF0000"/>
              </a:gs>
              <a:gs pos="74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Post Fraud Control reviews</a:t>
            </a:r>
          </a:p>
        </p:txBody>
      </p:sp>
      <p:sp>
        <p:nvSpPr>
          <p:cNvPr id="27" name="TextBox 26"/>
          <p:cNvSpPr txBox="1"/>
          <p:nvPr/>
        </p:nvSpPr>
        <p:spPr>
          <a:xfrm>
            <a:off x="711201" y="6472535"/>
            <a:ext cx="7740072" cy="461665"/>
          </a:xfrm>
          <a:prstGeom prst="rect">
            <a:avLst/>
          </a:prstGeom>
          <a:noFill/>
        </p:spPr>
        <p:txBody>
          <a:bodyPr wrap="square" rtlCol="0">
            <a:spAutoFit/>
          </a:bodyPr>
          <a:lstStyle/>
          <a:p>
            <a:r>
              <a:rPr lang="en-US" sz="2400" dirty="0" smtClean="0"/>
              <a:t>Underlying Controls – Weighting based on scoring</a:t>
            </a:r>
            <a:endParaRPr lang="en-US" sz="2400" dirty="0"/>
          </a:p>
        </p:txBody>
      </p:sp>
      <p:sp>
        <p:nvSpPr>
          <p:cNvPr id="28" name="Right Brace 27"/>
          <p:cNvSpPr/>
          <p:nvPr/>
        </p:nvSpPr>
        <p:spPr>
          <a:xfrm rot="16200000">
            <a:off x="3815916" y="368660"/>
            <a:ext cx="360040" cy="3744416"/>
          </a:xfrm>
          <a:prstGeom prst="rightBrace">
            <a:avLst>
              <a:gd name="adj1" fmla="val 8333"/>
              <a:gd name="adj2" fmla="val 49636"/>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29" name="Rounded Rectangle 28"/>
          <p:cNvSpPr/>
          <p:nvPr/>
        </p:nvSpPr>
        <p:spPr>
          <a:xfrm>
            <a:off x="2447320" y="1556792"/>
            <a:ext cx="2880320" cy="432048"/>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FRM Strategy</a:t>
            </a:r>
          </a:p>
        </p:txBody>
      </p:sp>
      <p:sp>
        <p:nvSpPr>
          <p:cNvPr id="30" name="Rounded Rectangle 29"/>
          <p:cNvSpPr/>
          <p:nvPr/>
        </p:nvSpPr>
        <p:spPr>
          <a:xfrm>
            <a:off x="6624084" y="863352"/>
            <a:ext cx="2232248" cy="432048"/>
          </a:xfrm>
          <a:prstGeom prst="roundRect">
            <a:avLst/>
          </a:prstGeom>
          <a:gradFill>
            <a:gsLst>
              <a:gs pos="0">
                <a:srgbClr val="92D050"/>
              </a:gs>
              <a:gs pos="100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Authority</a:t>
            </a:r>
            <a:endParaRPr lang="en-US" sz="1800" b="1" dirty="0"/>
          </a:p>
        </p:txBody>
      </p:sp>
      <p:sp>
        <p:nvSpPr>
          <p:cNvPr id="31" name="Rounded Rectangle 30"/>
          <p:cNvSpPr/>
          <p:nvPr/>
        </p:nvSpPr>
        <p:spPr>
          <a:xfrm>
            <a:off x="2743200" y="863352"/>
            <a:ext cx="2438400" cy="432048"/>
          </a:xfrm>
          <a:prstGeom prst="roundRect">
            <a:avLst/>
          </a:prstGeom>
          <a:solidFill>
            <a:srgbClr val="3ECD0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Board oversight</a:t>
            </a:r>
            <a:endParaRPr lang="en-US" dirty="0"/>
          </a:p>
        </p:txBody>
      </p:sp>
      <p:sp>
        <p:nvSpPr>
          <p:cNvPr id="32" name="Rounded Rectangle 31"/>
          <p:cNvSpPr/>
          <p:nvPr/>
        </p:nvSpPr>
        <p:spPr>
          <a:xfrm>
            <a:off x="6624084" y="1930152"/>
            <a:ext cx="2232248" cy="432048"/>
          </a:xfrm>
          <a:prstGeom prst="roundRect">
            <a:avLst/>
          </a:prstGeom>
          <a:gradFill>
            <a:gsLst>
              <a:gs pos="0">
                <a:srgbClr val="92D050"/>
              </a:gs>
              <a:gs pos="75000">
                <a:srgbClr val="FF0000"/>
              </a:gs>
              <a:gs pos="100000">
                <a:srgbClr val="FF0000"/>
              </a:gs>
              <a:gs pos="74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Policy Framework</a:t>
            </a:r>
          </a:p>
        </p:txBody>
      </p:sp>
      <p:sp>
        <p:nvSpPr>
          <p:cNvPr id="33" name="Rounded Rectangle 32"/>
          <p:cNvSpPr/>
          <p:nvPr/>
        </p:nvSpPr>
        <p:spPr>
          <a:xfrm>
            <a:off x="6624084" y="1396752"/>
            <a:ext cx="2232248" cy="432048"/>
          </a:xfrm>
          <a:prstGeom prst="roundRect">
            <a:avLst/>
          </a:prstGeom>
          <a:gradFill>
            <a:gsLst>
              <a:gs pos="0">
                <a:srgbClr val="92D050"/>
              </a:gs>
              <a:gs pos="100000">
                <a:srgbClr val="92D050"/>
              </a:gs>
            </a:gsLst>
            <a:lin ang="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Objectivity</a:t>
            </a:r>
          </a:p>
        </p:txBody>
      </p:sp>
      <p:cxnSp>
        <p:nvCxnSpPr>
          <p:cNvPr id="34" name="Straight Arrow Connector 33"/>
          <p:cNvCxnSpPr>
            <a:stCxn id="31" idx="3"/>
            <a:endCxn id="30" idx="1"/>
          </p:cNvCxnSpPr>
          <p:nvPr/>
        </p:nvCxnSpPr>
        <p:spPr bwMode="auto">
          <a:xfrm>
            <a:off x="5181600" y="1079376"/>
            <a:ext cx="1442484"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5" name="Elbow Connector 34"/>
          <p:cNvCxnSpPr>
            <a:endCxn id="33" idx="1"/>
          </p:cNvCxnSpPr>
          <p:nvPr/>
        </p:nvCxnSpPr>
        <p:spPr bwMode="auto">
          <a:xfrm>
            <a:off x="5181600" y="1079376"/>
            <a:ext cx="1442484" cy="533400"/>
          </a:xfrm>
          <a:prstGeom prst="bentConnector3">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6" name="Elbow Connector 35"/>
          <p:cNvCxnSpPr>
            <a:stCxn id="31" idx="3"/>
            <a:endCxn id="32" idx="1"/>
          </p:cNvCxnSpPr>
          <p:nvPr/>
        </p:nvCxnSpPr>
        <p:spPr bwMode="auto">
          <a:xfrm>
            <a:off x="5181600" y="1079376"/>
            <a:ext cx="1442484" cy="1066800"/>
          </a:xfrm>
          <a:prstGeom prst="bentConnector3">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00633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506083"/>
            <a:ext cx="5425945" cy="179101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Title 12"/>
          <p:cNvSpPr txBox="1">
            <a:spLocks/>
          </p:cNvSpPr>
          <p:nvPr/>
        </p:nvSpPr>
        <p:spPr>
          <a:xfrm>
            <a:off x="221674" y="3759200"/>
            <a:ext cx="4947332" cy="903484"/>
          </a:xfrm>
          <a:prstGeom prst="rect">
            <a:avLst/>
          </a:prstGeom>
        </p:spPr>
        <p:txBody>
          <a:bodyPr anchor="t">
            <a:noAutofit/>
          </a:bodyPr>
          <a:lstStyle>
            <a:lvl1pPr algn="l" defTabSz="457200" rtl="0" eaLnBrk="1" latinLnBrk="0" hangingPunct="1">
              <a:lnSpc>
                <a:spcPct val="90000"/>
              </a:lnSpc>
              <a:spcBef>
                <a:spcPct val="0"/>
              </a:spcBef>
              <a:buNone/>
              <a:defRPr sz="6000" b="1" i="0" kern="1200">
                <a:ln>
                  <a:noFill/>
                </a:ln>
                <a:solidFill>
                  <a:schemeClr val="accent1"/>
                </a:solidFill>
                <a:latin typeface="+mn-lt"/>
                <a:ea typeface="+mj-ea"/>
                <a:cs typeface="Arial" panose="020B0604020202020204" pitchFamily="34" charset="0"/>
              </a:defRPr>
            </a:lvl1pPr>
          </a:lstStyle>
          <a:p>
            <a:pPr>
              <a:buClr>
                <a:srgbClr val="49C6EA"/>
              </a:buClr>
              <a:buSzPct val="100000"/>
            </a:pPr>
            <a:r>
              <a:rPr lang="en-ZA" sz="3200" dirty="0" smtClean="0">
                <a:solidFill>
                  <a:schemeClr val="bg1"/>
                </a:solidFill>
              </a:rPr>
              <a:t>Closing Notes</a:t>
            </a:r>
            <a:endParaRPr lang="en-ZA" sz="3200" dirty="0">
              <a:solidFill>
                <a:schemeClr val="bg1"/>
              </a:solidFill>
            </a:endParaRPr>
          </a:p>
        </p:txBody>
      </p:sp>
      <p:pic>
        <p:nvPicPr>
          <p:cNvPr id="5" name="Picture 10" descr="http://image005.flaticon.com/1/png/512/31/313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818" y="4418293"/>
            <a:ext cx="763261" cy="76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228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Closing Notes</a:t>
            </a:r>
            <a:endParaRPr lang="en-ZA" dirty="0"/>
          </a:p>
        </p:txBody>
      </p:sp>
      <p:sp>
        <p:nvSpPr>
          <p:cNvPr id="3" name="Text Placeholder 2"/>
          <p:cNvSpPr>
            <a:spLocks noGrp="1"/>
          </p:cNvSpPr>
          <p:nvPr>
            <p:ph type="body" sz="quarter" idx="13"/>
          </p:nvPr>
        </p:nvSpPr>
        <p:spPr>
          <a:xfrm>
            <a:off x="308018" y="1146412"/>
            <a:ext cx="8531181" cy="5429648"/>
          </a:xfrm>
        </p:spPr>
        <p:txBody>
          <a:bodyPr/>
          <a:lstStyle/>
          <a:p>
            <a:pPr marL="0" indent="0"/>
            <a:r>
              <a:rPr lang="en-ZA" b="1" dirty="0" smtClean="0">
                <a:solidFill>
                  <a:srgbClr val="FFC000"/>
                </a:solidFill>
              </a:rPr>
              <a:t>Adaptability</a:t>
            </a:r>
            <a:r>
              <a:rPr lang="en-ZA" dirty="0" smtClean="0"/>
              <a:t>, </a:t>
            </a:r>
            <a:r>
              <a:rPr lang="en-ZA" b="1" dirty="0">
                <a:solidFill>
                  <a:srgbClr val="FF0000"/>
                </a:solidFill>
              </a:rPr>
              <a:t>threat intelligence</a:t>
            </a:r>
            <a:r>
              <a:rPr lang="en-ZA" dirty="0" smtClean="0"/>
              <a:t>, </a:t>
            </a:r>
            <a:r>
              <a:rPr lang="en-ZA" b="1" dirty="0">
                <a:solidFill>
                  <a:srgbClr val="0070C0"/>
                </a:solidFill>
              </a:rPr>
              <a:t>practicality</a:t>
            </a:r>
            <a:r>
              <a:rPr lang="en-ZA" dirty="0" smtClean="0"/>
              <a:t>, </a:t>
            </a:r>
            <a:r>
              <a:rPr lang="en-ZA" b="1" dirty="0" smtClean="0">
                <a:solidFill>
                  <a:srgbClr val="7030A0"/>
                </a:solidFill>
              </a:rPr>
              <a:t>return on investment</a:t>
            </a:r>
            <a:r>
              <a:rPr lang="en-ZA" dirty="0" smtClean="0"/>
              <a:t> and </a:t>
            </a:r>
            <a:r>
              <a:rPr lang="en-ZA" b="1" dirty="0" smtClean="0">
                <a:solidFill>
                  <a:srgbClr val="00B050"/>
                </a:solidFill>
              </a:rPr>
              <a:t>business focus</a:t>
            </a:r>
            <a:r>
              <a:rPr lang="en-ZA" dirty="0" smtClean="0"/>
              <a:t> are all factors that required consideration during the development of the organisations fraud risk strategy.</a:t>
            </a:r>
          </a:p>
          <a:p>
            <a:pPr marL="0" indent="0"/>
            <a:r>
              <a:rPr lang="en-ZA" dirty="0" smtClean="0"/>
              <a:t>The measurement of success of an effective fraud risk strategy will be the </a:t>
            </a:r>
            <a:r>
              <a:rPr lang="en-ZA" b="1" dirty="0">
                <a:solidFill>
                  <a:srgbClr val="FFC000"/>
                </a:solidFill>
              </a:rPr>
              <a:t>ability</a:t>
            </a:r>
            <a:r>
              <a:rPr lang="en-ZA" dirty="0" smtClean="0"/>
              <a:t> to </a:t>
            </a:r>
            <a:r>
              <a:rPr lang="en-ZA" b="1" dirty="0">
                <a:solidFill>
                  <a:srgbClr val="FFC000"/>
                </a:solidFill>
              </a:rPr>
              <a:t>target</a:t>
            </a:r>
            <a:r>
              <a:rPr lang="en-ZA" dirty="0" smtClean="0"/>
              <a:t> and </a:t>
            </a:r>
            <a:r>
              <a:rPr lang="en-ZA" b="1" dirty="0">
                <a:solidFill>
                  <a:srgbClr val="FFC000"/>
                </a:solidFill>
              </a:rPr>
              <a:t>reduce</a:t>
            </a:r>
            <a:r>
              <a:rPr lang="en-ZA" dirty="0" smtClean="0"/>
              <a:t> </a:t>
            </a:r>
            <a:r>
              <a:rPr lang="en-ZA" b="1" dirty="0">
                <a:solidFill>
                  <a:srgbClr val="FFC000"/>
                </a:solidFill>
              </a:rPr>
              <a:t>fraud</a:t>
            </a:r>
            <a:r>
              <a:rPr lang="en-ZA" dirty="0" smtClean="0"/>
              <a:t> risk </a:t>
            </a:r>
            <a:r>
              <a:rPr lang="en-ZA" b="1" dirty="0">
                <a:solidFill>
                  <a:srgbClr val="FFC000"/>
                </a:solidFill>
              </a:rPr>
              <a:t>systematically</a:t>
            </a:r>
            <a:r>
              <a:rPr lang="en-ZA" dirty="0" smtClean="0"/>
              <a:t> </a:t>
            </a:r>
            <a:r>
              <a:rPr lang="en-ZA" b="1" dirty="0">
                <a:solidFill>
                  <a:srgbClr val="FFC000"/>
                </a:solidFill>
              </a:rPr>
              <a:t>inherent</a:t>
            </a:r>
            <a:r>
              <a:rPr lang="en-ZA" dirty="0" smtClean="0"/>
              <a:t> within the organisations environment while effectively </a:t>
            </a:r>
            <a:r>
              <a:rPr lang="en-ZA" b="1" dirty="0">
                <a:solidFill>
                  <a:srgbClr val="FFC000"/>
                </a:solidFill>
              </a:rPr>
              <a:t>detecting</a:t>
            </a:r>
            <a:r>
              <a:rPr lang="en-ZA" dirty="0" smtClean="0"/>
              <a:t> and </a:t>
            </a:r>
            <a:r>
              <a:rPr lang="en-ZA" b="1" dirty="0">
                <a:solidFill>
                  <a:srgbClr val="FFC000"/>
                </a:solidFill>
              </a:rPr>
              <a:t>responding</a:t>
            </a:r>
            <a:r>
              <a:rPr lang="en-ZA" dirty="0" smtClean="0"/>
              <a:t> to </a:t>
            </a:r>
            <a:r>
              <a:rPr lang="en-ZA" b="1" dirty="0">
                <a:solidFill>
                  <a:srgbClr val="FFC000"/>
                </a:solidFill>
              </a:rPr>
              <a:t>once-off</a:t>
            </a:r>
            <a:r>
              <a:rPr lang="en-ZA" dirty="0" smtClean="0"/>
              <a:t> fraud events due to </a:t>
            </a:r>
            <a:r>
              <a:rPr lang="en-ZA" b="1" dirty="0">
                <a:solidFill>
                  <a:srgbClr val="FFC000"/>
                </a:solidFill>
              </a:rPr>
              <a:t>collusion</a:t>
            </a:r>
            <a:r>
              <a:rPr lang="en-ZA" dirty="0" smtClean="0"/>
              <a:t> or </a:t>
            </a:r>
            <a:r>
              <a:rPr lang="en-ZA" b="1" dirty="0">
                <a:solidFill>
                  <a:srgbClr val="FFC000"/>
                </a:solidFill>
              </a:rPr>
              <a:t>skilled</a:t>
            </a:r>
            <a:r>
              <a:rPr lang="en-ZA" dirty="0" smtClean="0"/>
              <a:t> and </a:t>
            </a:r>
            <a:r>
              <a:rPr lang="en-ZA" b="1" dirty="0">
                <a:solidFill>
                  <a:srgbClr val="FFC000"/>
                </a:solidFill>
              </a:rPr>
              <a:t>motivated</a:t>
            </a:r>
            <a:r>
              <a:rPr lang="en-ZA" dirty="0" smtClean="0"/>
              <a:t> </a:t>
            </a:r>
            <a:r>
              <a:rPr lang="en-ZA" b="1" dirty="0">
                <a:solidFill>
                  <a:srgbClr val="FFC000"/>
                </a:solidFill>
              </a:rPr>
              <a:t>fraudsters</a:t>
            </a:r>
            <a:r>
              <a:rPr lang="en-ZA" dirty="0" smtClean="0"/>
              <a:t>.</a:t>
            </a:r>
          </a:p>
          <a:p>
            <a:pPr marL="0" indent="0"/>
            <a:r>
              <a:rPr lang="en-ZA" dirty="0" smtClean="0"/>
              <a:t>An organisation can </a:t>
            </a:r>
            <a:r>
              <a:rPr lang="en-ZA" b="1" dirty="0" smtClean="0">
                <a:solidFill>
                  <a:srgbClr val="FF0000"/>
                </a:solidFill>
              </a:rPr>
              <a:t>never</a:t>
            </a:r>
            <a:r>
              <a:rPr lang="en-ZA" dirty="0" smtClean="0"/>
              <a:t> reduce their risk of </a:t>
            </a:r>
            <a:r>
              <a:rPr lang="en-ZA" b="1" dirty="0">
                <a:solidFill>
                  <a:srgbClr val="FF0000"/>
                </a:solidFill>
              </a:rPr>
              <a:t>fraud</a:t>
            </a:r>
            <a:r>
              <a:rPr lang="en-ZA" dirty="0" smtClean="0"/>
              <a:t> to </a:t>
            </a:r>
            <a:r>
              <a:rPr lang="en-ZA" b="1" dirty="0">
                <a:solidFill>
                  <a:srgbClr val="FF0000"/>
                </a:solidFill>
              </a:rPr>
              <a:t>zero</a:t>
            </a:r>
            <a:r>
              <a:rPr lang="en-ZA" dirty="0" smtClean="0"/>
              <a:t>, but should ensure that </a:t>
            </a:r>
            <a:r>
              <a:rPr lang="en-ZA" b="1" dirty="0">
                <a:solidFill>
                  <a:srgbClr val="FF0000"/>
                </a:solidFill>
              </a:rPr>
              <a:t>should</a:t>
            </a:r>
            <a:r>
              <a:rPr lang="en-ZA" dirty="0" smtClean="0"/>
              <a:t> </a:t>
            </a:r>
            <a:r>
              <a:rPr lang="en-ZA" b="1" dirty="0">
                <a:solidFill>
                  <a:srgbClr val="FF0000"/>
                </a:solidFill>
              </a:rPr>
              <a:t>fraud</a:t>
            </a:r>
            <a:r>
              <a:rPr lang="en-ZA" dirty="0" smtClean="0"/>
              <a:t> ever occur, that the </a:t>
            </a:r>
            <a:r>
              <a:rPr lang="en-ZA" b="1" dirty="0">
                <a:solidFill>
                  <a:srgbClr val="FF0000"/>
                </a:solidFill>
              </a:rPr>
              <a:t>business</a:t>
            </a:r>
            <a:r>
              <a:rPr lang="en-ZA" dirty="0" smtClean="0"/>
              <a:t> can effectively </a:t>
            </a:r>
            <a:r>
              <a:rPr lang="en-ZA" b="1" dirty="0">
                <a:solidFill>
                  <a:srgbClr val="FF0000"/>
                </a:solidFill>
              </a:rPr>
              <a:t>continue</a:t>
            </a:r>
            <a:r>
              <a:rPr lang="en-ZA" dirty="0" smtClean="0"/>
              <a:t> to </a:t>
            </a:r>
            <a:r>
              <a:rPr lang="en-ZA" b="1" dirty="0">
                <a:solidFill>
                  <a:srgbClr val="FF0000"/>
                </a:solidFill>
              </a:rPr>
              <a:t>operate</a:t>
            </a:r>
            <a:r>
              <a:rPr lang="en-ZA" dirty="0" smtClean="0"/>
              <a:t> with a </a:t>
            </a:r>
            <a:r>
              <a:rPr lang="en-ZA" b="1" dirty="0">
                <a:solidFill>
                  <a:srgbClr val="FF0000"/>
                </a:solidFill>
              </a:rPr>
              <a:t>minimal</a:t>
            </a:r>
            <a:r>
              <a:rPr lang="en-ZA" dirty="0" smtClean="0"/>
              <a:t> </a:t>
            </a:r>
            <a:r>
              <a:rPr lang="en-ZA" b="1" dirty="0">
                <a:solidFill>
                  <a:srgbClr val="FF0000"/>
                </a:solidFill>
              </a:rPr>
              <a:t>impact</a:t>
            </a:r>
            <a:r>
              <a:rPr lang="en-ZA" dirty="0" smtClean="0"/>
              <a:t> on the </a:t>
            </a:r>
            <a:r>
              <a:rPr lang="en-ZA" b="1" dirty="0">
                <a:solidFill>
                  <a:srgbClr val="FF0000"/>
                </a:solidFill>
              </a:rPr>
              <a:t>achievement</a:t>
            </a:r>
            <a:r>
              <a:rPr lang="en-ZA" dirty="0" smtClean="0"/>
              <a:t> of its </a:t>
            </a:r>
            <a:r>
              <a:rPr lang="en-ZA" b="1" dirty="0" smtClean="0">
                <a:solidFill>
                  <a:srgbClr val="FF0000"/>
                </a:solidFill>
              </a:rPr>
              <a:t>objectives</a:t>
            </a:r>
            <a:r>
              <a:rPr lang="en-ZA" dirty="0" smtClean="0"/>
              <a:t>, </a:t>
            </a:r>
            <a:r>
              <a:rPr lang="en-ZA" b="1" dirty="0" smtClean="0">
                <a:solidFill>
                  <a:srgbClr val="FF0000"/>
                </a:solidFill>
              </a:rPr>
              <a:t>staff morale</a:t>
            </a:r>
            <a:r>
              <a:rPr lang="en-ZA" dirty="0" smtClean="0"/>
              <a:t>, and </a:t>
            </a:r>
            <a:r>
              <a:rPr lang="en-ZA" b="1" dirty="0" smtClean="0">
                <a:solidFill>
                  <a:srgbClr val="FF0000"/>
                </a:solidFill>
              </a:rPr>
              <a:t>reputation</a:t>
            </a:r>
            <a:r>
              <a:rPr lang="en-ZA" dirty="0" smtClean="0"/>
              <a:t>.</a:t>
            </a:r>
            <a:endParaRPr lang="en-ZA" dirty="0"/>
          </a:p>
        </p:txBody>
      </p:sp>
    </p:spTree>
    <p:extLst>
      <p:ext uri="{BB962C8B-B14F-4D97-AF65-F5344CB8AC3E}">
        <p14:creationId xmlns:p14="http://schemas.microsoft.com/office/powerpoint/2010/main" val="3988369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119" y="0"/>
            <a:ext cx="3053038" cy="628744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Title 12"/>
          <p:cNvSpPr txBox="1">
            <a:spLocks/>
          </p:cNvSpPr>
          <p:nvPr/>
        </p:nvSpPr>
        <p:spPr>
          <a:xfrm>
            <a:off x="924712" y="4244898"/>
            <a:ext cx="5045338" cy="1122362"/>
          </a:xfrm>
          <a:prstGeom prst="rect">
            <a:avLst/>
          </a:prstGeom>
        </p:spPr>
        <p:txBody>
          <a:bodyPr anchor="t">
            <a:noAutofit/>
          </a:bodyPr>
          <a:lstStyle>
            <a:lvl1pPr algn="l" defTabSz="457200" rtl="0" eaLnBrk="1" latinLnBrk="0" hangingPunct="1">
              <a:lnSpc>
                <a:spcPct val="90000"/>
              </a:lnSpc>
              <a:spcBef>
                <a:spcPct val="0"/>
              </a:spcBef>
              <a:buNone/>
              <a:defRPr sz="6000" b="1" i="0" kern="1200">
                <a:ln>
                  <a:noFill/>
                </a:ln>
                <a:solidFill>
                  <a:schemeClr val="accent1"/>
                </a:solidFill>
                <a:latin typeface="+mn-lt"/>
                <a:ea typeface="+mj-ea"/>
                <a:cs typeface="Arial" panose="020B0604020202020204" pitchFamily="34" charset="0"/>
              </a:defRPr>
            </a:lvl1pPr>
          </a:lstStyle>
          <a:p>
            <a:r>
              <a:rPr lang="en-US" dirty="0" smtClean="0">
                <a:solidFill>
                  <a:schemeClr val="bg1"/>
                </a:solidFill>
              </a:rPr>
              <a:t>THANK</a:t>
            </a:r>
            <a:br>
              <a:rPr lang="en-US" dirty="0" smtClean="0">
                <a:solidFill>
                  <a:schemeClr val="bg1"/>
                </a:solidFill>
              </a:rPr>
            </a:br>
            <a:r>
              <a:rPr lang="en-US" dirty="0" smtClean="0">
                <a:solidFill>
                  <a:schemeClr val="bg1"/>
                </a:solidFill>
              </a:rPr>
              <a:t>YOU</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Which invention did a South African </a:t>
            </a:r>
            <a:r>
              <a:rPr lang="en-ZA" u="sng" dirty="0" smtClean="0"/>
              <a:t>not </a:t>
            </a:r>
            <a:r>
              <a:rPr lang="en-ZA" dirty="0" smtClean="0"/>
              <a:t>invent?</a:t>
            </a:r>
            <a:endParaRPr lang="en-ZA" dirty="0"/>
          </a:p>
        </p:txBody>
      </p:sp>
      <p:sp>
        <p:nvSpPr>
          <p:cNvPr id="3" name="TPAnswers"/>
          <p:cNvSpPr>
            <a:spLocks noGrp="1"/>
          </p:cNvSpPr>
          <p:nvPr>
            <p:ph type="body" idx="1"/>
            <p:custDataLst>
              <p:tags r:id="rId3"/>
            </p:custDataLst>
          </p:nvPr>
        </p:nvSpPr>
        <p:spPr>
          <a:xfrm>
            <a:off x="457200" y="1600200"/>
            <a:ext cx="4114800" cy="4351338"/>
          </a:xfrm>
        </p:spPr>
        <p:txBody>
          <a:bodyPr>
            <a:normAutofit/>
          </a:bodyPr>
          <a:lstStyle/>
          <a:p>
            <a:pPr marL="514350" indent="-514350">
              <a:lnSpc>
                <a:spcPct val="100000"/>
              </a:lnSpc>
              <a:buFont typeface="Wingdings" charset="2"/>
              <a:buAutoNum type="alphaUcPeriod"/>
            </a:pPr>
            <a:r>
              <a:rPr lang="en-ZA" sz="3200" dirty="0" err="1" smtClean="0"/>
              <a:t>Kreeply</a:t>
            </a:r>
            <a:r>
              <a:rPr lang="en-ZA" sz="3200" dirty="0" smtClean="0"/>
              <a:t> </a:t>
            </a:r>
            <a:r>
              <a:rPr lang="en-ZA" sz="3200" dirty="0" err="1" smtClean="0"/>
              <a:t>Krawly</a:t>
            </a:r>
            <a:endParaRPr lang="en-ZA" sz="3200" dirty="0" smtClean="0"/>
          </a:p>
          <a:p>
            <a:pPr marL="514350" indent="-514350">
              <a:lnSpc>
                <a:spcPct val="100000"/>
              </a:lnSpc>
              <a:buFont typeface="Wingdings" charset="2"/>
              <a:buAutoNum type="alphaUcPeriod"/>
            </a:pPr>
            <a:r>
              <a:rPr lang="en-ZA" sz="3200" dirty="0" smtClean="0"/>
              <a:t>Pratley's Putty</a:t>
            </a:r>
          </a:p>
          <a:p>
            <a:pPr marL="514350" indent="-514350">
              <a:lnSpc>
                <a:spcPct val="100000"/>
              </a:lnSpc>
              <a:buFont typeface="Wingdings" charset="2"/>
              <a:buAutoNum type="alphaUcPeriod"/>
            </a:pPr>
            <a:r>
              <a:rPr lang="en-ZA" sz="3200" dirty="0" smtClean="0"/>
              <a:t>The “CAT” Scan</a:t>
            </a:r>
          </a:p>
          <a:p>
            <a:pPr marL="514350" indent="-514350">
              <a:lnSpc>
                <a:spcPct val="100000"/>
              </a:lnSpc>
              <a:buFont typeface="Wingdings" charset="2"/>
              <a:buAutoNum type="alphaUcPeriod"/>
            </a:pPr>
            <a:r>
              <a:rPr lang="en-ZA" sz="3200" dirty="0" smtClean="0"/>
              <a:t>Tin Foil</a:t>
            </a:r>
          </a:p>
          <a:p>
            <a:pPr marL="514350" indent="-514350">
              <a:lnSpc>
                <a:spcPct val="100000"/>
              </a:lnSpc>
              <a:buFont typeface="Wingdings" charset="2"/>
              <a:buAutoNum type="alphaUcPeriod"/>
            </a:pPr>
            <a:r>
              <a:rPr lang="en-ZA" sz="3200" dirty="0" smtClean="0"/>
              <a:t>Q20</a:t>
            </a:r>
            <a:endParaRPr lang="en-Z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778114909"/>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2090" name="Chart" r:id="rId8" imgW="5715000" imgH="6429642" progId="MSGraph.Chart.8">
                  <p:embed followColorScheme="full"/>
                </p:oleObj>
              </mc:Choice>
              <mc:Fallback>
                <p:oleObj name="Chart" r:id="rId8" imgW="5715000" imgH="6429642" progId="MSGraph.Chart.8">
                  <p:embed followColorScheme="full"/>
                  <p:pic>
                    <p:nvPicPr>
                      <p:cNvPr id="0" name=""/>
                      <p:cNvPicPr/>
                      <p:nvPr/>
                    </p:nvPicPr>
                    <p:blipFill>
                      <a:blip r:embed="rId9"/>
                      <a:stretch>
                        <a:fillRect/>
                      </a:stretch>
                    </p:blipFill>
                    <p:spPr>
                      <a:xfrm>
                        <a:off x="4508500" y="1600200"/>
                        <a:ext cx="4572000" cy="5143500"/>
                      </a:xfrm>
                      <a:prstGeom prst="rect">
                        <a:avLst/>
                      </a:prstGeom>
                    </p:spPr>
                  </p:pic>
                </p:oleObj>
              </mc:Fallback>
            </mc:AlternateContent>
          </a:graphicData>
        </a:graphic>
      </p:graphicFrame>
      <p:sp>
        <p:nvSpPr>
          <p:cNvPr id="10" name="TPCountdownTrigger"/>
          <p:cNvSpPr/>
          <p:nvPr/>
        </p:nvSpPr>
        <p:spPr>
          <a:xfrm>
            <a:off x="0" y="0"/>
            <a:ext cx="12700" cy="12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13" name="TPCountdown" hidden="1"/>
          <p:cNvGrpSpPr/>
          <p:nvPr>
            <p:custDataLst>
              <p:tags r:id="rId5"/>
            </p:custDataLst>
          </p:nvPr>
        </p:nvGrpSpPr>
        <p:grpSpPr>
          <a:xfrm>
            <a:off x="8382000" y="6096000"/>
            <a:ext cx="635000" cy="635000"/>
            <a:chOff x="8318500" y="6032500"/>
            <a:chExt cx="635000" cy="635000"/>
          </a:xfrm>
        </p:grpSpPr>
        <p:sp>
          <p:nvSpPr>
            <p:cNvPr id="11" name="CountdownShape" hidden="1"/>
            <p:cNvSpPr/>
            <p:nvPr/>
          </p:nvSpPr>
          <p:spPr>
            <a:xfrm>
              <a:off x="8318500" y="6032500"/>
              <a:ext cx="635000" cy="6350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ZA" b="1" smtClean="0">
                  <a:latin typeface="Tahoma" panose="020B0604030504040204" pitchFamily="34" charset="0"/>
                </a:rPr>
                <a:t>30</a:t>
              </a:r>
              <a:endParaRPr lang="en-ZA" b="1">
                <a:latin typeface="Tahoma" panose="020B0604030504040204" pitchFamily="34" charset="0"/>
              </a:endParaRPr>
            </a:p>
          </p:txBody>
        </p:sp>
      </p:grpSp>
      <p:sp>
        <p:nvSpPr>
          <p:cNvPr id="14" name="TPResponseCounter" hidden="1"/>
          <p:cNvSpPr/>
          <p:nvPr>
            <p:custDataLst>
              <p:tags r:id="rId6"/>
            </p:custDataLst>
          </p:nvPr>
        </p:nvSpPr>
        <p:spPr>
          <a:xfrm>
            <a:off x="254000" y="5842000"/>
            <a:ext cx="1905000" cy="889000"/>
          </a:xfrm>
          <a:prstGeom prst="ellipse">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ZA" sz="2000" smtClean="0">
                <a:solidFill>
                  <a:schemeClr val="tx1"/>
                </a:solidFill>
                <a:latin typeface="Tahoma" panose="020B0604030504040204" pitchFamily="34" charset="0"/>
              </a:rPr>
              <a:t>27 of 28</a:t>
            </a:r>
            <a:endParaRPr lang="en-ZA" sz="2000">
              <a:solidFill>
                <a:schemeClr val="tx1"/>
              </a:solidFill>
              <a:latin typeface="Tahoma" panose="020B0604030504040204" pitchFamily="34" charset="0"/>
            </a:endParaRPr>
          </a:p>
        </p:txBody>
      </p:sp>
    </p:spTree>
    <p:custDataLst>
      <p:tags r:id="rId2"/>
    </p:custDataLst>
    <p:extLst>
      <p:ext uri="{BB962C8B-B14F-4D97-AF65-F5344CB8AC3E}">
        <p14:creationId xmlns:p14="http://schemas.microsoft.com/office/powerpoint/2010/main" val="343641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Please Select which Organisation Type you are from.</a:t>
            </a:r>
            <a:endParaRPr lang="en-ZA" dirty="0"/>
          </a:p>
        </p:txBody>
      </p:sp>
      <p:sp>
        <p:nvSpPr>
          <p:cNvPr id="3" name="TPAnswers"/>
          <p:cNvSpPr>
            <a:spLocks noGrp="1"/>
          </p:cNvSpPr>
          <p:nvPr>
            <p:ph type="body" idx="1"/>
            <p:custDataLst>
              <p:tags r:id="rId3"/>
            </p:custDataLst>
          </p:nvPr>
        </p:nvSpPr>
        <p:spPr>
          <a:xfrm>
            <a:off x="457200" y="1600200"/>
            <a:ext cx="4114800" cy="4351338"/>
          </a:xfrm>
        </p:spPr>
        <p:txBody>
          <a:bodyPr>
            <a:normAutofit fontScale="92500"/>
          </a:bodyPr>
          <a:lstStyle/>
          <a:p>
            <a:pPr marL="514350" indent="-514350">
              <a:lnSpc>
                <a:spcPct val="100000"/>
              </a:lnSpc>
              <a:buFont typeface="Wingdings" charset="2"/>
              <a:buAutoNum type="alphaUcPeriod"/>
            </a:pPr>
            <a:r>
              <a:rPr lang="en-ZA" sz="3200" dirty="0" smtClean="0"/>
              <a:t>Big “4”</a:t>
            </a:r>
          </a:p>
          <a:p>
            <a:pPr marL="514350" indent="-514350">
              <a:lnSpc>
                <a:spcPct val="100000"/>
              </a:lnSpc>
              <a:buFont typeface="Wingdings" charset="2"/>
              <a:buAutoNum type="alphaUcPeriod"/>
            </a:pPr>
            <a:r>
              <a:rPr lang="en-ZA" sz="3200" dirty="0" smtClean="0"/>
              <a:t>Medium to Small Firm</a:t>
            </a:r>
          </a:p>
          <a:p>
            <a:pPr marL="514350" indent="-514350">
              <a:lnSpc>
                <a:spcPct val="100000"/>
              </a:lnSpc>
              <a:buFont typeface="Wingdings" charset="2"/>
              <a:buAutoNum type="alphaUcPeriod"/>
            </a:pPr>
            <a:r>
              <a:rPr lang="en-ZA" sz="3200" dirty="0" smtClean="0"/>
              <a:t>Private Consultants</a:t>
            </a:r>
          </a:p>
          <a:p>
            <a:pPr marL="514350" indent="-514350">
              <a:lnSpc>
                <a:spcPct val="100000"/>
              </a:lnSpc>
              <a:buFont typeface="Wingdings" charset="2"/>
              <a:buAutoNum type="alphaUcPeriod"/>
            </a:pPr>
            <a:r>
              <a:rPr lang="en-ZA" sz="3200" dirty="0" smtClean="0"/>
              <a:t>Government</a:t>
            </a:r>
          </a:p>
          <a:p>
            <a:pPr marL="514350" indent="-514350">
              <a:lnSpc>
                <a:spcPct val="100000"/>
              </a:lnSpc>
              <a:buFont typeface="Wingdings" charset="2"/>
              <a:buAutoNum type="alphaUcPeriod"/>
            </a:pPr>
            <a:r>
              <a:rPr lang="en-ZA" sz="3200" dirty="0" smtClean="0"/>
              <a:t>In-house Corporate</a:t>
            </a:r>
          </a:p>
          <a:p>
            <a:pPr marL="514350" indent="-514350">
              <a:lnSpc>
                <a:spcPct val="100000"/>
              </a:lnSpc>
              <a:buFont typeface="Wingdings" charset="2"/>
              <a:buAutoNum type="alphaUcPeriod"/>
            </a:pPr>
            <a:r>
              <a:rPr lang="en-ZA" sz="3200" dirty="0" smtClean="0"/>
              <a:t>Other</a:t>
            </a:r>
            <a:endParaRPr lang="en-Z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4061073879"/>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27685" name="Chart" r:id="rId8" imgW="5715000" imgH="6429642" progId="MSGraph.Chart.8">
                  <p:embed followColorScheme="full"/>
                </p:oleObj>
              </mc:Choice>
              <mc:Fallback>
                <p:oleObj name="Chart" r:id="rId8" imgW="5715000" imgH="6429642" progId="MSGraph.Chart.8">
                  <p:embed followColorScheme="full"/>
                  <p:pic>
                    <p:nvPicPr>
                      <p:cNvPr id="0" name=""/>
                      <p:cNvPicPr/>
                      <p:nvPr/>
                    </p:nvPicPr>
                    <p:blipFill>
                      <a:blip r:embed="rId9"/>
                      <a:stretch>
                        <a:fillRect/>
                      </a:stretch>
                    </p:blipFill>
                    <p:spPr>
                      <a:xfrm>
                        <a:off x="4508500" y="1600200"/>
                        <a:ext cx="4572000" cy="5143500"/>
                      </a:xfrm>
                      <a:prstGeom prst="rect">
                        <a:avLst/>
                      </a:prstGeom>
                    </p:spPr>
                  </p:pic>
                </p:oleObj>
              </mc:Fallback>
            </mc:AlternateContent>
          </a:graphicData>
        </a:graphic>
      </p:graphicFrame>
      <p:sp>
        <p:nvSpPr>
          <p:cNvPr id="5" name="TPCountdownTrigger"/>
          <p:cNvSpPr/>
          <p:nvPr/>
        </p:nvSpPr>
        <p:spPr>
          <a:xfrm>
            <a:off x="0" y="0"/>
            <a:ext cx="12700" cy="12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8" name="TPCountdown" hidden="1"/>
          <p:cNvGrpSpPr/>
          <p:nvPr>
            <p:custDataLst>
              <p:tags r:id="rId5"/>
            </p:custDataLst>
          </p:nvPr>
        </p:nvGrpSpPr>
        <p:grpSpPr>
          <a:xfrm>
            <a:off x="8382000" y="60960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ZA" b="1" smtClean="0">
                  <a:latin typeface="Tahoma" panose="020B0604030504040204" pitchFamily="34" charset="0"/>
                </a:rPr>
                <a:t>30</a:t>
              </a:r>
              <a:endParaRPr lang="en-ZA" b="1">
                <a:latin typeface="Tahoma" panose="020B0604030504040204" pitchFamily="34" charset="0"/>
              </a:endParaRPr>
            </a:p>
          </p:txBody>
        </p:sp>
      </p:grpSp>
      <p:sp>
        <p:nvSpPr>
          <p:cNvPr id="9" name="TPResponseCounter" hidden="1"/>
          <p:cNvSpPr/>
          <p:nvPr>
            <p:custDataLst>
              <p:tags r:id="rId6"/>
            </p:custDataLst>
          </p:nvPr>
        </p:nvSpPr>
        <p:spPr>
          <a:xfrm>
            <a:off x="254000" y="5842000"/>
            <a:ext cx="1905000" cy="889000"/>
          </a:xfrm>
          <a:prstGeom prst="ellipse">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ZA" sz="2000" smtClean="0">
                <a:solidFill>
                  <a:schemeClr val="tx1"/>
                </a:solidFill>
                <a:latin typeface="Tahoma" panose="020B0604030504040204" pitchFamily="34" charset="0"/>
              </a:rPr>
              <a:t>35 of 36</a:t>
            </a:r>
            <a:endParaRPr lang="en-ZA" sz="2000">
              <a:solidFill>
                <a:schemeClr val="tx1"/>
              </a:solidFill>
              <a:latin typeface="Tahoma" panose="020B0604030504040204" pitchFamily="34" charset="0"/>
            </a:endParaRPr>
          </a:p>
        </p:txBody>
      </p:sp>
    </p:spTree>
    <p:custDataLst>
      <p:tags r:id="rId2"/>
    </p:custDataLst>
    <p:extLst>
      <p:ext uri="{BB962C8B-B14F-4D97-AF65-F5344CB8AC3E}">
        <p14:creationId xmlns:p14="http://schemas.microsoft.com/office/powerpoint/2010/main" val="300567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What Forensic Specialisation are you mainly involved in?</a:t>
            </a:r>
            <a:endParaRPr lang="en-ZA" dirty="0"/>
          </a:p>
        </p:txBody>
      </p:sp>
      <p:sp>
        <p:nvSpPr>
          <p:cNvPr id="3" name="TPAnswers"/>
          <p:cNvSpPr>
            <a:spLocks noGrp="1"/>
          </p:cNvSpPr>
          <p:nvPr>
            <p:ph type="body" idx="1"/>
            <p:custDataLst>
              <p:tags r:id="rId3"/>
            </p:custDataLst>
          </p:nvPr>
        </p:nvSpPr>
        <p:spPr>
          <a:xfrm>
            <a:off x="457200" y="1600200"/>
            <a:ext cx="4114800" cy="4351338"/>
          </a:xfrm>
        </p:spPr>
        <p:txBody>
          <a:bodyPr>
            <a:normAutofit/>
          </a:bodyPr>
          <a:lstStyle/>
          <a:p>
            <a:pPr marL="514350" indent="-514350">
              <a:lnSpc>
                <a:spcPct val="100000"/>
              </a:lnSpc>
              <a:buFont typeface="Wingdings" charset="2"/>
              <a:buAutoNum type="alphaUcPeriod"/>
            </a:pPr>
            <a:r>
              <a:rPr lang="en-ZA" sz="3200" dirty="0" smtClean="0"/>
              <a:t>Investigations</a:t>
            </a:r>
          </a:p>
          <a:p>
            <a:pPr marL="514350" indent="-514350">
              <a:lnSpc>
                <a:spcPct val="100000"/>
              </a:lnSpc>
              <a:buFont typeface="Wingdings" charset="2"/>
              <a:buAutoNum type="alphaUcPeriod"/>
            </a:pPr>
            <a:r>
              <a:rPr lang="en-ZA" sz="3200" dirty="0" smtClean="0"/>
              <a:t>Forensic Technology</a:t>
            </a:r>
          </a:p>
          <a:p>
            <a:pPr marL="514350" indent="-514350">
              <a:lnSpc>
                <a:spcPct val="100000"/>
              </a:lnSpc>
              <a:buFont typeface="Wingdings" charset="2"/>
              <a:buAutoNum type="alphaUcPeriod"/>
            </a:pPr>
            <a:r>
              <a:rPr lang="en-ZA" sz="3200" dirty="0" smtClean="0"/>
              <a:t>Fraud Risk Management</a:t>
            </a:r>
          </a:p>
          <a:p>
            <a:pPr marL="514350" indent="-514350">
              <a:lnSpc>
                <a:spcPct val="100000"/>
              </a:lnSpc>
              <a:buFont typeface="Wingdings" charset="2"/>
              <a:buAutoNum type="alphaUcPeriod"/>
            </a:pPr>
            <a:r>
              <a:rPr lang="en-ZA" sz="3200" dirty="0" smtClean="0"/>
              <a:t>Fraud Detection</a:t>
            </a:r>
          </a:p>
          <a:p>
            <a:pPr marL="514350" indent="-514350">
              <a:lnSpc>
                <a:spcPct val="100000"/>
              </a:lnSpc>
              <a:buFont typeface="Wingdings" charset="2"/>
              <a:buAutoNum type="alphaUcPeriod"/>
            </a:pPr>
            <a:r>
              <a:rPr lang="en-ZA" sz="3200" dirty="0" smtClean="0"/>
              <a:t>Other</a:t>
            </a:r>
            <a:endParaRPr lang="en-Z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449773280"/>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42000" name="Chart" r:id="rId8" imgW="5715000" imgH="6429642" progId="MSGraph.Chart.8">
                  <p:embed followColorScheme="full"/>
                </p:oleObj>
              </mc:Choice>
              <mc:Fallback>
                <p:oleObj name="Chart" r:id="rId8" imgW="5715000" imgH="6429642" progId="MSGraph.Chart.8">
                  <p:embed followColorScheme="full"/>
                  <p:pic>
                    <p:nvPicPr>
                      <p:cNvPr id="0" name=""/>
                      <p:cNvPicPr/>
                      <p:nvPr/>
                    </p:nvPicPr>
                    <p:blipFill>
                      <a:blip r:embed="rId9"/>
                      <a:stretch>
                        <a:fillRect/>
                      </a:stretch>
                    </p:blipFill>
                    <p:spPr>
                      <a:xfrm>
                        <a:off x="4508500" y="1600200"/>
                        <a:ext cx="4572000" cy="5143500"/>
                      </a:xfrm>
                      <a:prstGeom prst="rect">
                        <a:avLst/>
                      </a:prstGeom>
                    </p:spPr>
                  </p:pic>
                </p:oleObj>
              </mc:Fallback>
            </mc:AlternateContent>
          </a:graphicData>
        </a:graphic>
      </p:graphicFrame>
      <p:sp>
        <p:nvSpPr>
          <p:cNvPr id="5" name="TPResponseCounter" hidden="1"/>
          <p:cNvSpPr/>
          <p:nvPr>
            <p:custDataLst>
              <p:tags r:id="rId5"/>
            </p:custDataLst>
          </p:nvPr>
        </p:nvSpPr>
        <p:spPr>
          <a:xfrm>
            <a:off x="254000" y="5842000"/>
            <a:ext cx="1905000" cy="889000"/>
          </a:xfrm>
          <a:prstGeom prst="ellipse">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ZA" sz="2000" smtClean="0">
                <a:solidFill>
                  <a:schemeClr val="tx1"/>
                </a:solidFill>
                <a:latin typeface="Tahoma" panose="020B0604030504040204" pitchFamily="34" charset="0"/>
              </a:rPr>
              <a:t>37 of 38</a:t>
            </a:r>
            <a:endParaRPr lang="en-ZA" sz="2000">
              <a:solidFill>
                <a:schemeClr val="tx1"/>
              </a:solidFill>
              <a:latin typeface="Tahoma" panose="020B0604030504040204" pitchFamily="34" charset="0"/>
            </a:endParaRPr>
          </a:p>
        </p:txBody>
      </p:sp>
      <p:sp>
        <p:nvSpPr>
          <p:cNvPr id="6" name="TPCountdownTrigger"/>
          <p:cNvSpPr/>
          <p:nvPr/>
        </p:nvSpPr>
        <p:spPr>
          <a:xfrm>
            <a:off x="0" y="0"/>
            <a:ext cx="12700" cy="12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9" name="TPCountdown" hidden="1"/>
          <p:cNvGrpSpPr/>
          <p:nvPr>
            <p:custDataLst>
              <p:tags r:id="rId6"/>
            </p:custDataLst>
          </p:nvPr>
        </p:nvGrpSpPr>
        <p:grpSpPr>
          <a:xfrm>
            <a:off x="8382000" y="6096000"/>
            <a:ext cx="635000" cy="635000"/>
            <a:chOff x="8318500" y="6032500"/>
            <a:chExt cx="635000" cy="635000"/>
          </a:xfrm>
        </p:grpSpPr>
        <p:sp>
          <p:nvSpPr>
            <p:cNvPr id="7" name="CountdownShape" hidden="1"/>
            <p:cNvSpPr/>
            <p:nvPr/>
          </p:nvSpPr>
          <p:spPr>
            <a:xfrm>
              <a:off x="8318500" y="6032500"/>
              <a:ext cx="635000" cy="6350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ZA" b="1" smtClean="0">
                  <a:latin typeface="Tahoma" panose="020B0604030504040204" pitchFamily="34" charset="0"/>
                </a:rPr>
                <a:t>21</a:t>
              </a:r>
              <a:endParaRPr lang="en-ZA" b="1">
                <a:latin typeface="Tahoma" panose="020B0604030504040204" pitchFamily="34" charset="0"/>
              </a:endParaRPr>
            </a:p>
          </p:txBody>
        </p:sp>
      </p:grpSp>
    </p:spTree>
    <p:custDataLst>
      <p:tags r:id="rId2"/>
    </p:custDataLst>
    <p:extLst>
      <p:ext uri="{BB962C8B-B14F-4D97-AF65-F5344CB8AC3E}">
        <p14:creationId xmlns:p14="http://schemas.microsoft.com/office/powerpoint/2010/main" val="218118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506083"/>
            <a:ext cx="5425945" cy="179101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Title 12"/>
          <p:cNvSpPr txBox="1">
            <a:spLocks/>
          </p:cNvSpPr>
          <p:nvPr/>
        </p:nvSpPr>
        <p:spPr>
          <a:xfrm>
            <a:off x="924712" y="4139100"/>
            <a:ext cx="4244293" cy="523584"/>
          </a:xfrm>
          <a:prstGeom prst="rect">
            <a:avLst/>
          </a:prstGeom>
        </p:spPr>
        <p:txBody>
          <a:bodyPr anchor="t">
            <a:noAutofit/>
          </a:bodyPr>
          <a:lstStyle>
            <a:lvl1pPr algn="l" defTabSz="457200" rtl="0" eaLnBrk="1" latinLnBrk="0" hangingPunct="1">
              <a:lnSpc>
                <a:spcPct val="90000"/>
              </a:lnSpc>
              <a:spcBef>
                <a:spcPct val="0"/>
              </a:spcBef>
              <a:buNone/>
              <a:defRPr sz="6000" b="1" i="0" kern="1200">
                <a:ln>
                  <a:noFill/>
                </a:ln>
                <a:solidFill>
                  <a:schemeClr val="accent1"/>
                </a:solidFill>
                <a:latin typeface="+mn-lt"/>
                <a:ea typeface="+mj-ea"/>
                <a:cs typeface="Arial" panose="020B0604020202020204" pitchFamily="34" charset="0"/>
              </a:defRPr>
            </a:lvl1pPr>
          </a:lstStyle>
          <a:p>
            <a:r>
              <a:rPr lang="en-US" sz="3200" dirty="0" smtClean="0">
                <a:solidFill>
                  <a:schemeClr val="bg1"/>
                </a:solidFill>
              </a:rPr>
              <a:t>Fraud Risk Literacy</a:t>
            </a:r>
            <a:endParaRPr lang="en-US" sz="3200" dirty="0">
              <a:solidFill>
                <a:schemeClr val="bg1"/>
              </a:solidFill>
            </a:endParaRPr>
          </a:p>
        </p:txBody>
      </p:sp>
      <p:pic>
        <p:nvPicPr>
          <p:cNvPr id="4" name="Picture 2" descr="https://cdn3.iconfinder.com/data/icons/wpzoom-developer-icon-set/500/136-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125" y="3908217"/>
            <a:ext cx="985350" cy="98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282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886700" cy="1325563"/>
          </a:xfrm>
        </p:spPr>
        <p:txBody>
          <a:bodyPr/>
          <a:lstStyle/>
          <a:p>
            <a:r>
              <a:rPr lang="en-ZA" dirty="0" smtClean="0"/>
              <a:t>Quick Poll: Do you believe you have Management Buy-in and support for fraud prevention activities (Exclude Investigations)</a:t>
            </a:r>
            <a:endParaRPr lang="en-ZA" dirty="0"/>
          </a:p>
        </p:txBody>
      </p:sp>
      <p:sp>
        <p:nvSpPr>
          <p:cNvPr id="3" name="TPAnswers"/>
          <p:cNvSpPr>
            <a:spLocks noGrp="1"/>
          </p:cNvSpPr>
          <p:nvPr>
            <p:ph type="body" idx="1"/>
            <p:custDataLst>
              <p:tags r:id="rId3"/>
            </p:custDataLst>
          </p:nvPr>
        </p:nvSpPr>
        <p:spPr>
          <a:xfrm>
            <a:off x="457200" y="1600200"/>
            <a:ext cx="4327236" cy="4809836"/>
          </a:xfrm>
        </p:spPr>
        <p:txBody>
          <a:bodyPr>
            <a:normAutofit/>
          </a:bodyPr>
          <a:lstStyle/>
          <a:p>
            <a:pPr marL="514350" indent="-514350">
              <a:lnSpc>
                <a:spcPct val="100000"/>
              </a:lnSpc>
              <a:buFont typeface="Wingdings" charset="2"/>
              <a:buAutoNum type="alphaUcPeriod"/>
            </a:pPr>
            <a:r>
              <a:rPr lang="en-ZA" sz="3200" dirty="0" smtClean="0"/>
              <a:t>Yes</a:t>
            </a:r>
          </a:p>
          <a:p>
            <a:pPr marL="514350" indent="-514350">
              <a:lnSpc>
                <a:spcPct val="100000"/>
              </a:lnSpc>
              <a:buFont typeface="Wingdings" charset="2"/>
              <a:buAutoNum type="alphaUcPeriod"/>
            </a:pPr>
            <a:r>
              <a:rPr lang="en-ZA" sz="3200" dirty="0" smtClean="0"/>
              <a:t>No</a:t>
            </a:r>
          </a:p>
          <a:p>
            <a:pPr marL="514350" indent="-514350">
              <a:lnSpc>
                <a:spcPct val="100000"/>
              </a:lnSpc>
              <a:buFont typeface="Wingdings" charset="2"/>
              <a:buAutoNum type="alphaUcPeriod"/>
            </a:pPr>
            <a:r>
              <a:rPr lang="en-ZA" sz="3200" dirty="0" smtClean="0"/>
              <a:t>It Depends – Buy-in is there but the budget is not.</a:t>
            </a:r>
            <a:endParaRPr lang="en-ZA"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611265210"/>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4146" name="Chart" r:id="rId8" imgW="5715000" imgH="6429642" progId="MSGraph.Chart.8">
                  <p:embed followColorScheme="full"/>
                </p:oleObj>
              </mc:Choice>
              <mc:Fallback>
                <p:oleObj name="Chart" r:id="rId8" imgW="5715000" imgH="6429642" progId="MSGraph.Chart.8">
                  <p:embed followColorScheme="full"/>
                  <p:pic>
                    <p:nvPicPr>
                      <p:cNvPr id="0" name=""/>
                      <p:cNvPicPr/>
                      <p:nvPr/>
                    </p:nvPicPr>
                    <p:blipFill>
                      <a:blip r:embed="rId9"/>
                      <a:stretch>
                        <a:fillRect/>
                      </a:stretch>
                    </p:blipFill>
                    <p:spPr>
                      <a:xfrm>
                        <a:off x="4508500" y="1600200"/>
                        <a:ext cx="4572000" cy="5143500"/>
                      </a:xfrm>
                      <a:prstGeom prst="rect">
                        <a:avLst/>
                      </a:prstGeom>
                    </p:spPr>
                  </p:pic>
                </p:oleObj>
              </mc:Fallback>
            </mc:AlternateContent>
          </a:graphicData>
        </a:graphic>
      </p:graphicFrame>
      <p:sp>
        <p:nvSpPr>
          <p:cNvPr id="5" name="TPCountdownTrigger"/>
          <p:cNvSpPr/>
          <p:nvPr/>
        </p:nvSpPr>
        <p:spPr>
          <a:xfrm>
            <a:off x="0" y="0"/>
            <a:ext cx="12700" cy="12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8" name="TPCountdown" hidden="1"/>
          <p:cNvGrpSpPr/>
          <p:nvPr>
            <p:custDataLst>
              <p:tags r:id="rId5"/>
            </p:custDataLst>
          </p:nvPr>
        </p:nvGrpSpPr>
        <p:grpSpPr>
          <a:xfrm>
            <a:off x="8382000" y="60960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ZA" b="1" smtClean="0">
                  <a:latin typeface="Tahoma" panose="020B0604030504040204" pitchFamily="34" charset="0"/>
                </a:rPr>
                <a:t>23</a:t>
              </a:r>
              <a:endParaRPr lang="en-ZA" b="1">
                <a:latin typeface="Tahoma" panose="020B0604030504040204" pitchFamily="34" charset="0"/>
              </a:endParaRPr>
            </a:p>
          </p:txBody>
        </p:sp>
      </p:grpSp>
      <p:sp>
        <p:nvSpPr>
          <p:cNvPr id="9" name="TPResponseCounter" hidden="1"/>
          <p:cNvSpPr/>
          <p:nvPr>
            <p:custDataLst>
              <p:tags r:id="rId6"/>
            </p:custDataLst>
          </p:nvPr>
        </p:nvSpPr>
        <p:spPr>
          <a:xfrm>
            <a:off x="254000" y="5842000"/>
            <a:ext cx="1905000" cy="889000"/>
          </a:xfrm>
          <a:prstGeom prst="ellipse">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ZA" sz="2000" smtClean="0">
                <a:solidFill>
                  <a:schemeClr val="tx1"/>
                </a:solidFill>
                <a:latin typeface="Tahoma" panose="020B0604030504040204" pitchFamily="34" charset="0"/>
              </a:rPr>
              <a:t>33 of 38</a:t>
            </a:r>
            <a:endParaRPr lang="en-ZA" sz="2000">
              <a:solidFill>
                <a:schemeClr val="tx1"/>
              </a:solidFill>
              <a:latin typeface="Tahoma" panose="020B0604030504040204" pitchFamily="34" charset="0"/>
            </a:endParaRPr>
          </a:p>
        </p:txBody>
      </p:sp>
    </p:spTree>
    <p:custDataLst>
      <p:tags r:id="rId2"/>
    </p:custDataLst>
    <p:extLst>
      <p:ext uri="{BB962C8B-B14F-4D97-AF65-F5344CB8AC3E}">
        <p14:creationId xmlns:p14="http://schemas.microsoft.com/office/powerpoint/2010/main" val="28978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WASPOLLED" val="D7FB09DEF1AF42A88C21ACB129CDA7B8"/>
  <p:tag name="TPVERSION" val="5"/>
  <p:tag name="TPFULLVERSION" val="5.4.1.2"/>
  <p:tag name="PPTVERSION" val="16"/>
  <p:tag name="TPOS" val="2"/>
</p:tagLst>
</file>

<file path=ppt/tags/tag10.xml><?xml version="1.0" encoding="utf-8"?>
<p:tagLst xmlns:a="http://schemas.openxmlformats.org/drawingml/2006/main" xmlns:r="http://schemas.openxmlformats.org/officeDocument/2006/relationships" xmlns:p="http://schemas.openxmlformats.org/presentationml/2006/main">
  <p:tag name="TYPE" val="0"/>
  <p:tag name="TPCOUNTDOWNSECONDS" val="30"/>
</p:tagLst>
</file>

<file path=ppt/tags/tag11.xml><?xml version="1.0" encoding="utf-8"?>
<p:tagLst xmlns:a="http://schemas.openxmlformats.org/drawingml/2006/main" xmlns:r="http://schemas.openxmlformats.org/officeDocument/2006/relationships" xmlns:p="http://schemas.openxmlformats.org/presentationml/2006/main">
  <p:tag name="TYPE" val="0"/>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6F8F2582976492793D3AB1F6FDB3184&lt;/guid&gt;&#10;        &lt;description /&gt;&#10;        &lt;date&gt;5/12/2016 12:25:2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239C642E89F42909D277A53F32BD723&lt;/guid&gt;&#10;            &lt;repollguid&gt;ACED6889D56F44538DCFE8535F33B7DA&lt;/repollguid&gt;&#10;            &lt;sourceid&gt;7AC2C35A7BD04BD98F7F51752C99B940&lt;/sourceid&gt;&#10;            &lt;questiontext&gt;What Forensic Specialisation are you mainly involved i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F57F0E95BC5442A8BBD123EE9E61599&lt;/guid&gt;&#10;                    &lt;answertext&gt;Investigations&lt;/answertext&gt;&#10;                    &lt;valuetype&gt;0&lt;/valuetype&gt;&#10;                &lt;/answer&gt;&#10;                &lt;answer&gt;&#10;                    &lt;guid&gt;7FDF9EE8601A45FB8D80C6BC2980A3B2&lt;/guid&gt;&#10;                    &lt;answertext&gt;Forensic Technology&lt;/answertext&gt;&#10;                    &lt;valuetype&gt;0&lt;/valuetype&gt;&#10;                &lt;/answer&gt;&#10;                &lt;answer&gt;&#10;                    &lt;guid&gt;100C8743DF1845C9B6928665EFD8A50A&lt;/guid&gt;&#10;                    &lt;answertext&gt;Fraud Risk Management&lt;/answertext&gt;&#10;                    &lt;valuetype&gt;0&lt;/valuetype&gt;&#10;                &lt;/answer&gt;&#10;                &lt;answer&gt;&#10;                    &lt;guid&gt;FB300A0E4BD74088933327891A64C501&lt;/guid&gt;&#10;                    &lt;answertext&gt;Fraud Detection&lt;/answertext&gt;&#10;                    &lt;valuetype&gt;0&lt;/valuetype&gt;&#10;                &lt;/answer&gt;&#10;                &lt;answer&gt;&#10;                    &lt;guid&gt;2665AA08E9024002ABE2D81AEA126D9A&lt;/guid&gt;&#10;                    &lt;answertext&gt;Other&lt;/answertext&gt;&#10;                    &lt;valuetype&gt;0&lt;/valuetype&gt;&#10;                &lt;/answer&gt;&#10;            &lt;/answers&gt;&#10;        &lt;/multichoice&gt;&#10;    &lt;/questions&gt;&#10;&lt;/questionlist&gt;"/>
  <p:tag name="LIVECHARTING" val="False"/>
  <p:tag name="AUTOOPENPOLL" val="True"/>
  <p:tag name="AUTOFORMATCHART" val="True"/>
  <p:tag name="RESULTS" val="What Forensic Specialisation are you mainly involved in?[;crlf;]37[;]38[;]37[;]False[;]0[;][;crlf;]218918918918919[;]1[;]164132177845286[;]269393718042367[;crlf;]23[;]0[;]Investigations1[;]Investigations[;][;crlf;]2[;]0[;]Forensic Technology2[;]Forensic Technology[;][;crlf;]0[;]0[;]Fraud Risk Management3[;]Fraud Risk Management[;][;crlf;]6[;]0[;]Fraud Detection4[;]Fraud Detection[;][;crlf;]6[;]0[;]Other5[;]Other[;]"/>
  <p:tag name="HASRESULTS" val="True"/>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COLORTYPE" val="DEFINED"/>
  <p:tag name="DEFINEDCOLORS" val="42,6,13,12,32,50,13,4,9,55,1"/>
</p:tagLst>
</file>

<file path=ppt/tags/tag15.xml><?xml version="1.0" encoding="utf-8"?>
<p:tagLst xmlns:a="http://schemas.openxmlformats.org/drawingml/2006/main" xmlns:r="http://schemas.openxmlformats.org/officeDocument/2006/relationships" xmlns:p="http://schemas.openxmlformats.org/presentationml/2006/main">
  <p:tag name="TYPE" val="0"/>
</p:tagLst>
</file>

<file path=ppt/tags/tag16.xml><?xml version="1.0" encoding="utf-8"?>
<p:tagLst xmlns:a="http://schemas.openxmlformats.org/drawingml/2006/main" xmlns:r="http://schemas.openxmlformats.org/officeDocument/2006/relationships" xmlns:p="http://schemas.openxmlformats.org/presentationml/2006/main">
  <p:tag name="TYPE" val="0"/>
  <p:tag name="TPCOUNTDOWNSECONDS" val="30"/>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4B4ECB17D154BB5A21AA0D057981FAC&lt;/guid&gt;&#10;        &lt;description /&gt;&#10;        &lt;date&gt;5/10/2016 6:36:1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27F555587494357B3531A2FE6912CE9&lt;/guid&gt;&#10;            &lt;repollguid&gt;B7AB562B7EE74582B54F2DC393EEE125&lt;/repollguid&gt;&#10;            &lt;sourceid&gt;666198942F5F4D0AA0E26180D6D4182C&lt;/sourceid&gt;&#10;            &lt;questiontext&gt;Quick Poll: Do you believe you have Management Buy-in and support for fraud prevention activities (Exclude Investigation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A140FFF04EBB4F528B1BE699D13B1A1B&lt;/guid&gt;&#10;                    &lt;answertext&gt;Yes&lt;/answertext&gt;&#10;                    &lt;valuetype&gt;0&lt;/valuetype&gt;&#10;                &lt;/answer&gt;&#10;                &lt;answer&gt;&#10;                    &lt;guid&gt;F7091E46F2634FCE9D4413372AF98DD8&lt;/guid&gt;&#10;                    &lt;answertext&gt;No&lt;/answertext&gt;&#10;                    &lt;valuetype&gt;0&lt;/valuetype&gt;&#10;                &lt;/answer&gt;&#10;                &lt;answer&gt;&#10;                    &lt;guid&gt;586A84CE84D747589C351E278E0B05E5&lt;/guid&gt;&#10;                    &lt;answertext&gt;It Depends – Buy-in is there but the budget is not.&lt;/answertext&gt;&#10;                    &lt;valuetype&gt;0&lt;/valuetype&gt;&#10;                &lt;/answer&gt;&#10;            &lt;/answers&gt;&#10;        &lt;/multichoice&gt;&#10;    &lt;/questions&gt;&#10;&lt;/questionlist&gt;"/>
  <p:tag name="LIVECHARTING" val="False"/>
  <p:tag name="AUTOOPENPOLL" val="True"/>
  <p:tag name="AUTOFORMATCHART" val="True"/>
  <p:tag name="RESULTS" val="Quick Poll: Do you believe you have Management Buy-in and support for fraud prevention activities (Exclude Investigations)[;crlf;]33[;]38[;]33[;]False[;]0[;][;crlf;]1,72727272727273[;]1[;]0,896887793148409[;]0,804407713498623[;crlf;]19[;]0[;]Yes1[;]Yes[;][;crlf;]4[;]0[;]No2[;]No[;][;crlf;]10[;]0[;]It Depends – Buy-in is there but the budget is not.3[;]It Depends – Buy-in is there but the budget is not.[;]"/>
  <p:tag name="HASRESULTS" val="Tru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COLORTYPE" val="DEFINED"/>
  <p:tag name="DEFINEDCOLORS" val="42,6,13,12,32,50,13,4,9,55,1"/>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D2DFA88C96D4E63BB2BDBC451348299&lt;/guid&gt;&#10;        &lt;description /&gt;&#10;        &lt;date&gt;5/10/2016 6:07:1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98C01A1FE4A4EF9B98F1B2B173EA8EA&lt;/guid&gt;&#10;            &lt;repollguid&gt;C4B9B8EF76B94D80A7CD1B13DC2BDC65&lt;/repollguid&gt;&#10;            &lt;sourceid&gt;4CA6B8010AC64CC593DAC9DD5E39E3E8&lt;/sourceid&gt;&#10;            &lt;questiontext&gt;Which invention did a South African not inv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2596B63049CF44EB83A1C6D4FF4E6FE5&lt;/guid&gt;&#10;                    &lt;answertext&gt;Kreeply Krawly&lt;/answertext&gt;&#10;                    &lt;valuetype&gt;-1&lt;/valuetype&gt;&#10;                &lt;/answer&gt;&#10;                &lt;answer&gt;&#10;                    &lt;guid&gt;F498DE012FDF48A5BC216D7D944DD915&lt;/guid&gt;&#10;                    &lt;answertext&gt;Pratley's Putty&lt;/answertext&gt;&#10;                    &lt;valuetype&gt;-1&lt;/valuetype&gt;&#10;                &lt;/answer&gt;&#10;                &lt;answer&gt;&#10;                    &lt;guid&gt;71846F816FFC42B1A13587308978FA4E&lt;/guid&gt;&#10;                    &lt;answertext&gt;The “CAT” Scan&lt;/answertext&gt;&#10;                    &lt;valuetype&gt;-1&lt;/valuetype&gt;&#10;                &lt;/answer&gt;&#10;                &lt;answer&gt;&#10;                    &lt;guid&gt;31E5C5F16F484EE1A4F2623ACB691EF0&lt;/guid&gt;&#10;                    &lt;answertext&gt;Tin Foil&lt;/answertext&gt;&#10;                    &lt;valuetype&gt;1&lt;/valuetype&gt;&#10;                &lt;/answer&gt;&#10;                &lt;answer&gt;&#10;                    &lt;guid&gt;0DC9FC22CA1B4B18922F4A2B1D8E22CC&lt;/guid&gt;&#10;                    &lt;answertext&gt;Q20&lt;/answertext&gt;&#10;                    &lt;valuetype&gt;-1&lt;/valuetype&gt;&#10;                &lt;/answer&gt;&#10;            &lt;/answers&gt;&#10;        &lt;/multichoice&gt;&#10;    &lt;/questions&gt;&#10;&lt;/questionlist&gt;"/>
  <p:tag name="LIVECHARTING" val="False"/>
  <p:tag name="AUTOOPENPOLL" val="True"/>
  <p:tag name="AUTOFORMATCHART" val="True"/>
  <p:tag name="RESULTS" val="Which invention did a South African not invent?[;crlf;]28[;]28[;]28[;]False[;]15[;][;crlf;]3,85714285714286[;]4[;]1,05945692672795[;]1,12244897959184[;crlf;]2[;]-1[;]Kreeply Krawly1[;]Kreeply Krawly[;][;crlf;]1[;]-1[;]Pratley's Putty2[;]Pratley's Putty[;][;crlf;]3[;]-1[;]The “CAT” Scan3[;]The “CAT” Scan[;][;crlf;]15[;]1[;]Tin Foil4[;]Tin Foil[;][;crlf;]7[;]-1[;]Q205[;]Q20[;]"/>
  <p:tag name="HASRESULTS" val="True"/>
</p:tagLst>
</file>

<file path=ppt/tags/tag20.xml><?xml version="1.0" encoding="utf-8"?>
<p:tagLst xmlns:a="http://schemas.openxmlformats.org/drawingml/2006/main" xmlns:r="http://schemas.openxmlformats.org/officeDocument/2006/relationships" xmlns:p="http://schemas.openxmlformats.org/presentationml/2006/main">
  <p:tag name="TYPE" val="0"/>
  <p:tag name="TPCOUNTDOWNSECONDS" val="30"/>
</p:tagLst>
</file>

<file path=ppt/tags/tag21.xml><?xml version="1.0" encoding="utf-8"?>
<p:tagLst xmlns:a="http://schemas.openxmlformats.org/drawingml/2006/main" xmlns:r="http://schemas.openxmlformats.org/officeDocument/2006/relationships" xmlns:p="http://schemas.openxmlformats.org/presentationml/2006/main">
  <p:tag name="TYPE" val="0"/>
</p:tagLst>
</file>

<file path=ppt/tags/tag2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A057539777D454A9B919090358CD160&lt;/guid&gt;&#10;        &lt;description /&gt;&#10;        &lt;date&gt;5/10/2016 7:13: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EC17094C60D4C9E8BA13A6B550AD80C&lt;/guid&gt;&#10;            &lt;repollguid&gt;E16950494491410886997AEF82F2D219&lt;/repollguid&gt;&#10;            &lt;sourceid&gt;CBD58AD68C154BA0B7A64FF1A8128090&lt;/sourceid&gt;&#10;            &lt;questiontext&gt;Fast Fingers First – Per the ACFE 2016 Report to the Nation, what is the current median losses in Sub-Saharan Africa, per fraud ev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B57F1D1E2024C469B08E151C233F705&lt;/guid&gt;&#10;                    &lt;answertext&gt;$12 500&lt;/answertext&gt;&#10;                    &lt;valuetype&gt;-1&lt;/valuetype&gt;&#10;                &lt;/answer&gt;&#10;                &lt;answer&gt;&#10;                    &lt;guid&gt;C711D0BF8F5E4E57A566CC620F00945C&lt;/guid&gt;&#10;                    &lt;answertext&gt;$143 000&lt;/answertext&gt;&#10;                    &lt;valuetype&gt;1&lt;/valuetype&gt;&#10;                &lt;/answer&gt;&#10;                &lt;answer&gt;&#10;                    &lt;guid&gt;62E65C48560A442D9EF13B4FCD4CA246&lt;/guid&gt;&#10;                    &lt;answertext&gt;$353 000&lt;/answertext&gt;&#10;                    &lt;valuetype&gt;-1&lt;/valuetype&gt;&#10;                &lt;/answer&gt;&#10;                &lt;answer&gt;&#10;                    &lt;guid&gt;9B5CFAA465F34344908E86464FF2A8CB&lt;/guid&gt;&#10;                    &lt;answertext&gt;$76 000&lt;/answertext&gt;&#10;                    &lt;valuetype&gt;-1&lt;/valuetype&gt;&#10;                &lt;/answer&gt;&#10;            &lt;/answers&gt;&#10;        &lt;/multichoice&gt;&#10;    &lt;/questions&gt;&#10;&lt;/questionlist&gt;"/>
  <p:tag name="RESULTS" val="Fast Fingers First – Per the ACFE 2016 Report to the Nation, what is the current median losses in Sub-Saharan Africa, per fraud event?[;crlf;]35[;]38[;]35[;]False[;]10[;][;crlf;]277142857142857[;]3[;]897161055320433[;]804897959183673[;crlf;]3[;]-1[;]$12 5001[;]$12 500[;][;crlf;]10[;]1[;]$143 0002[;]$143 000[;][;crlf;]14[;]-1[;]$353 0003[;]$353 000[;][;crlf;]8[;]-1[;]$76 0004[;]$76 000[;]"/>
  <p:tag name="HASRESULTS" val="True"/>
  <p:tag name="LIVECHARTING" val="False"/>
  <p:tag name="AUTOOPENPOLL" val="True"/>
  <p:tag name="AUTOFORMATCHART" val="True"/>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DEFINEDCOLORS" val="42,6,13,12,32,50,13,4,9,55,1"/>
  <p:tag name="NUMBERFORMAT" val="0"/>
  <p:tag name="LABELFORMAT" val="0"/>
  <p:tag name="COLORTYPE" val="CORRECTINCORRECT"/>
</p:tagLst>
</file>

<file path=ppt/tags/tag25.xml><?xml version="1.0" encoding="utf-8"?>
<p:tagLst xmlns:a="http://schemas.openxmlformats.org/drawingml/2006/main" xmlns:r="http://schemas.openxmlformats.org/officeDocument/2006/relationships" xmlns:p="http://schemas.openxmlformats.org/presentationml/2006/main">
  <p:tag name="TYPE" val="0"/>
  <p:tag name="TPCOUNTDOWNSECONDS" val="30"/>
</p:tagLst>
</file>

<file path=ppt/tags/tag26.xml><?xml version="1.0" encoding="utf-8"?>
<p:tagLst xmlns:a="http://schemas.openxmlformats.org/drawingml/2006/main" xmlns:r="http://schemas.openxmlformats.org/officeDocument/2006/relationships" xmlns:p="http://schemas.openxmlformats.org/presentationml/2006/main">
  <p:tag name="TYPE" val="0"/>
</p:tagLst>
</file>

<file path=ppt/tags/tag27.xml><?xml version="1.0" encoding="utf-8"?>
<p:tagLst xmlns:a="http://schemas.openxmlformats.org/drawingml/2006/main" xmlns:r="http://schemas.openxmlformats.org/officeDocument/2006/relationships" xmlns:p="http://schemas.openxmlformats.org/presentationml/2006/main">
  <p:tag name="CORRECTONLY" val="True"/>
  <p:tag name="PARTICIPANTDISPLAY" val="1"/>
  <p:tag name="NUMBERTODISPLAY" val="5"/>
  <p:tag name="SCORECALCULATION" val="1"/>
  <p:tag name="DISPLAYPOINTSLESSTHANONE" val="False"/>
  <p:tag name="TYPE" val="FastestResponderSlide"/>
</p:tagLst>
</file>

<file path=ppt/tags/tag2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9064CA4CEDD4939A9E310D32D0D6C03&lt;/guid&gt;&#10;        &lt;description /&gt;&#10;        &lt;date&gt;5/11/2016 12:22:5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691B5A53654E0C83931709841ECBB7&lt;/guid&gt;&#10;            &lt;repollguid&gt;FEC061162ECB4CD1BD194F779D8AFC68&lt;/repollguid&gt;&#10;            &lt;sourceid&gt;E66CB7B279C3487FA7D8AFC51F7B63B0&lt;/sourceid&gt;&#10;            &lt;questiontext&gt;Group Poll – Does Your Organisation have any Formal Employee Support programs in Plac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244E16D6DDA47ABA2AA5B9AC9C36348&lt;/guid&gt;&#10;                    &lt;answertext&gt;Yes – We do have a formal program/s in place&lt;/answertext&gt;&#10;                    &lt;valuetype&gt;0&lt;/valuetype&gt;&#10;                &lt;/answer&gt;&#10;                &lt;answer&gt;&#10;                    &lt;guid&gt;C6526863F39F4268AB3179496F1F9E05&lt;/guid&gt;&#10;                    &lt;answertext&gt;No – We do not have a formal program/s&lt;/answertext&gt;&#10;                    &lt;valuetype&gt;0&lt;/valuetype&gt;&#10;                &lt;/answer&gt;&#10;            &lt;/answers&gt;&#10;        &lt;/multichoice&gt;&#10;    &lt;/questions&gt;&#10;&lt;/questionlist&gt;"/>
  <p:tag name="RESULTS" val="Group Poll – Does Your Organisation have any Formal Employee Support programs in Place[;crlf;]36[;]38[;]36[;]False[;]0[;][;crlf;]113888888888889[;]1[;]345830544388576[;]119598765432099[;crlf;]31[;]0[;]Yes – We do have a formal program/s in place1[;]Yes – We do have a formal program/s in place[;][;crlf;]5[;]0[;]No – We do not have a formal program/s2[;]No – We do not have a formal program/s[;]"/>
  <p:tag name="HASRESULTS" val="True"/>
  <p:tag name="LIVECHARTING" val="False"/>
  <p:tag name="AUTOOPENPOLL" val="True"/>
  <p:tag name="AUTOFORMATCHART" val="True"/>
</p:tagLst>
</file>

<file path=ppt/tags/tag29.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COLORTYPE" val="DEFINED"/>
  <p:tag name="DEFINEDCOLORS" val="42,6,13,12,32,50,13,4,9,55,1"/>
</p:tagLst>
</file>

<file path=ppt/tags/tag31.xml><?xml version="1.0" encoding="utf-8"?>
<p:tagLst xmlns:a="http://schemas.openxmlformats.org/drawingml/2006/main" xmlns:r="http://schemas.openxmlformats.org/officeDocument/2006/relationships" xmlns:p="http://schemas.openxmlformats.org/presentationml/2006/main">
  <p:tag name="TYPE" val="0"/>
  <p:tag name="TPCOUNTDOWNSECONDS" val="30"/>
</p:tagLst>
</file>

<file path=ppt/tags/tag32.xml><?xml version="1.0" encoding="utf-8"?>
<p:tagLst xmlns:a="http://schemas.openxmlformats.org/drawingml/2006/main" xmlns:r="http://schemas.openxmlformats.org/officeDocument/2006/relationships" xmlns:p="http://schemas.openxmlformats.org/presentationml/2006/main">
  <p:tag name="TYPE" val="0"/>
</p:tagLst>
</file>

<file path=ppt/tags/tag3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297A816ECD0B474880FA4CEE94B94A7A&lt;/guid&gt;&#10;        &lt;description /&gt;&#10;        &lt;date&gt;5/12/2016 12:20: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C217E1DDCA14BD8BB3F8116D1CD81D9&lt;/guid&gt;&#10;            &lt;repollguid&gt;D6E3F190A0024C65BC351F0BD3258DF8&lt;/repollguid&gt;&#10;            &lt;sourceid&gt;D3068CC8CA2B4DDCA236287FAB643F0E&lt;/sourceid&gt;&#10;            &lt;questiontext&gt;Do you believe employee behaviour profiling will be acceptable in your organisa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AB949AD3D3C0481598A36D2A53262680&lt;/guid&gt;&#10;                    &lt;answertext&gt;Yes&lt;/answertext&gt;&#10;                    &lt;valuetype&gt;0&lt;/valuetype&gt;&#10;                &lt;/answer&gt;&#10;                &lt;answer&gt;&#10;                    &lt;guid&gt;93386FC2FA21475AB7A8C1AB7F61A910&lt;/guid&gt;&#10;                    &lt;answertext&gt;Maybe – Depending on internal safeguards&lt;/answertext&gt;&#10;                    &lt;valuetype&gt;0&lt;/valuetype&gt;&#10;                &lt;/answer&gt;&#10;                &lt;answer&gt;&#10;                    &lt;guid&gt;006AA6B6578A48759DCE6ADB92CBF8E4&lt;/guid&gt;&#10;                    &lt;answertext&gt;No&lt;/answertext&gt;&#10;                    &lt;valuetype&gt;0&lt;/valuetype&gt;&#10;                &lt;/answer&gt;&#10;            &lt;/answers&gt;&#10;        &lt;/multichoice&gt;&#10;    &lt;/questions&gt;&#10;&lt;/questionlist&gt;"/>
  <p:tag name="LIVECHARTING" val="False"/>
  <p:tag name="AUTOOPENPOLL" val="True"/>
  <p:tag name="AUTOFORMATCHART" val="True"/>
  <p:tag name="RESULTS" val="Do you believe employee behaviour profiling will be acceptable in your organisation?[;crlf;]34[;]38[;]34[;]False[;]0[;][;crlf;]1,82352941176471[;]2[;]0,78480376847802[;]0,615916955017301[;crlf;]14[;]0[;]Yes1[;]Yes[;][;crlf;]12[;]0[;]Maybe – Depending on internal safeguards2[;]Maybe – Depending on internal safeguards[;][;crlf;]8[;]0[;]No3[;]No[;]"/>
  <p:tag name="HASRESULTS" val="True"/>
</p:tagLst>
</file>

<file path=ppt/tags/tag34.xml><?xml version="1.0" encoding="utf-8"?>
<p:tagLst xmlns:a="http://schemas.openxmlformats.org/drawingml/2006/main" xmlns:r="http://schemas.openxmlformats.org/officeDocument/2006/relationships" xmlns:p="http://schemas.openxmlformats.org/presentationml/2006/main">
  <p:tag name="ZEROBASED" val="False"/>
</p:tagLst>
</file>

<file path=ppt/tags/tag35.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42,6,13,12,32,50,13,4,9,55,1"/>
  <p:tag name="NUMBERFORMAT" val="0"/>
  <p:tag name="LABELFORMAT" val="0"/>
</p:tagLst>
</file>

<file path=ppt/tags/tag3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998EA7CDE490431B9BA2378245E9E189&lt;/guid&gt;&#10;        &lt;description /&gt;&#10;        &lt;date&gt;5/11/2016 12:59:0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E08BC506E1447DD83CE7A66454F9ADF&lt;/guid&gt;&#10;            &lt;repollguid&gt;6A716D42C86345A8942D6D9B5C928A20&lt;/repollguid&gt;&#10;            &lt;sourceid&gt;C85428A8026A4CAE8CB5C8781E1D685A&lt;/sourceid&gt;&#10;            &lt;questiontext&gt;Poll: Which of the Following do you believe is the biggest Fraud X-Factor in your environm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3C8CCDE9BA44412B56F9F45711692AC&lt;/guid&gt;&#10;                    &lt;answertext&gt;Information Systems and Computer Based Controls&lt;/answertext&gt;&#10;                    &lt;valuetype&gt;0&lt;/valuetype&gt;&#10;                &lt;/answer&gt;&#10;                &lt;answer&gt;&#10;                    &lt;guid&gt;EF02B95222454C8D89B38FBF66A2BF98&lt;/guid&gt;&#10;                    &lt;answertext&gt;Lone “Wolves”&lt;/answertext&gt;&#10;                    &lt;valuetype&gt;0&lt;/valuetype&gt;&#10;                &lt;/answer&gt;&#10;                &lt;answer&gt;&#10;                    &lt;guid&gt;51699C66A9BA42098F274C2F33355B27&lt;/guid&gt;&#10;                    &lt;answertext&gt;Syndicated Activities&lt;/answertext&gt;&#10;                    &lt;valuetype&gt;0&lt;/valuetype&gt;&#10;                &lt;/answer&gt;&#10;            &lt;/answers&gt;&#10;        &lt;/multichoice&gt;&#10;    &lt;/questions&gt;&#10;&lt;/questionlist&gt;"/>
  <p:tag name="LIVECHARTING" val="False"/>
  <p:tag name="AUTOOPENPOLL" val="True"/>
  <p:tag name="AUTOFORMATCHART" val="True"/>
  <p:tag name="RESULTS" val="Poll: Which of the Following do you believe is the biggest Fraud X-Factor in your environment?[;crlf;]27[;]38[;]27[;]False[;]0[;][;crlf;]2[;]2[;]0,90267093384844[;]0,814814814814815[;crlf;]11[;]0[;]Information Systems and Computer Based Controls1[;]Information Systems and Computer Based Controls[;][;crlf;]5[;]0[;]Lone “Wolves”2[;]Lone “Wolves”[;][;crlf;]11[;]0[;]Syndicated Activities3[;]Syndicated Activities[;]"/>
  <p:tag name="HASRESULTS" val="True"/>
</p:tagLst>
</file>

<file path=ppt/tags/tag37.xml><?xml version="1.0" encoding="utf-8"?>
<p:tagLst xmlns:a="http://schemas.openxmlformats.org/drawingml/2006/main" xmlns:r="http://schemas.openxmlformats.org/officeDocument/2006/relationships" xmlns:p="http://schemas.openxmlformats.org/presentationml/2006/main">
  <p:tag name="ZEROBASED" val="False"/>
</p:tagLst>
</file>

<file path=ppt/tags/tag38.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COLORTYPE" val="DEFINED"/>
  <p:tag name="DEFINEDCOLORS" val="42,6,13,12,32,50,13,4,9,55,1"/>
</p:tagLst>
</file>

<file path=ppt/tags/tag3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BAC63D3E8034504A8F013D4515FE1B6&lt;/guid&gt;&#10;        &lt;description /&gt;&#10;        &lt;date&gt;5/13/2016 12:37:1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D5029B767F045D5B476B4B3F1F3E21C&lt;/guid&gt;&#10;            &lt;repollguid&gt;1610339BB5FF486B874CEEC77B1D6A68&lt;/repollguid&gt;&#10;            &lt;sourceid&gt;3B7F40D4967F42AE8D7FA466132B83FA&lt;/sourceid&gt;&#10;            &lt;questiontext&gt;Do you believe Line Management consults effectively with you in relation to significant organisational chang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8B943874AD745C4A927F4C4DB1E0DEA&lt;/guid&gt;&#10;                    &lt;answertext&gt;Yes&lt;/answertext&gt;&#10;                    &lt;valuetype&gt;0&lt;/valuetype&gt;&#10;                &lt;/answer&gt;&#10;                &lt;answer&gt;&#10;                    &lt;guid&gt;B3D68FC964D74A81A959202EB623DABB&lt;/guid&gt;&#10;                    &lt;answertext&gt;Yes, but normally at the last minute&lt;/answertext&gt;&#10;                    &lt;valuetype&gt;0&lt;/valuetype&gt;&#10;                &lt;/answer&gt;&#10;                &lt;answer&gt;&#10;                    &lt;guid&gt;AA859C9ABA9E4D5DB68F25FB5E4342D3&lt;/guid&gt;&#10;                    &lt;answertext&gt;No&lt;/answertext&gt;&#10;                    &lt;valuetype&gt;0&lt;/valuetype&gt;&#10;                &lt;/answer&gt;&#10;            &lt;/answers&gt;&#10;        &lt;/multichoice&gt;&#10;    &lt;/questions&gt;&#10;&lt;/questionlist&gt;"/>
  <p:tag name="LIVECHARTING" val="False"/>
  <p:tag name="AUTOOPENPOLL" val="True"/>
  <p:tag name="AUTOFORMATCHART" val="True"/>
  <p:tag name="RESULTS" val="Do you believe Line Management consults effectively with you in relation to significant organisational changes?[;crlf;]33[;]38[;]33[;]False[;]0[;][;crlf;]2,66666666666667[;]3[;]0,635641726163728[;]0,404040404040404[;crlf;]3[;]0[;]Yes1[;]Yes[;][;crlf;]5[;]0[;]Yes, but normally at the last minute2[;]Yes, but normally at the last minute[;][;crlf;]25[;]0[;]No3[;]No[;]"/>
  <p:tag name="HASRESULTS" val="Tru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42,6,13,12,32,50,13,4,9,55,1"/>
  <p:tag name="NUMBERFORMAT" val="0"/>
  <p:tag name="LABELFORMAT" val="0"/>
  <p:tag name="COLORTYPE" val="CORRECTINCORRECT"/>
</p:tagLst>
</file>

<file path=ppt/tags/tag40.xml><?xml version="1.0" encoding="utf-8"?>
<p:tagLst xmlns:a="http://schemas.openxmlformats.org/drawingml/2006/main" xmlns:r="http://schemas.openxmlformats.org/officeDocument/2006/relationships" xmlns:p="http://schemas.openxmlformats.org/presentationml/2006/main">
  <p:tag name="ZEROBASED" val="False"/>
</p:tagLst>
</file>

<file path=ppt/tags/tag41.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42,6,13,12,32,50,13,4,9,55,1"/>
  <p:tag name="NUMBERFORMAT" val="0"/>
  <p:tag name="LABELFORMAT" val="0"/>
</p:tagLst>
</file>

<file path=ppt/tags/tag4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369022E7269498F9A4ABA8ED8AD6F4D&lt;/guid&gt;&#10;        &lt;description /&gt;&#10;        &lt;date&gt;5/12/2016 12:30:2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2CF939C66F04EA6AF8D09920C33F459&lt;/guid&gt;&#10;            &lt;repollguid&gt;36C0D138AD1546668E8575909D90E6B8&lt;/repollguid&gt;&#10;            &lt;sourceid&gt;C16DD71064BA41FC89A155D544B3BEEE&lt;/sourceid&gt;&#10;            &lt;questiontext&gt;Pre-employment Screening addresses which main aspect of a fraud risk strateg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A3E5F747B104423E8E16A1D3AC784FD6&lt;/guid&gt;&#10;                    &lt;answertext&gt;Fraud Prevention&lt;/answertext&gt;&#10;                    &lt;valuetype&gt;1&lt;/valuetype&gt;&#10;                &lt;/answer&gt;&#10;                &lt;answer&gt;&#10;                    &lt;guid&gt;AE50CD46B1FD4F74B0FB613B5877FE65&lt;/guid&gt;&#10;                    &lt;answertext&gt;Fraud Detection&lt;/answertext&gt;&#10;                    &lt;valuetype&gt;-1&lt;/valuetype&gt;&#10;                &lt;/answer&gt;&#10;                &lt;answer&gt;&#10;                    &lt;guid&gt;CE21165FC2DC4B6590CD8734EACED7F7&lt;/guid&gt;&#10;                    &lt;answertext&gt;Fraud Response&lt;/answertext&gt;&#10;                    &lt;valuetype&gt;-1&lt;/valuetype&gt;&#10;                &lt;/answer&gt;&#10;            &lt;/answers&gt;&#10;        &lt;/multichoice&gt;&#10;    &lt;/questions&gt;&#10;&lt;/questionlist&gt;"/>
  <p:tag name="LIVECHARTING" val="False"/>
  <p:tag name="AUTOOPENPOLL" val="True"/>
  <p:tag name="AUTOFORMATCHART" val="True"/>
  <p:tag name="RESULTS" val="Pre-employment Screening addresses which main aspect of a fraud risk strategy?[;crlf;]32[;]38[;]32[;]False[;]29[;][;crlf;]109375[;]1[;]291480595409025[;]849609375[;crlf;]29[;]1[;]Fraud Prevention1[;]Fraud Prevention[;][;crlf;]3[;]-1[;]Fraud Detection2[;]Fraud Detection[;][;crlf;]0[;]-1[;]Fraud Response3[;]Fraud Response[;]"/>
  <p:tag name="HASRESULTS" val="True"/>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0"/>
  <p:tag name="DEFINEDCOLORS" val="42,6,13,12,32,50,13,4,9,55,1"/>
  <p:tag name="NUMBERFORMAT" val="0"/>
  <p:tag name="LABELFORMAT" val="0"/>
  <p:tag name="COLORTYPE" val="CORRECTINCORRECT"/>
</p:tagLst>
</file>

<file path=ppt/tags/tag45.xml><?xml version="1.0" encoding="utf-8"?>
<p:tagLst xmlns:a="http://schemas.openxmlformats.org/drawingml/2006/main" xmlns:r="http://schemas.openxmlformats.org/officeDocument/2006/relationships" xmlns:p="http://schemas.openxmlformats.org/presentationml/2006/main">
  <p:tag name="TYPE" val="0"/>
</p:tagLst>
</file>

<file path=ppt/tags/tag46.xml><?xml version="1.0" encoding="utf-8"?>
<p:tagLst xmlns:a="http://schemas.openxmlformats.org/drawingml/2006/main" xmlns:r="http://schemas.openxmlformats.org/officeDocument/2006/relationships" xmlns:p="http://schemas.openxmlformats.org/presentationml/2006/main">
  <p:tag name="TYPE" val="0"/>
  <p:tag name="TPCOUNTDOWNSECONDS" val="30"/>
</p:tagLst>
</file>

<file path=ppt/tags/tag4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DEB2904A6AD4781A886050517D6E7D4&lt;/guid&gt;&#10;        &lt;description /&gt;&#10;        &lt;date&gt;5/10/2016 10:53:5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priorityranking&gt;&#10;            &lt;guid&gt;F58F9B2D7BE54E92BBCE6E203E0D6500&lt;/guid&gt;&#10;            &lt;repollguid&gt;45EF037A5CEC4BC68E4CEEB6EDBFD410&lt;/repollguid&gt;&#10;            &lt;sourceid&gt;9EFE1298EA674BD991CE1912E99DD678&lt;/sourceid&gt;&#10;            &lt;questiontext&gt;Which of the following areas, do you believe is more susceptible to Fraud, generally speaking?&lt;/questiontext&gt;&#10;            &lt;showresults&gt;True&lt;/showresults&gt;&#10;            &lt;responsegrid&gt;0&lt;/responsegrid&gt;&#10;            &lt;countdowntimer&gt;False&lt;/countdowntimer&gt;&#10;            &lt;countdowntime&gt;30&lt;/countdowntime&gt;&#10;            &lt;correctvalue&gt;1&lt;/correctvalue&gt;&#10;            &lt;incorrectvalue&gt;0&lt;/incorrectvalue&gt;&#10;            &lt;correctanswerindicator&gt;True&lt;/correctanswerindicator&gt;&#10;            &lt;responselimit&gt;5&lt;/responselimit&gt;&#10;            &lt;bulletstyle&gt;0&lt;/bulletstyle&gt;&#10;            &lt;answers&gt;&#10;                &lt;answer&gt;&#10;                    &lt;guid&gt;998DFAA2FD744E989A804FE3A377A8BF&lt;/guid&gt;&#10;                    &lt;answertext&gt;Cash&lt;/answertext&gt;&#10;                    &lt;valuetype&gt;0&lt;/valuetype&gt;&#10;                &lt;/answer&gt;&#10;                &lt;answer&gt;&#10;                    &lt;guid&gt;6625E9D95AA94802A997DDEE1E28582E&lt;/guid&gt;&#10;                    &lt;answertext&gt;Stock and Assets&lt;/answertext&gt;&#10;                    &lt;valuetype&gt;0&lt;/valuetype&gt;&#10;                &lt;/answer&gt;&#10;                &lt;answer&gt;&#10;                    &lt;guid&gt;7597DE6ABD3647D28B940346CC274304&lt;/guid&gt;&#10;                    &lt;answertext&gt;Procurement&lt;/answertext&gt;&#10;                    &lt;valuetype&gt;0&lt;/valuetype&gt;&#10;                &lt;/answer&gt;&#10;                &lt;answer&gt;&#10;                    &lt;guid&gt;3BA22C5B69F74BD092FBBA82D8A204DA&lt;/guid&gt;&#10;                    &lt;answertext&gt;Debtors&lt;/answertext&gt;&#10;                    &lt;valuetype&gt;0&lt;/valuetype&gt;&#10;                &lt;/answer&gt;&#10;                &lt;answer&gt;&#10;                    &lt;guid&gt;C7FB021E9FB34B6DB94BB3B932CA934D&lt;/guid&gt;&#10;                    &lt;answertext&gt;Payroll&lt;/answertext&gt;&#10;                    &lt;valuetype&gt;0&lt;/valuetype&gt;&#10;                &lt;/answer&gt;&#10;            &lt;/answers&gt;&#10;            &lt;responseweights&gt;&#10;                &lt;weight&gt;10&lt;/weight&gt;&#10;                &lt;weight&gt;9&lt;/weight&gt;&#10;                &lt;weight&gt;8&lt;/weight&gt;&#10;                &lt;weight&gt;7&lt;/weight&gt;&#10;                &lt;weight&gt;6&lt;/weight&gt;&#10;            &lt;/responseweights&gt;&#10;        &lt;/priorityranking&gt;&#10;    &lt;/questions&gt;&#10;&lt;/questionlist&gt;"/>
  <p:tag name="LIVECHARTING" val="False"/>
  <p:tag name="AUTOOPENPOLL" val="True"/>
  <p:tag name="AUTOFORMATCHART" val="True"/>
  <p:tag name="RESULTS" val="Which of the following areas, do you believe is more susceptible to Fraud, generally speaking?[;crlf;]27[;]38[;]583[;]False[;]0[;][;crlf;]282332761578045[;]3[;]12291504718204[;]151081088237631[;crlf;]109[;]0[;]Cash1[;]Cash[;][;crlf;]105[;]0[;]Stock and Assets2[;]Stock and Assets[;][;crlf;]218[;]0[;]Procurement3[;]Procurement[;][;crlf;]82[;]0[;]Debtors4[;]Debtors[;][;crlf;]69[;]0[;]Payroll5[;]Payroll[;]"/>
  <p:tag name="HASRESULTS" val="True"/>
</p:tagLst>
</file>

<file path=ppt/tags/tag48.xml><?xml version="1.0" encoding="utf-8"?>
<p:tagLst xmlns:a="http://schemas.openxmlformats.org/drawingml/2006/main" xmlns:r="http://schemas.openxmlformats.org/officeDocument/2006/relationships" xmlns:p="http://schemas.openxmlformats.org/presentationml/2006/main">
  <p:tag name="ZEROBASED" val="False"/>
</p:tagLst>
</file>

<file path=ppt/tags/tag49.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COLORTYPE" val="DEFINED"/>
  <p:tag name="DEFINEDCOLORS" val="42,6,13,12,32,50,13,4,9,55,1"/>
</p:tagLst>
</file>

<file path=ppt/tags/tag5.xml><?xml version="1.0" encoding="utf-8"?>
<p:tagLst xmlns:a="http://schemas.openxmlformats.org/drawingml/2006/main" xmlns:r="http://schemas.openxmlformats.org/officeDocument/2006/relationships" xmlns:p="http://schemas.openxmlformats.org/presentationml/2006/main">
  <p:tag name="TYPE" val="0"/>
  <p:tag name="TPCOUNTDOWNSECONDS" val="30"/>
</p:tagLst>
</file>

<file path=ppt/tags/tag50.xml><?xml version="1.0" encoding="utf-8"?>
<p:tagLst xmlns:a="http://schemas.openxmlformats.org/drawingml/2006/main" xmlns:r="http://schemas.openxmlformats.org/officeDocument/2006/relationships" xmlns:p="http://schemas.openxmlformats.org/presentationml/2006/main">
  <p:tag name="TYPE" val="0"/>
  <p:tag name="TPCOUNTDOWNSECONDS" val="30"/>
</p:tagLst>
</file>

<file path=ppt/tags/tag51.xml><?xml version="1.0" encoding="utf-8"?>
<p:tagLst xmlns:a="http://schemas.openxmlformats.org/drawingml/2006/main" xmlns:r="http://schemas.openxmlformats.org/officeDocument/2006/relationships" xmlns:p="http://schemas.openxmlformats.org/presentationml/2006/main">
  <p:tag name="TYPE" val="0"/>
</p:tagLst>
</file>

<file path=ppt/tags/tag52.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9D5B09381B304D9295B9F3E86E15ED43&lt;/guid&gt;&#10;        &lt;description /&gt;&#10;        &lt;date&gt;5/10/2016 9:29:5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6ED5F0C33104A7B95B2115839769878&lt;/guid&gt;&#10;            &lt;repollguid&gt;ED6E5186901C4895A9D15B71E086339C&lt;/repollguid&gt;&#10;            &lt;sourceid&gt;C911D5CB99224BF9AA474D2459798474&lt;/sourceid&gt;&#10;            &lt;questiontext&gt;Does your organisation have documented Fraud Risk Strategy in place, encompassing Fraud Prevention, Detection and Respons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4E58241D63F443BEB89E41A351C1C91C&lt;/guid&gt;&#10;                    &lt;answertext&gt;True&lt;/answertext&gt;&#10;                    &lt;valuetype&gt;0&lt;/valuetype&gt;&#10;                &lt;/answer&gt;&#10;                &lt;answer&gt;&#10;                    &lt;guid&gt;83DAD79CEF3B4BFBA7189FDD2C76C9D9&lt;/guid&gt;&#10;                    &lt;answertext&gt;False&lt;/answertext&gt;&#10;                    &lt;valuetype&gt;0&lt;/valuetype&gt;&#10;                &lt;/answer&gt;&#10;            &lt;/answers&gt;&#10;        &lt;/multichoice&gt;&#10;    &lt;/questions&gt;&#10;&lt;/questionlist&gt;"/>
  <p:tag name="LIVECHARTING" val="False"/>
  <p:tag name="AUTOOPENPOLL" val="True"/>
  <p:tag name="AUTOFORMATCHART" val="True"/>
  <p:tag name="RESULTS" val="Does your organisation have documented Fraud Risk Strategy in place, encompassing Fraud Prevention, Detection and Response?[;crlf;]30[;]38[;]30[;]False[;]0[;][;crlf;]126666666666667[;]1[;]442216638714053[;]195555555555556[;crlf;]22[;]0[;]True1[;]True[;][;crlf;]8[;]0[;]False2[;]False[;]"/>
  <p:tag name="HASRESULTS" val="True"/>
</p:tagLst>
</file>

<file path=ppt/tags/tag53.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COLORTYPE" val="DEFINED"/>
  <p:tag name="DEFINEDCOLORS" val="42,6,13,12,32,50,13,4,9,55,1"/>
</p:tagLst>
</file>

<file path=ppt/tags/tag54.xml><?xml version="1.0" encoding="utf-8"?>
<p:tagLst xmlns:a="http://schemas.openxmlformats.org/drawingml/2006/main" xmlns:r="http://schemas.openxmlformats.org/officeDocument/2006/relationships" xmlns:p="http://schemas.openxmlformats.org/presentationml/2006/main">
  <p:tag name="TYPE" val="0"/>
  <p:tag name="TPCOUNTDOWNSECONDS" val="30"/>
</p:tagLst>
</file>

<file path=ppt/tags/tag55.xml><?xml version="1.0" encoding="utf-8"?>
<p:tagLst xmlns:a="http://schemas.openxmlformats.org/drawingml/2006/main" xmlns:r="http://schemas.openxmlformats.org/officeDocument/2006/relationships" xmlns:p="http://schemas.openxmlformats.org/presentationml/2006/main">
  <p:tag name="TYPE" val="0"/>
</p:tagLst>
</file>

<file path=ppt/tags/tag5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2A7B808694664E84AC5B1AA187E7AE96&lt;/guid&gt;&#10;        &lt;description /&gt;&#10;        &lt;date&gt;5/13/2016 12:48:1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2461BEBCE5845169054B59DF2AAD0E9&lt;/guid&gt;&#10;            &lt;repollguid&gt;2793C9DEBBD143E2827A8510FC5BC474&lt;/repollguid&gt;&#10;            &lt;sourceid&gt;9A8A5B859D2049D6ABED408D518578BF&lt;/sourceid&gt;&#10;            &lt;questiontext&gt;Does your organisation have a formal ethics management program in plac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0AC1B81C3EE478AB8704AC4A0FA1419&lt;/guid&gt;&#10;                    &lt;answertext&gt;Yes&lt;/answertext&gt;&#10;                    &lt;valuetype&gt;0&lt;/valuetype&gt;&#10;                &lt;/answer&gt;&#10;                &lt;answer&gt;&#10;                    &lt;guid&gt;22712BFD90E04645BD7E2A6334E701F5&lt;/guid&gt;&#10;                    &lt;answertext&gt;No&lt;/answertext&gt;&#10;                    &lt;valuetype&gt;0&lt;/valuetype&gt;&#10;                &lt;/answer&gt;&#10;            &lt;/answers&gt;&#10;        &lt;/multichoice&gt;&#10;    &lt;/questions&gt;&#10;&lt;/questionlist&gt;"/>
  <p:tag name="LIVECHARTING" val="False"/>
  <p:tag name="AUTOOPENPOLL" val="True"/>
  <p:tag name="AUTOFORMATCHART" val="True"/>
  <p:tag name="RESULTS" val="Does your organisation have a formal ethics management program in place?[;crlf;]30[;]38[;]30[;]False[;]0[;][;crlf;]1,16666666666667[;]1[;]0,372677996249965[;]0,138888888888889[;crlf;]25[;]0[;]Yes1[;]Yes[;][;crlf;]5[;]0[;]No2[;]No[;]"/>
  <p:tag name="HASRESULTS" val="True"/>
</p:tagLst>
</file>

<file path=ppt/tags/tag57.xml><?xml version="1.0" encoding="utf-8"?>
<p:tagLst xmlns:a="http://schemas.openxmlformats.org/drawingml/2006/main" xmlns:r="http://schemas.openxmlformats.org/officeDocument/2006/relationships" xmlns:p="http://schemas.openxmlformats.org/presentationml/2006/main">
  <p:tag name="ZEROBASED" val="False"/>
</p:tagLst>
</file>

<file path=ppt/tags/tag58.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42,6,13,12,32,50,13,4,9,55,1"/>
  <p:tag name="NUMBERFORMAT" val="0"/>
  <p:tag name="LABELFORMAT" val="0"/>
</p:tagLst>
</file>

<file path=ppt/tags/tag5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37390BE917E4AE6AEC4A5933D5B2B46&lt;/guid&gt;&#10;        &lt;description /&gt;&#10;        &lt;date&gt;5/10/2016 10:02: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CDD3EA40F4942A69AA41A50B821A988&lt;/guid&gt;&#10;            &lt;repollguid&gt;DCA6B81378BA4462918A397FBBB66F70&lt;/repollguid&gt;&#10;            &lt;sourceid&gt;8DFBA261AF7F42C8BE0EBCBF6B010059&lt;/sourceid&gt;&#10;            &lt;questiontext&gt;Employee Support Program’s addresses mainly, which aspect of the Fraud Triangl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49A9DAF565A40BEABDF9912F01E2A12&lt;/guid&gt;&#10;                    &lt;answertext&gt;Opportunity&lt;/answertext&gt;&#10;                    &lt;valuetype&gt;-1&lt;/valuetype&gt;&#10;                &lt;/answer&gt;&#10;                &lt;answer&gt;&#10;                    &lt;guid&gt;4D309272847C4A719FD9AB0DB430AC95&lt;/guid&gt;&#10;                    &lt;answertext&gt;Rationalisation&lt;/answertext&gt;&#10;                    &lt;valuetype&gt;-1&lt;/valuetype&gt;&#10;                &lt;/answer&gt;&#10;                &lt;answer&gt;&#10;                    &lt;guid&gt;383800B3F0D84967A203147090FB95FA&lt;/guid&gt;&#10;                    &lt;answertext&gt;Motivation&lt;/answertext&gt;&#10;                    &lt;valuetype&gt;1&lt;/valuetype&gt;&#10;                &lt;/answer&gt;&#10;            &lt;/answers&gt;&#10;        &lt;/multichoice&gt;&#10;    &lt;/questions&gt;&#10;&lt;/questionlist&gt;"/>
  <p:tag name="LIVECHARTING" val="False"/>
  <p:tag name="AUTOOPENPOLL" val="True"/>
  <p:tag name="AUTOFORMATCHART" val="True"/>
  <p:tag name="RESULTS" val="Employee Support Program’s addresses mainly, which aspect of the Fraud Triangle?[;crlf;]32[;]38[;]32[;]False[;]14[;][;crlf;]2,34375[;]2[;]0,642717618787598[;]0,4130859375[;crlf;]3[;]-1[;]Opportunity1[;]Opportunity[;][;crlf;]15[;]-1[;]Rationalisation2[;]Rationalisation[;][;crlf;]14[;]1[;]Motivation3[;]Motivation[;]"/>
  <p:tag name="HASRESULTS" val="True"/>
</p:tagLst>
</file>

<file path=ppt/tags/tag6.xml><?xml version="1.0" encoding="utf-8"?>
<p:tagLst xmlns:a="http://schemas.openxmlformats.org/drawingml/2006/main" xmlns:r="http://schemas.openxmlformats.org/officeDocument/2006/relationships" xmlns:p="http://schemas.openxmlformats.org/presentationml/2006/main">
  <p:tag name="TYPE" val="0"/>
</p:tagLst>
</file>

<file path=ppt/tags/tag60.xml><?xml version="1.0" encoding="utf-8"?>
<p:tagLst xmlns:a="http://schemas.openxmlformats.org/drawingml/2006/main" xmlns:r="http://schemas.openxmlformats.org/officeDocument/2006/relationships" xmlns:p="http://schemas.openxmlformats.org/presentationml/2006/main">
  <p:tag name="ZEROBASED" val="False"/>
</p:tagLst>
</file>

<file path=ppt/tags/tag61.xml><?xml version="1.0" encoding="utf-8"?>
<p:tagLst xmlns:a="http://schemas.openxmlformats.org/drawingml/2006/main" xmlns:r="http://schemas.openxmlformats.org/officeDocument/2006/relationships" xmlns:p="http://schemas.openxmlformats.org/presentationml/2006/main">
  <p:tag name="TYPE" val="0"/>
  <p:tag name="DEFINEDCOLORS" val="42,6,13,12,32,50,13,4,9,55,1"/>
  <p:tag name="NUMBERFORMAT" val="0"/>
  <p:tag name="LABELFORMAT" val="0"/>
  <p:tag name="COLORTYPE" val="CORRECTINCORRECT"/>
</p:tagLst>
</file>

<file path=ppt/tags/tag62.xml><?xml version="1.0" encoding="utf-8"?>
<p:tagLst xmlns:a="http://schemas.openxmlformats.org/drawingml/2006/main" xmlns:r="http://schemas.openxmlformats.org/officeDocument/2006/relationships" xmlns:p="http://schemas.openxmlformats.org/presentationml/2006/main">
  <p:tag name="TYPE" val="0"/>
  <p:tag name="TPCOUNTDOWNSECONDS" val="30"/>
</p:tagLst>
</file>

<file path=ppt/tags/tag63.xml><?xml version="1.0" encoding="utf-8"?>
<p:tagLst xmlns:a="http://schemas.openxmlformats.org/drawingml/2006/main" xmlns:r="http://schemas.openxmlformats.org/officeDocument/2006/relationships" xmlns:p="http://schemas.openxmlformats.org/presentationml/2006/main">
  <p:tag name="TYPE" val="0"/>
</p:tagLst>
</file>

<file path=ppt/tags/tag64.xml><?xml version="1.0" encoding="utf-8"?>
<p:tagLst xmlns:a="http://schemas.openxmlformats.org/drawingml/2006/main" xmlns:r="http://schemas.openxmlformats.org/officeDocument/2006/relationships" xmlns:p="http://schemas.openxmlformats.org/presentationml/2006/main">
  <p:tag name="CORRECTONLY" val="True"/>
  <p:tag name="PARTICIPANTDISPLAY" val="1"/>
  <p:tag name="NUMBERTODISPLAY" val="5"/>
  <p:tag name="SCORECALCULATION" val="1"/>
  <p:tag name="DISPLAYPOINTSLESSTHANONE" val="False"/>
  <p:tag name="TYPE" val="FastestResponderSlide"/>
</p:tagLst>
</file>

<file path=ppt/tags/tag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12F9AE318CB4C63A73D0839DC8D2111&lt;/guid&gt;&#10;        &lt;description /&gt;&#10;        &lt;date&gt;5/10/2016 11:01:4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F8256B93C4B4766A8C35CFE577B3391&lt;/guid&gt;&#10;            &lt;repollguid&gt;D4F0F33646684CC2A80F3A31D8515DAD&lt;/repollguid&gt;&#10;            &lt;sourceid&gt;EB11BE4E17AA4ACA8A5EC68BF7DC667F&lt;/sourceid&gt;&#10;            &lt;questiontext&gt;Please Select which Organisation Type you are from.&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demographic&gt;True&lt;/demographic&gt;&#10;            &lt;groupname /&gt;&#10;            &lt;answers&gt;&#10;                &lt;answer&gt;&#10;                    &lt;guid&gt;77EC4D191AD44FFCA42D4D6D159FA9AB&lt;/guid&gt;&#10;                    &lt;answertext&gt;Big “4”&lt;/answertext&gt;&#10;                    &lt;valuetype&gt;0&lt;/valuetype&gt;&#10;                &lt;/answer&gt;&#10;                &lt;answer&gt;&#10;                    &lt;guid&gt;7F35514919604E16B1E571D634824F8D&lt;/guid&gt;&#10;                    &lt;answertext&gt;Medium to Small Firm&lt;/answertext&gt;&#10;                    &lt;valuetype&gt;0&lt;/valuetype&gt;&#10;                &lt;/answer&gt;&#10;                &lt;answer&gt;&#10;                    &lt;guid&gt;44C0EE7C942C49E08C4B15CBC344212E&lt;/guid&gt;&#10;                    &lt;answertext&gt;Private Consultants&lt;/answertext&gt;&#10;                    &lt;valuetype&gt;0&lt;/valuetype&gt;&#10;                &lt;/answer&gt;&#10;                &lt;answer&gt;&#10;                    &lt;guid&gt;777D2BF561B340349D1ECEB5ECACD14C&lt;/guid&gt;&#10;                    &lt;answertext&gt;Government&lt;/answertext&gt;&#10;                    &lt;valuetype&gt;0&lt;/valuetype&gt;&#10;                &lt;/answer&gt;&#10;                &lt;answer&gt;&#10;                    &lt;guid&gt;636A6DF3E4C746B1A8E02C37095B6865&lt;/guid&gt;&#10;                    &lt;answertext&gt;In-house Corporate&lt;/answertext&gt;&#10;                    &lt;valuetype&gt;0&lt;/valuetype&gt;&#10;                &lt;/answer&gt;&#10;                &lt;answer&gt;&#10;                    &lt;guid&gt;65EBE342526F4D848042CFB0FF87AC25&lt;/guid&gt;&#10;                    &lt;answertext&gt;Other&lt;/answertext&gt;&#10;                    &lt;valuetype&gt;0&lt;/valuetype&gt;&#10;                &lt;/answer&gt;&#10;            &lt;/answers&gt;&#10;        &lt;/multichoice&gt;&#10;    &lt;/questions&gt;&#10;&lt;/questionlist&gt;"/>
  <p:tag name="LIVECHARTING" val="False"/>
  <p:tag name="AUTOOPENPOLL" val="True"/>
  <p:tag name="AUTOFORMATCHART" val="True"/>
  <p:tag name="RESULTS" val="Please Select which Organisation Type you are from.[;crlf;]36[;]36[;]36[;]False[;]0[;][;crlf;]4,11111111111111[;]4[;]1,04822012578407[;]1,09876543209877[;crlf;]2[;]0[;]Big “4”1[;]Big “4”[;][;crlf;]1[;]0[;]Medium to Small Firm2[;]Medium to Small Firm[;][;crlf;]0[;]0[;]Private Consultants3[;]Private Consultants[;][;crlf;]24[;]0[;]Government4[;]Government[;][;crlf;]6[;]0[;]In-house Corporate5[;]In-house Corporate[;][;crlf;]3[;]0[;]Other6[;]Other[;]"/>
  <p:tag name="HASRESULTS" val="True"/>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0"/>
  <p:tag name="COLORTYPE" val="DEFINED"/>
  <p:tag name="DEFINEDCOLORS" val="42,6,13,12,32,50,13,4,9,55,1"/>
</p:tagLst>
</file>

<file path=ppt/theme/theme1.xml><?xml version="1.0" encoding="utf-8"?>
<a:theme xmlns:a="http://schemas.openxmlformats.org/drawingml/2006/main" name="Office Theme">
  <a:themeElements>
    <a:clrScheme name="ICFP">
      <a:dk1>
        <a:srgbClr val="58595B"/>
      </a:dk1>
      <a:lt1>
        <a:sysClr val="window" lastClr="FFFFFF"/>
      </a:lt1>
      <a:dk2>
        <a:srgbClr val="58595B"/>
      </a:dk2>
      <a:lt2>
        <a:srgbClr val="F2F2F2"/>
      </a:lt2>
      <a:accent1>
        <a:srgbClr val="4EC1EA"/>
      </a:accent1>
      <a:accent2>
        <a:srgbClr val="87D4EE"/>
      </a:accent2>
      <a:accent3>
        <a:srgbClr val="FBAA27"/>
      </a:accent3>
      <a:accent4>
        <a:srgbClr val="81CDEE"/>
      </a:accent4>
      <a:accent5>
        <a:srgbClr val="A7DEF1"/>
      </a:accent5>
      <a:accent6>
        <a:srgbClr val="6494A4"/>
      </a:accent6>
      <a:hlink>
        <a:srgbClr val="FBAA27"/>
      </a:hlink>
      <a:folHlink>
        <a:srgbClr val="FBAA2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11158</TotalTime>
  <Words>1747</Words>
  <Application>Microsoft Office PowerPoint</Application>
  <PresentationFormat>On-screen Show (4:3)</PresentationFormat>
  <Paragraphs>347</Paragraphs>
  <Slides>47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Chart</vt:lpstr>
      <vt:lpstr>Practical Fraud Risk Management</vt:lpstr>
      <vt:lpstr>Agenda</vt:lpstr>
      <vt:lpstr>PowerPoint Presentation</vt:lpstr>
      <vt:lpstr>Technology – Polling</vt:lpstr>
      <vt:lpstr>Which invention did a South African not invent?</vt:lpstr>
      <vt:lpstr>Please Select which Organisation Type you are from.</vt:lpstr>
      <vt:lpstr>What Forensic Specialisation are you mainly involved in?</vt:lpstr>
      <vt:lpstr>PowerPoint Presentation</vt:lpstr>
      <vt:lpstr>Quick Poll: Do you believe you have Management Buy-in and support for fraud prevention activities (Exclude Investigations)</vt:lpstr>
      <vt:lpstr>Cultivating Fraud Risk Literacy</vt:lpstr>
      <vt:lpstr>Cultivating Fraud Risk Literacy</vt:lpstr>
      <vt:lpstr>Cultivating Fraud Risk Literacy</vt:lpstr>
      <vt:lpstr>Fast Fingers First – Per the ACFE 2016 Report to the Nation, what is the current median losses in Sub-Saharan Africa, per fraud event?</vt:lpstr>
      <vt:lpstr>Fastest Responders</vt:lpstr>
      <vt:lpstr>PowerPoint Presentation</vt:lpstr>
      <vt:lpstr>Unluckiest Women Alive?</vt:lpstr>
      <vt:lpstr>Unpacking the Fraud Triangle</vt:lpstr>
      <vt:lpstr>Unpacking the Fraud Triangle</vt:lpstr>
      <vt:lpstr>Unpacking the Fraud Triangle</vt:lpstr>
      <vt:lpstr>Group Poll – Does Your Organisation have any Formal Employee Support programs in Place</vt:lpstr>
      <vt:lpstr>Unpacking the Fraud Triangle</vt:lpstr>
      <vt:lpstr>Do you believe employee behaviour profiling will be acceptable in your organisation?</vt:lpstr>
      <vt:lpstr>PowerPoint Presentation</vt:lpstr>
      <vt:lpstr>Poll: Which of the Following do you believe is the biggest Fraud X-Factor in your environment?</vt:lpstr>
      <vt:lpstr>SA’s Got Talent</vt:lpstr>
      <vt:lpstr>SA’s Got Talent</vt:lpstr>
      <vt:lpstr>Do you believe Line Management consults effectively with you in relation to significant organisational changes?</vt:lpstr>
      <vt:lpstr>Pre-employment Screening addresses which main aspect of a fraud risk strategy?</vt:lpstr>
      <vt:lpstr>PowerPoint Presentation</vt:lpstr>
      <vt:lpstr>Which of the following areas, do you believe is more susceptible to Fraud, generally speaking?</vt:lpstr>
      <vt:lpstr>The Big - 5</vt:lpstr>
      <vt:lpstr>Don’t Forget the Rats and Mice</vt:lpstr>
      <vt:lpstr>PowerPoint Presentation</vt:lpstr>
      <vt:lpstr>A Glance Back at History</vt:lpstr>
      <vt:lpstr>Does your organisation have documented Fraud Risk Strategy in place, encompassing Fraud Prevention, Detection and Response?</vt:lpstr>
      <vt:lpstr>Establishing a “Tool  Box”</vt:lpstr>
      <vt:lpstr>Establishing a “Tool  Box”</vt:lpstr>
      <vt:lpstr>Establishing a “Tool  Box”</vt:lpstr>
      <vt:lpstr>Other Considerations</vt:lpstr>
      <vt:lpstr>Does your organisation have a formal ethics management program in place?</vt:lpstr>
      <vt:lpstr>Capitalise on all Lines of Assurance</vt:lpstr>
      <vt:lpstr>Employee Support Program’s addresses mainly, which aspect of the Fraud Triangle?</vt:lpstr>
      <vt:lpstr>Fastest Responders</vt:lpstr>
      <vt:lpstr>Example – High Level Maturity Matrix</vt:lpstr>
      <vt:lpstr>PowerPoint Presentation</vt:lpstr>
      <vt:lpstr>Closing Notes</vt:lpstr>
      <vt:lpstr>PowerPoint Presentation</vt:lpstr>
    </vt:vector>
  </TitlesOfParts>
  <Company>NATIVE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Nedbank Master PPT</dc:title>
  <dc:creator>Nedbank CI Team</dc:creator>
  <dc:description>Version 0.9 / 23 October 2012</dc:description>
  <cp:lastModifiedBy>Chris de Beer</cp:lastModifiedBy>
  <cp:revision>138</cp:revision>
  <dcterms:created xsi:type="dcterms:W3CDTF">2012-10-23T05:48:45Z</dcterms:created>
  <dcterms:modified xsi:type="dcterms:W3CDTF">2016-05-23T07:39:44Z</dcterms:modified>
</cp:coreProperties>
</file>