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handoutMasterIdLst>
    <p:handoutMasterId r:id="rId42"/>
  </p:handoutMasterIdLst>
  <p:sldIdLst>
    <p:sldId id="256" r:id="rId2"/>
    <p:sldId id="257" r:id="rId3"/>
    <p:sldId id="303" r:id="rId4"/>
    <p:sldId id="304" r:id="rId5"/>
    <p:sldId id="305" r:id="rId6"/>
    <p:sldId id="306" r:id="rId7"/>
    <p:sldId id="258" r:id="rId8"/>
    <p:sldId id="299" r:id="rId9"/>
    <p:sldId id="262" r:id="rId10"/>
    <p:sldId id="263" r:id="rId11"/>
    <p:sldId id="579" r:id="rId12"/>
    <p:sldId id="580" r:id="rId13"/>
    <p:sldId id="581" r:id="rId14"/>
    <p:sldId id="582" r:id="rId15"/>
    <p:sldId id="583" r:id="rId16"/>
    <p:sldId id="587" r:id="rId17"/>
    <p:sldId id="591" r:id="rId18"/>
    <p:sldId id="592" r:id="rId19"/>
    <p:sldId id="590" r:id="rId20"/>
    <p:sldId id="500" r:id="rId21"/>
    <p:sldId id="502" r:id="rId22"/>
    <p:sldId id="593" r:id="rId23"/>
    <p:sldId id="503" r:id="rId24"/>
    <p:sldId id="504" r:id="rId25"/>
    <p:sldId id="505" r:id="rId26"/>
    <p:sldId id="506" r:id="rId27"/>
    <p:sldId id="507" r:id="rId28"/>
    <p:sldId id="508" r:id="rId29"/>
    <p:sldId id="509" r:id="rId30"/>
    <p:sldId id="557" r:id="rId31"/>
    <p:sldId id="558" r:id="rId32"/>
    <p:sldId id="559" r:id="rId33"/>
    <p:sldId id="560" r:id="rId34"/>
    <p:sldId id="561" r:id="rId35"/>
    <p:sldId id="562" r:id="rId36"/>
    <p:sldId id="572" r:id="rId37"/>
    <p:sldId id="588" r:id="rId38"/>
    <p:sldId id="594" r:id="rId39"/>
    <p:sldId id="486" r:id="rId40"/>
  </p:sldIdLst>
  <p:sldSz cx="9144000" cy="6858000" type="screen4x3"/>
  <p:notesSz cx="6858000" cy="9144000"/>
  <p:defaultTextStyle>
    <a:defPPr>
      <a:defRPr lang="en-US">
        <a:uFillTx/>
      </a:defRPr>
    </a:defPPr>
    <a:lvl1pPr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uFillTx/>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uFillTx/>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87849" autoAdjust="0"/>
  </p:normalViewPr>
  <p:slideViewPr>
    <p:cSldViewPr snapToGrid="0" snapToObjects="1">
      <p:cViewPr varScale="1">
        <p:scale>
          <a:sx n="65" d="100"/>
          <a:sy n="65" d="100"/>
        </p:scale>
        <p:origin x="1484"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BD6B88-DA5B-4215-8657-0B4A0C2238E0}" type="datetimeFigureOut">
              <a:rPr lang="en-ZA" smtClean="0"/>
              <a:t>2021/04/13</a:t>
            </a:fld>
            <a:endParaRPr lang="en-ZA"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BFB477-2BB0-4A17-A4B2-66263A6CDEAA}" type="slidenum">
              <a:rPr lang="en-ZA" smtClean="0"/>
              <a:t>‹#›</a:t>
            </a:fld>
            <a:endParaRPr lang="en-ZA" dirty="0"/>
          </a:p>
        </p:txBody>
      </p:sp>
    </p:spTree>
    <p:extLst>
      <p:ext uri="{BB962C8B-B14F-4D97-AF65-F5344CB8AC3E}">
        <p14:creationId xmlns:p14="http://schemas.microsoft.com/office/powerpoint/2010/main" val="24555193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uFillTx/>
              </a:defRPr>
            </a:lvl1pPr>
          </a:lstStyle>
          <a:p>
            <a:endParaRPr lang="en-ZA" dirty="0">
              <a:uFillTx/>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uFillTx/>
              </a:defRPr>
            </a:lvl1pPr>
          </a:lstStyle>
          <a:p>
            <a:fld id="{9DC0D177-451F-4B5D-AED2-7A79934E0CAF}" type="datetimeFigureOut">
              <a:rPr lang="en-ZA" smtClean="0">
                <a:uFillTx/>
              </a:rPr>
              <a:t>2021/04/13</a:t>
            </a:fld>
            <a:endParaRPr lang="en-ZA" dirty="0">
              <a:uFillTx/>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srgbClr val="000000"/>
            </a:solidFill>
          </a:ln>
        </p:spPr>
        <p:txBody>
          <a:bodyPr vert="horz" lIns="91440" tIns="45720" rIns="91440" bIns="45720" rtlCol="0" anchor="ctr"/>
          <a:lstStyle/>
          <a:p>
            <a:endParaRPr lang="en-ZA" dirty="0">
              <a:uFillTx/>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uFillTx/>
              </a:rPr>
              <a:t>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endParaRPr lang="en-ZA">
              <a:uFillTx/>
            </a:endParaR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uFillTx/>
              </a:defRPr>
            </a:lvl1pPr>
          </a:lstStyle>
          <a:p>
            <a:endParaRPr lang="en-ZA" dirty="0">
              <a:uFillTx/>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uFillTx/>
              </a:defRPr>
            </a:lvl1pPr>
          </a:lstStyle>
          <a:p>
            <a:fld id="{11670F96-9C7A-4BA7-AE60-0C14C551C94A}" type="slidenum">
              <a:rPr lang="en-ZA" smtClean="0">
                <a:uFillTx/>
              </a:rPr>
              <a:t>‹#›</a:t>
            </a:fld>
            <a:endParaRPr lang="en-ZA" dirty="0">
              <a:uFillTx/>
            </a:endParaRPr>
          </a:p>
        </p:txBody>
      </p:sp>
    </p:spTree>
    <p:extLst>
      <p:ext uri="{BB962C8B-B14F-4D97-AF65-F5344CB8AC3E}">
        <p14:creationId xmlns:p14="http://schemas.microsoft.com/office/powerpoint/2010/main" val="300035933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10"/>
          </p:nvPr>
        </p:nvSpPr>
        <p:spPr/>
        <p:txBody>
          <a:bodyPr/>
          <a:lstStyle/>
          <a:p>
            <a:endParaRPr lang="en-ZA" dirty="0">
              <a:uFillTx/>
            </a:endParaRPr>
          </a:p>
        </p:txBody>
      </p:sp>
      <p:sp>
        <p:nvSpPr>
          <p:cNvPr id="5" name="Slide Number Placeholder 4"/>
          <p:cNvSpPr>
            <a:spLocks noGrp="1"/>
          </p:cNvSpPr>
          <p:nvPr>
            <p:ph type="sldNum" sz="quarter" idx="11"/>
          </p:nvPr>
        </p:nvSpPr>
        <p:spPr/>
        <p:txBody>
          <a:bodyPr/>
          <a:lstStyle/>
          <a:p>
            <a:fld id="{11670F96-9C7A-4BA7-AE60-0C14C551C94A}" type="slidenum">
              <a:rPr lang="en-ZA" smtClean="0">
                <a:uFillTx/>
              </a:rPr>
              <a:t>1</a:t>
            </a:fld>
            <a:endParaRPr lang="en-ZA" dirty="0">
              <a:uFillTx/>
            </a:endParaRPr>
          </a:p>
        </p:txBody>
      </p:sp>
    </p:spTree>
    <p:extLst>
      <p:ext uri="{BB962C8B-B14F-4D97-AF65-F5344CB8AC3E}">
        <p14:creationId xmlns:p14="http://schemas.microsoft.com/office/powerpoint/2010/main" val="288852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uFillTx/>
              </a:rPr>
              <a:t>Click to edit Master title style</a:t>
            </a:r>
            <a:endParaRPr lang="en-US">
              <a:uFillTx/>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GB">
                <a:uFillTx/>
              </a:rPr>
              <a:t>Click to edit Master subtitle style</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A6C44264-1BF1-46D9-B196-72809F3518AB}" type="datetime1">
              <a:rPr lang="en-US" altLang="en-US" smtClean="0">
                <a:uFillTx/>
              </a:rPr>
              <a:t>4/13/2021</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3F4BE944-5249-4CB2-9111-D35F09F724B6}"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Vertical Text Placeholder 2"/>
          <p:cNvSpPr>
            <a:spLocks noGrp="1"/>
          </p:cNvSpPr>
          <p:nvPr>
            <p:ph type="body" orient="vert" idx="1"/>
          </p:nvPr>
        </p:nvSpPr>
        <p:spPr/>
        <p:txBody>
          <a:bodyPr vert="eaVert"/>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423777D9-9F5C-475C-84CB-30EA1E512B01}" type="datetime1">
              <a:rPr lang="en-US" altLang="en-US" smtClean="0">
                <a:uFillTx/>
              </a:rPr>
              <a:t>4/13/2021</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9287DF79-4C84-4B1C-BDEF-B961686CC29F}"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uFillTx/>
              </a:rPr>
              <a:t>Click to edit Master title style</a:t>
            </a:r>
            <a:endParaRPr lang="en-US">
              <a:uFillTx/>
            </a:endParaRP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038DD91F-B89F-4741-965F-97CAAB27E0A7}" type="datetime1">
              <a:rPr lang="en-US" altLang="en-US" smtClean="0">
                <a:uFillTx/>
              </a:rPr>
              <a:t>4/13/2021</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4F5D889E-85FE-4EA1-B98A-7F5013497791}"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Date Placeholder 3"/>
          <p:cNvSpPr>
            <a:spLocks noGrp="1"/>
          </p:cNvSpPr>
          <p:nvPr>
            <p:ph type="dt" sz="half" idx="10"/>
          </p:nvPr>
        </p:nvSpPr>
        <p:spPr/>
        <p:txBody>
          <a:bodyPr/>
          <a:lstStyle>
            <a:lvl1pPr>
              <a:defRPr>
                <a:uFillTx/>
              </a:defRPr>
            </a:lvl1pPr>
          </a:lstStyle>
          <a:p>
            <a:pPr>
              <a:defRPr>
                <a:uFillTx/>
              </a:defRPr>
            </a:pPr>
            <a:fld id="{1EC86C17-6A26-4BC8-BD38-787265B065E7}" type="datetime1">
              <a:rPr lang="en-US" altLang="en-US" smtClean="0">
                <a:uFillTx/>
              </a:rPr>
              <a:t>4/13/2021</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53D2BF3C-DD81-4A71-B976-BFF89C61EB4E}"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GB">
                <a:uFillTx/>
              </a:rPr>
              <a:t>Click to edit Master title style</a:t>
            </a:r>
            <a:endParaRPr lang="en-US">
              <a:uFillTx/>
            </a:endParaRP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GB">
                <a:uFillTx/>
              </a:rPr>
              <a:t>Click to edit Master text styles</a:t>
            </a:r>
          </a:p>
        </p:txBody>
      </p:sp>
      <p:sp>
        <p:nvSpPr>
          <p:cNvPr id="4" name="Date Placeholder 3"/>
          <p:cNvSpPr>
            <a:spLocks noGrp="1"/>
          </p:cNvSpPr>
          <p:nvPr>
            <p:ph type="dt" sz="half" idx="10"/>
          </p:nvPr>
        </p:nvSpPr>
        <p:spPr/>
        <p:txBody>
          <a:bodyPr/>
          <a:lstStyle>
            <a:lvl1pPr>
              <a:defRPr>
                <a:uFillTx/>
              </a:defRPr>
            </a:lvl1pPr>
          </a:lstStyle>
          <a:p>
            <a:pPr>
              <a:defRPr>
                <a:uFillTx/>
              </a:defRPr>
            </a:pPr>
            <a:fld id="{97D04E5D-2485-40DF-A37D-56E019F813DE}" type="datetime1">
              <a:rPr lang="en-US" altLang="en-US" smtClean="0">
                <a:uFillTx/>
              </a:rPr>
              <a:t>4/13/2021</a:t>
            </a:fld>
            <a:endParaRPr lang="en-US" altLang="en-US" dirty="0">
              <a:uFillTx/>
            </a:endParaRPr>
          </a:p>
        </p:txBody>
      </p:sp>
      <p:sp>
        <p:nvSpPr>
          <p:cNvPr id="5"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6" name="Slide Number Placeholder 5"/>
          <p:cNvSpPr>
            <a:spLocks noGrp="1"/>
          </p:cNvSpPr>
          <p:nvPr>
            <p:ph type="sldNum" sz="quarter" idx="12"/>
          </p:nvPr>
        </p:nvSpPr>
        <p:spPr/>
        <p:txBody>
          <a:bodyPr/>
          <a:lstStyle>
            <a:lvl1pPr>
              <a:defRPr>
                <a:uFillTx/>
              </a:defRPr>
            </a:lvl1pPr>
          </a:lstStyle>
          <a:p>
            <a:pPr>
              <a:defRPr>
                <a:uFillTx/>
              </a:defRPr>
            </a:pPr>
            <a:fld id="{03901A5D-0B4C-41D4-B47A-0666DBD385AE}"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5" name="Date Placeholder 3"/>
          <p:cNvSpPr>
            <a:spLocks noGrp="1"/>
          </p:cNvSpPr>
          <p:nvPr>
            <p:ph type="dt" sz="half" idx="10"/>
          </p:nvPr>
        </p:nvSpPr>
        <p:spPr/>
        <p:txBody>
          <a:bodyPr/>
          <a:lstStyle>
            <a:lvl1pPr>
              <a:defRPr>
                <a:uFillTx/>
              </a:defRPr>
            </a:lvl1pPr>
          </a:lstStyle>
          <a:p>
            <a:pPr>
              <a:defRPr>
                <a:uFillTx/>
              </a:defRPr>
            </a:pPr>
            <a:fld id="{2992A9F3-D041-4066-869B-8B7CF821DE5E}" type="datetime1">
              <a:rPr lang="en-US" altLang="en-US" smtClean="0">
                <a:uFillTx/>
              </a:rPr>
              <a:t>4/13/2021</a:t>
            </a:fld>
            <a:endParaRPr lang="en-US" altLang="en-US" dirty="0">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13FD9E92-459D-49BB-A1AD-3812F417DC11}"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GB">
                <a:uFillTx/>
              </a:rPr>
              <a:t>Click to edit Master title style</a:t>
            </a:r>
            <a:endParaRPr lang="en-US">
              <a:uFillTx/>
            </a:endParaRP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GB">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GB">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7" name="Date Placeholder 3"/>
          <p:cNvSpPr>
            <a:spLocks noGrp="1"/>
          </p:cNvSpPr>
          <p:nvPr>
            <p:ph type="dt" sz="half" idx="10"/>
          </p:nvPr>
        </p:nvSpPr>
        <p:spPr/>
        <p:txBody>
          <a:bodyPr/>
          <a:lstStyle>
            <a:lvl1pPr>
              <a:defRPr>
                <a:uFillTx/>
              </a:defRPr>
            </a:lvl1pPr>
          </a:lstStyle>
          <a:p>
            <a:pPr>
              <a:defRPr>
                <a:uFillTx/>
              </a:defRPr>
            </a:pPr>
            <a:fld id="{C062962F-1317-4253-A988-8F92ABF04CAD}" type="datetime1">
              <a:rPr lang="en-US" altLang="en-US" smtClean="0">
                <a:uFillTx/>
              </a:rPr>
              <a:t>4/13/2021</a:t>
            </a:fld>
            <a:endParaRPr lang="en-US" altLang="en-US" dirty="0">
              <a:uFillTx/>
            </a:endParaRPr>
          </a:p>
        </p:txBody>
      </p:sp>
      <p:sp>
        <p:nvSpPr>
          <p:cNvPr id="8"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9" name="Slide Number Placeholder 5"/>
          <p:cNvSpPr>
            <a:spLocks noGrp="1"/>
          </p:cNvSpPr>
          <p:nvPr>
            <p:ph type="sldNum" sz="quarter" idx="12"/>
          </p:nvPr>
        </p:nvSpPr>
        <p:spPr/>
        <p:txBody>
          <a:bodyPr/>
          <a:lstStyle>
            <a:lvl1pPr>
              <a:defRPr>
                <a:uFillTx/>
              </a:defRPr>
            </a:lvl1pPr>
          </a:lstStyle>
          <a:p>
            <a:pPr>
              <a:defRPr>
                <a:uFillTx/>
              </a:defRPr>
            </a:pPr>
            <a:fld id="{28FA8598-821F-4009-8917-384DEB011E55}"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uFillTx/>
              </a:rPr>
              <a:t>Click to edit Master title style</a:t>
            </a:r>
            <a:endParaRPr lang="en-US">
              <a:uFillTx/>
            </a:endParaRPr>
          </a:p>
        </p:txBody>
      </p:sp>
      <p:sp>
        <p:nvSpPr>
          <p:cNvPr id="3" name="Date Placeholder 3"/>
          <p:cNvSpPr>
            <a:spLocks noGrp="1"/>
          </p:cNvSpPr>
          <p:nvPr>
            <p:ph type="dt" sz="half" idx="10"/>
          </p:nvPr>
        </p:nvSpPr>
        <p:spPr/>
        <p:txBody>
          <a:bodyPr/>
          <a:lstStyle>
            <a:lvl1pPr>
              <a:defRPr>
                <a:uFillTx/>
              </a:defRPr>
            </a:lvl1pPr>
          </a:lstStyle>
          <a:p>
            <a:pPr>
              <a:defRPr>
                <a:uFillTx/>
              </a:defRPr>
            </a:pPr>
            <a:fld id="{5228097E-B34D-4868-B569-79E593CF18B9}" type="datetime1">
              <a:rPr lang="en-US" altLang="en-US" smtClean="0">
                <a:uFillTx/>
              </a:rPr>
              <a:t>4/13/2021</a:t>
            </a:fld>
            <a:endParaRPr lang="en-US" altLang="en-US" dirty="0">
              <a:uFillTx/>
            </a:endParaRPr>
          </a:p>
        </p:txBody>
      </p:sp>
      <p:sp>
        <p:nvSpPr>
          <p:cNvPr id="4"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5" name="Slide Number Placeholder 5"/>
          <p:cNvSpPr>
            <a:spLocks noGrp="1"/>
          </p:cNvSpPr>
          <p:nvPr>
            <p:ph type="sldNum" sz="quarter" idx="12"/>
          </p:nvPr>
        </p:nvSpPr>
        <p:spPr/>
        <p:txBody>
          <a:bodyPr/>
          <a:lstStyle>
            <a:lvl1pPr>
              <a:defRPr>
                <a:uFillTx/>
              </a:defRPr>
            </a:lvl1pPr>
          </a:lstStyle>
          <a:p>
            <a:pPr>
              <a:defRPr>
                <a:uFillTx/>
              </a:defRPr>
            </a:pPr>
            <a:fld id="{0A718FFB-2080-4809-932A-162F617D3E7B}"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uFillTx/>
              </a:defRPr>
            </a:lvl1pPr>
          </a:lstStyle>
          <a:p>
            <a:pPr>
              <a:defRPr>
                <a:uFillTx/>
              </a:defRPr>
            </a:pPr>
            <a:fld id="{E6E74306-A179-45AD-88D1-8445D7BEAF9B}" type="datetime1">
              <a:rPr lang="en-US" altLang="en-US" smtClean="0">
                <a:uFillTx/>
              </a:rPr>
              <a:t>4/13/2021</a:t>
            </a:fld>
            <a:endParaRPr lang="en-US" altLang="en-US" dirty="0">
              <a:uFillTx/>
            </a:endParaRPr>
          </a:p>
        </p:txBody>
      </p:sp>
      <p:sp>
        <p:nvSpPr>
          <p:cNvPr id="3"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4" name="Slide Number Placeholder 5"/>
          <p:cNvSpPr>
            <a:spLocks noGrp="1"/>
          </p:cNvSpPr>
          <p:nvPr>
            <p:ph type="sldNum" sz="quarter" idx="12"/>
          </p:nvPr>
        </p:nvSpPr>
        <p:spPr/>
        <p:txBody>
          <a:bodyPr/>
          <a:lstStyle>
            <a:lvl1pPr>
              <a:defRPr>
                <a:uFillTx/>
              </a:defRPr>
            </a:lvl1pPr>
          </a:lstStyle>
          <a:p>
            <a:pPr>
              <a:defRPr>
                <a:uFillTx/>
              </a:defRPr>
            </a:pPr>
            <a:fld id="{00A17D6D-4439-4C79-9E40-67CA0EAEAEFD}"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GB">
                <a:uFillTx/>
              </a:rPr>
              <a:t>Click to edit Master title style</a:t>
            </a:r>
            <a:endParaRPr lang="en-US">
              <a:uFillTx/>
            </a:endParaRPr>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GB">
                <a:uFillTx/>
              </a:rPr>
              <a:t>Click to edit Master text styles</a:t>
            </a:r>
          </a:p>
          <a:p>
            <a:pPr lvl="1"/>
            <a:r>
              <a:rPr lang="en-GB">
                <a:uFillTx/>
              </a:rPr>
              <a:t>Second level</a:t>
            </a:r>
          </a:p>
          <a:p>
            <a:pPr lvl="2"/>
            <a:r>
              <a:rPr lang="en-GB">
                <a:uFillTx/>
              </a:rPr>
              <a:t>Third level</a:t>
            </a:r>
          </a:p>
          <a:p>
            <a:pPr lvl="3"/>
            <a:r>
              <a:rPr lang="en-GB">
                <a:uFillTx/>
              </a:rPr>
              <a:t>Fourth level</a:t>
            </a:r>
          </a:p>
          <a:p>
            <a:pPr lvl="4"/>
            <a:r>
              <a:rPr lang="en-GB">
                <a:uFillTx/>
              </a:rPr>
              <a:t>Fifth level</a:t>
            </a:r>
            <a:endParaRPr lang="en-US">
              <a:uFillTx/>
            </a:endParaRP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GB">
                <a:uFillTx/>
              </a:rPr>
              <a:t>Click to edit Master text styles</a:t>
            </a:r>
          </a:p>
        </p:txBody>
      </p:sp>
      <p:sp>
        <p:nvSpPr>
          <p:cNvPr id="5" name="Date Placeholder 3"/>
          <p:cNvSpPr>
            <a:spLocks noGrp="1"/>
          </p:cNvSpPr>
          <p:nvPr>
            <p:ph type="dt" sz="half" idx="10"/>
          </p:nvPr>
        </p:nvSpPr>
        <p:spPr/>
        <p:txBody>
          <a:bodyPr/>
          <a:lstStyle>
            <a:lvl1pPr>
              <a:defRPr>
                <a:uFillTx/>
              </a:defRPr>
            </a:lvl1pPr>
          </a:lstStyle>
          <a:p>
            <a:pPr>
              <a:defRPr>
                <a:uFillTx/>
              </a:defRPr>
            </a:pPr>
            <a:fld id="{BF73551B-1024-42E4-8E9E-A765D141A31D}" type="datetime1">
              <a:rPr lang="en-US" altLang="en-US" smtClean="0">
                <a:uFillTx/>
              </a:rPr>
              <a:t>4/13/2021</a:t>
            </a:fld>
            <a:endParaRPr lang="en-US" altLang="en-US" dirty="0">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5E761A23-4EC0-44BB-9A15-CF653C5C906C}" type="slidenum">
              <a:rPr lang="en-US" altLang="en-US">
                <a:uFillTx/>
              </a:rPr>
              <a:pPr>
                <a:defRPr>
                  <a:uFillTx/>
                </a:defRPr>
              </a:pPr>
              <a:t>‹#›</a:t>
            </a:fld>
            <a:endParaRPr lang="en-US" altLang="en-US" dirty="0">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GB">
                <a:uFillTx/>
              </a:rPr>
              <a:t>Click to edit Master title style</a:t>
            </a:r>
            <a:endParaRPr lang="en-US">
              <a:uFillTx/>
            </a:endParaRP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pPr lvl="0"/>
            <a:endParaRPr lang="en-US" noProof="0" dirty="0">
              <a:uFillTx/>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GB">
                <a:uFillTx/>
              </a:rPr>
              <a:t>Click to edit Master text styles</a:t>
            </a:r>
          </a:p>
        </p:txBody>
      </p:sp>
      <p:sp>
        <p:nvSpPr>
          <p:cNvPr id="5" name="Date Placeholder 3"/>
          <p:cNvSpPr>
            <a:spLocks noGrp="1"/>
          </p:cNvSpPr>
          <p:nvPr>
            <p:ph type="dt" sz="half" idx="10"/>
          </p:nvPr>
        </p:nvSpPr>
        <p:spPr/>
        <p:txBody>
          <a:bodyPr/>
          <a:lstStyle>
            <a:lvl1pPr>
              <a:defRPr>
                <a:uFillTx/>
              </a:defRPr>
            </a:lvl1pPr>
          </a:lstStyle>
          <a:p>
            <a:pPr>
              <a:defRPr>
                <a:uFillTx/>
              </a:defRPr>
            </a:pPr>
            <a:fld id="{0055876E-9FB6-4459-B4FF-AB2799FA0937}" type="datetime1">
              <a:rPr lang="en-US" altLang="en-US" smtClean="0">
                <a:uFillTx/>
              </a:rPr>
              <a:t>4/13/2021</a:t>
            </a:fld>
            <a:endParaRPr lang="en-US" altLang="en-US" dirty="0">
              <a:uFillTx/>
            </a:endParaRPr>
          </a:p>
        </p:txBody>
      </p:sp>
      <p:sp>
        <p:nvSpPr>
          <p:cNvPr id="6" name="Footer Placeholder 4"/>
          <p:cNvSpPr>
            <a:spLocks noGrp="1"/>
          </p:cNvSpPr>
          <p:nvPr>
            <p:ph type="ftr" sz="quarter" idx="11"/>
          </p:nvPr>
        </p:nvSpPr>
        <p:spPr/>
        <p:txBody>
          <a:bodyPr/>
          <a:lstStyle>
            <a:lvl1pPr>
              <a:defRPr>
                <a:uFillTx/>
              </a:defRPr>
            </a:lvl1pPr>
          </a:lstStyle>
          <a:p>
            <a:pPr>
              <a:defRPr>
                <a:uFillTx/>
              </a:defRPr>
            </a:pPr>
            <a:endParaRPr lang="en-US" dirty="0">
              <a:uFillTx/>
            </a:endParaRPr>
          </a:p>
        </p:txBody>
      </p:sp>
      <p:sp>
        <p:nvSpPr>
          <p:cNvPr id="7" name="Slide Number Placeholder 5"/>
          <p:cNvSpPr>
            <a:spLocks noGrp="1"/>
          </p:cNvSpPr>
          <p:nvPr>
            <p:ph type="sldNum" sz="quarter" idx="12"/>
          </p:nvPr>
        </p:nvSpPr>
        <p:spPr/>
        <p:txBody>
          <a:bodyPr/>
          <a:lstStyle>
            <a:lvl1pPr>
              <a:defRPr>
                <a:uFillTx/>
              </a:defRPr>
            </a:lvl1pPr>
          </a:lstStyle>
          <a:p>
            <a:pPr>
              <a:defRPr>
                <a:uFillTx/>
              </a:defRPr>
            </a:pPr>
            <a:fld id="{BEE1E9CF-CFC4-48AD-91D8-D7E0396B82E7}" type="slidenum">
              <a:rPr lang="en-US" altLang="en-US">
                <a:uFillTx/>
              </a:rPr>
              <a:pPr>
                <a:defRPr>
                  <a:uFillTx/>
                </a:defRPr>
              </a:pPr>
              <a:t>‹#›</a:t>
            </a:fld>
            <a:endParaRPr lang="en-US" altLang="en-US"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en-GB" altLang="en-US">
                <a:uFillTx/>
              </a:rPr>
              <a:t>Click to edit Master title style</a:t>
            </a:r>
            <a:endParaRPr lang="en-US" altLang="en-US">
              <a:uFillTx/>
            </a:endParaRPr>
          </a:p>
        </p:txBody>
      </p:sp>
      <p:sp>
        <p:nvSpPr>
          <p:cNvPr id="1027" name="Text Placeholder 2"/>
          <p:cNvSpPr>
            <a:spLocks noGrp="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GB" altLang="en-US">
                <a:uFillTx/>
              </a:rPr>
              <a:t>Click to edit Master text styles</a:t>
            </a:r>
          </a:p>
          <a:p>
            <a:pPr lvl="1"/>
            <a:r>
              <a:rPr lang="en-GB" altLang="en-US">
                <a:uFillTx/>
              </a:rPr>
              <a:t>Second level</a:t>
            </a:r>
          </a:p>
          <a:p>
            <a:pPr lvl="2"/>
            <a:r>
              <a:rPr lang="en-GB" altLang="en-US">
                <a:uFillTx/>
              </a:rPr>
              <a:t>Third level</a:t>
            </a:r>
          </a:p>
          <a:p>
            <a:pPr lvl="3"/>
            <a:r>
              <a:rPr lang="en-GB" altLang="en-US">
                <a:uFillTx/>
              </a:rPr>
              <a:t>Fourth level</a:t>
            </a:r>
          </a:p>
          <a:p>
            <a:pPr lvl="4"/>
            <a:r>
              <a:rPr lang="en-GB" altLang="en-US">
                <a:uFillTx/>
              </a:rPr>
              <a:t>Fifth level</a:t>
            </a:r>
            <a:endParaRPr lang="en-US" altLang="en-US">
              <a:uFillTx/>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uFillTx/>
              </a:defRPr>
            </a:lvl1pPr>
          </a:lstStyle>
          <a:p>
            <a:pPr>
              <a:defRPr>
                <a:uFillTx/>
              </a:defRPr>
            </a:pPr>
            <a:fld id="{079ED3F1-A314-4554-9CCE-358D1B89E191}" type="datetime1">
              <a:rPr lang="en-US" altLang="en-US" smtClean="0">
                <a:uFillTx/>
              </a:rPr>
              <a:t>4/13/2021</a:t>
            </a:fld>
            <a:endParaRPr lang="en-US" altLang="en-US" dirty="0">
              <a:uFillTx/>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uFillTx/>
                <a:latin typeface="+mn-lt"/>
                <a:ea typeface="+mn-ea"/>
              </a:defRPr>
            </a:lvl1pPr>
          </a:lstStyle>
          <a:p>
            <a:pPr>
              <a:defRPr>
                <a:uFillTx/>
              </a:defRPr>
            </a:pPr>
            <a:endParaRPr lang="en-US" dirty="0">
              <a:uFillTx/>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uFillTx/>
              </a:defRPr>
            </a:lvl1pPr>
          </a:lstStyle>
          <a:p>
            <a:pPr>
              <a:defRPr>
                <a:uFillTx/>
              </a:defRPr>
            </a:pPr>
            <a:fld id="{3F3A7AA4-C9BB-4154-BB21-1A57F294C59A}" type="slidenum">
              <a:rPr lang="en-US" altLang="en-US">
                <a:uFillTx/>
              </a:rPr>
              <a:pPr>
                <a:defRPr>
                  <a:uFillTx/>
                </a:defRPr>
              </a:pPr>
              <a:t>‹#›</a:t>
            </a:fld>
            <a:endParaRPr lang="en-US" altLang="en-US" dirty="0">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0" fontAlgn="base" hangingPunct="0">
        <a:spcBef>
          <a:spcPct val="0"/>
        </a:spcBef>
        <a:spcAft>
          <a:spcPct val="0"/>
        </a:spcAft>
        <a:defRPr sz="4400" kern="1200">
          <a:solidFill>
            <a:schemeClr val="tx1"/>
          </a:solidFill>
          <a:uFillTx/>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uFillTx/>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uFillTx/>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uFillTx/>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uFillTx/>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357188" y="98322"/>
            <a:ext cx="5072062" cy="2664543"/>
          </a:xfrm>
        </p:spPr>
        <p:txBody>
          <a:bodyPr/>
          <a:lstStyle/>
          <a:p>
            <a:pPr eaLnBrk="1" hangingPunct="1"/>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3200" dirty="0">
                <a:latin typeface="Arial" panose="020B0604020202020204" pitchFamily="34" charset="0"/>
                <a:cs typeface="Arial" panose="020B0604020202020204" pitchFamily="34" charset="0"/>
              </a:rPr>
              <a:t/>
            </a:r>
            <a:br>
              <a:rPr lang="en-US" altLang="en-US" sz="3200" dirty="0">
                <a:latin typeface="Arial" panose="020B0604020202020204" pitchFamily="34" charset="0"/>
                <a:cs typeface="Arial" panose="020B0604020202020204" pitchFamily="34" charset="0"/>
              </a:rPr>
            </a:br>
            <a:r>
              <a:rPr lang="en-US" altLang="en-US" sz="3200" b="1" dirty="0" smtClean="0">
                <a:latin typeface="Arial" panose="020B0604020202020204" pitchFamily="34" charset="0"/>
                <a:cs typeface="Arial" panose="020B0604020202020204" pitchFamily="34" charset="0"/>
              </a:rPr>
              <a:t>INSTITUTE OF COMMERCIAL FORENSIC PRACTITIONERS</a:t>
            </a:r>
            <a:r>
              <a:rPr lang="en-US" altLang="en-US" sz="3200" dirty="0">
                <a:latin typeface="Arial" panose="020B0604020202020204" pitchFamily="34" charset="0"/>
                <a:cs typeface="Arial" panose="020B0604020202020204" pitchFamily="34" charset="0"/>
              </a:rPr>
              <a:t/>
            </a:r>
            <a:br>
              <a:rPr lang="en-US" altLang="en-US" sz="32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
            </a:r>
            <a:br>
              <a:rPr lang="en-US" altLang="en-US" sz="2400" dirty="0">
                <a:latin typeface="Arial" panose="020B0604020202020204" pitchFamily="34" charset="0"/>
                <a:cs typeface="Arial" panose="020B0604020202020204" pitchFamily="34" charset="0"/>
              </a:rPr>
            </a:br>
            <a:endParaRPr lang="en-US" altLang="en-US" sz="2400" dirty="0">
              <a:uFillTx/>
              <a:latin typeface="Arial" panose="020B0604020202020204" pitchFamily="34" charset="0"/>
              <a:cs typeface="Arial" panose="020B0604020202020204" pitchFamily="34" charset="0"/>
            </a:endParaRPr>
          </a:p>
        </p:txBody>
      </p:sp>
      <p:sp>
        <p:nvSpPr>
          <p:cNvPr id="6" name="Subtitle 2"/>
          <p:cNvSpPr>
            <a:spLocks noGrp="1"/>
          </p:cNvSpPr>
          <p:nvPr>
            <p:ph type="subTitle" idx="1"/>
          </p:nvPr>
        </p:nvSpPr>
        <p:spPr>
          <a:xfrm>
            <a:off x="357188" y="3205316"/>
            <a:ext cx="5072062" cy="2389239"/>
          </a:xfrm>
        </p:spPr>
        <p:txBody>
          <a:bodyPr rtlCol="0">
            <a:noAutofit/>
          </a:bodyPr>
          <a:lstStyle/>
          <a:p>
            <a:pPr eaLnBrk="1" fontAlgn="auto" hangingPunct="1">
              <a:spcAft>
                <a:spcPts val="0"/>
              </a:spcAft>
              <a:defRPr>
                <a:uFillTx/>
              </a:defRPr>
            </a:pPr>
            <a:r>
              <a:rPr lang="en-US" sz="2200" b="1" dirty="0" smtClean="0">
                <a:latin typeface="Arial" panose="020B0604020202020204" pitchFamily="34" charset="0"/>
                <a:ea typeface="+mn-ea"/>
                <a:cs typeface="Arial" panose="020B0604020202020204" pitchFamily="34" charset="0"/>
              </a:rPr>
              <a:t>PRESENTER/S: </a:t>
            </a:r>
          </a:p>
          <a:p>
            <a:pPr eaLnBrk="1" fontAlgn="auto" hangingPunct="1">
              <a:spcAft>
                <a:spcPts val="0"/>
              </a:spcAft>
              <a:defRPr>
                <a:uFillTx/>
              </a:defRPr>
            </a:pPr>
            <a:r>
              <a:rPr lang="en-US" sz="2200" b="1" dirty="0" smtClean="0">
                <a:latin typeface="Arial" panose="020B0604020202020204" pitchFamily="34" charset="0"/>
                <a:ea typeface="+mn-ea"/>
                <a:cs typeface="Arial" panose="020B0604020202020204" pitchFamily="34" charset="0"/>
              </a:rPr>
              <a:t>ADV. TLAKULA</a:t>
            </a:r>
          </a:p>
          <a:p>
            <a:pPr eaLnBrk="1" fontAlgn="auto" hangingPunct="1">
              <a:spcAft>
                <a:spcPts val="0"/>
              </a:spcAft>
              <a:defRPr>
                <a:uFillTx/>
              </a:defRPr>
            </a:pPr>
            <a:r>
              <a:rPr lang="en-US" sz="2200" b="1" dirty="0" smtClean="0">
                <a:latin typeface="Arial" panose="020B0604020202020204" pitchFamily="34" charset="0"/>
                <a:ea typeface="+mn-ea"/>
                <a:cs typeface="Arial" panose="020B0604020202020204" pitchFamily="34" charset="0"/>
              </a:rPr>
              <a:t>MR. NEMASISI</a:t>
            </a:r>
          </a:p>
          <a:p>
            <a:pPr algn="l" eaLnBrk="1" fontAlgn="auto" hangingPunct="1">
              <a:spcAft>
                <a:spcPts val="0"/>
              </a:spcAft>
              <a:defRPr>
                <a:uFillTx/>
              </a:defRPr>
            </a:pPr>
            <a:endParaRPr lang="en-US" sz="2200" b="1" dirty="0" smtClean="0">
              <a:latin typeface="Arial" panose="020B0604020202020204" pitchFamily="34" charset="0"/>
              <a:ea typeface="+mn-ea"/>
              <a:cs typeface="Arial" panose="020B0604020202020204" pitchFamily="34" charset="0"/>
            </a:endParaRPr>
          </a:p>
          <a:p>
            <a:pPr eaLnBrk="1" fontAlgn="auto" hangingPunct="1">
              <a:spcAft>
                <a:spcPts val="0"/>
              </a:spcAft>
              <a:defRPr>
                <a:uFillTx/>
              </a:defRPr>
            </a:pPr>
            <a:r>
              <a:rPr lang="en-US" sz="2200" b="1" dirty="0" smtClean="0">
                <a:latin typeface="Arial" panose="020B0604020202020204" pitchFamily="34" charset="0"/>
                <a:ea typeface="+mn-ea"/>
                <a:cs typeface="Arial" panose="020B0604020202020204" pitchFamily="34" charset="0"/>
              </a:rPr>
              <a:t>TIME: 10H00</a:t>
            </a:r>
          </a:p>
          <a:p>
            <a:pPr eaLnBrk="1" fontAlgn="auto" hangingPunct="1">
              <a:spcAft>
                <a:spcPts val="0"/>
              </a:spcAft>
              <a:defRPr>
                <a:uFillTx/>
              </a:defRPr>
            </a:pPr>
            <a:r>
              <a:rPr lang="en-US" sz="2200" b="1" dirty="0" smtClean="0">
                <a:latin typeface="Arial" panose="020B0604020202020204" pitchFamily="34" charset="0"/>
                <a:ea typeface="+mn-ea"/>
                <a:cs typeface="Arial" panose="020B0604020202020204" pitchFamily="34" charset="0"/>
              </a:rPr>
              <a:t>Date</a:t>
            </a:r>
            <a:r>
              <a:rPr lang="en-US" sz="2200" b="1" dirty="0">
                <a:latin typeface="Arial" panose="020B0604020202020204" pitchFamily="34" charset="0"/>
                <a:ea typeface="+mn-ea"/>
                <a:cs typeface="Arial" panose="020B0604020202020204" pitchFamily="34" charset="0"/>
              </a:rPr>
              <a:t>: 1</a:t>
            </a:r>
            <a:r>
              <a:rPr lang="en-US" sz="2200" b="1" dirty="0" smtClean="0">
                <a:latin typeface="Arial" panose="020B0604020202020204" pitchFamily="34" charset="0"/>
                <a:ea typeface="+mn-ea"/>
                <a:cs typeface="Arial" panose="020B0604020202020204" pitchFamily="34" charset="0"/>
              </a:rPr>
              <a:t>4 APRIL </a:t>
            </a:r>
            <a:r>
              <a:rPr lang="en-US" sz="2200" b="1" dirty="0">
                <a:latin typeface="Arial" panose="020B0604020202020204" pitchFamily="34" charset="0"/>
                <a:ea typeface="+mn-ea"/>
                <a:cs typeface="Arial" panose="020B0604020202020204" pitchFamily="34" charset="0"/>
              </a:rPr>
              <a:t>2021</a:t>
            </a:r>
            <a:endParaRPr lang="en-US" sz="2200" b="1" dirty="0">
              <a:uFillTx/>
              <a:latin typeface="Arial" panose="020B0604020202020204" pitchFamily="34" charset="0"/>
              <a:ea typeface="+mn-ea"/>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uFillTx/>
              </a:defRPr>
            </a:pPr>
            <a:fld id="{3F4BE944-5249-4CB2-9111-D35F09F724B6}" type="slidenum">
              <a:rPr lang="en-US" altLang="en-US" smtClean="0">
                <a:uFillTx/>
              </a:rPr>
              <a:pPr>
                <a:defRPr>
                  <a:uFillTx/>
                </a:defRPr>
              </a:pPr>
              <a:t>1</a:t>
            </a:fld>
            <a:endParaRPr lang="en-US" altLang="en-US" dirty="0">
              <a:uFillTx/>
            </a:endParaRPr>
          </a:p>
        </p:txBody>
      </p:sp>
      <p:sp>
        <p:nvSpPr>
          <p:cNvPr id="3" name="Footer Placeholder 2"/>
          <p:cNvSpPr>
            <a:spLocks noGrp="1"/>
          </p:cNvSpPr>
          <p:nvPr>
            <p:ph type="ftr" sz="quarter" idx="11"/>
          </p:nvPr>
        </p:nvSpPr>
        <p:spPr/>
        <p:txBody>
          <a:bodyPr/>
          <a:lstStyle/>
          <a:p>
            <a:pPr>
              <a:defRPr>
                <a:uFillTx/>
              </a:defRPr>
            </a:pPr>
            <a:r>
              <a:rPr lang="en-US" dirty="0">
                <a:uFillTx/>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lstStyle/>
          <a:p>
            <a:r>
              <a:rPr lang="en-US" sz="3600" b="1" dirty="0">
                <a:latin typeface="Arial" panose="020B0604020202020204" pitchFamily="34" charset="0"/>
                <a:cs typeface="Arial" panose="020B0604020202020204" pitchFamily="34" charset="0"/>
              </a:rPr>
              <a:t>CONT.</a:t>
            </a:r>
          </a:p>
        </p:txBody>
      </p:sp>
      <p:sp>
        <p:nvSpPr>
          <p:cNvPr id="17410" name="Content Placeholder 2"/>
          <p:cNvSpPr>
            <a:spLocks noGrp="1"/>
          </p:cNvSpPr>
          <p:nvPr>
            <p:ph idx="1"/>
          </p:nvPr>
        </p:nvSpPr>
        <p:spPr/>
        <p:txBody>
          <a:bodyPr/>
          <a:lstStyle/>
          <a:p>
            <a:pPr algn="just">
              <a:lnSpc>
                <a:spcPct val="150000"/>
              </a:lnSpc>
            </a:pPr>
            <a:r>
              <a:rPr lang="en-US" altLang="en-US" sz="2200" dirty="0">
                <a:latin typeface="Arial" panose="020B0604020202020204" pitchFamily="34" charset="0"/>
                <a:cs typeface="Arial" panose="020B0604020202020204" pitchFamily="34" charset="0"/>
              </a:rPr>
              <a:t>POPIA does not prevent a public or private body from exercising its powers.</a:t>
            </a:r>
          </a:p>
          <a:p>
            <a:pPr algn="just">
              <a:lnSpc>
                <a:spcPct val="150000"/>
              </a:lnSpc>
            </a:pPr>
            <a:endParaRPr lang="en-US" altLang="en-US" sz="2200" dirty="0">
              <a:latin typeface="Arial" panose="020B0604020202020204" pitchFamily="34" charset="0"/>
              <a:cs typeface="Arial" panose="020B0604020202020204" pitchFamily="34" charset="0"/>
            </a:endParaRPr>
          </a:p>
          <a:p>
            <a:pPr algn="just">
              <a:lnSpc>
                <a:spcPct val="150000"/>
              </a:lnSpc>
            </a:pPr>
            <a:endParaRPr lang="en-US" altLang="en-US" sz="2200" dirty="0">
              <a:latin typeface="Arial" panose="020B0604020202020204" pitchFamily="34" charset="0"/>
              <a:cs typeface="Arial" panose="020B0604020202020204" pitchFamily="34" charset="0"/>
            </a:endParaRPr>
          </a:p>
          <a:p>
            <a:pPr algn="just">
              <a:lnSpc>
                <a:spcPct val="150000"/>
              </a:lnSpc>
            </a:pPr>
            <a:endParaRPr lang="en-US" altLang="en-US" sz="2200" dirty="0">
              <a:latin typeface="Arial" panose="020B0604020202020204" pitchFamily="34" charset="0"/>
              <a:cs typeface="Arial" panose="020B0604020202020204" pitchFamily="34" charset="0"/>
            </a:endParaRPr>
          </a:p>
          <a:p>
            <a:pPr algn="just">
              <a:lnSpc>
                <a:spcPct val="150000"/>
              </a:lnSpc>
              <a:buFontTx/>
              <a:buChar char="-"/>
            </a:pPr>
            <a:endParaRPr lang="en-ZA" altLang="en-US" sz="2400" dirty="0">
              <a:latin typeface="Arial" panose="020B0604020202020204" pitchFamily="34" charset="0"/>
              <a:cs typeface="Arial" panose="020B0604020202020204" pitchFamily="34" charset="0"/>
            </a:endParaRPr>
          </a:p>
          <a:p>
            <a:pPr algn="just">
              <a:lnSpc>
                <a:spcPct val="150000"/>
              </a:lnSpc>
              <a:buFontTx/>
              <a:buChar char="-"/>
            </a:pPr>
            <a:endParaRPr lang="en-ZA" altLang="en-US" sz="2400" dirty="0">
              <a:latin typeface="Arial" panose="020B0604020202020204" pitchFamily="34" charset="0"/>
              <a:cs typeface="Arial" panose="020B0604020202020204" pitchFamily="34" charset="0"/>
            </a:endParaRPr>
          </a:p>
          <a:p>
            <a:pPr algn="just">
              <a:lnSpc>
                <a:spcPct val="150000"/>
              </a:lnSpc>
              <a:buFontTx/>
              <a:buChar char="-"/>
            </a:pPr>
            <a:endParaRPr lang="en-ZA" altLang="en-US" sz="2400" dirty="0">
              <a:latin typeface="Arial" panose="020B0604020202020204" pitchFamily="34" charset="0"/>
              <a:cs typeface="Arial" panose="020B0604020202020204" pitchFamily="34" charset="0"/>
            </a:endParaRPr>
          </a:p>
        </p:txBody>
      </p:sp>
      <p:sp>
        <p:nvSpPr>
          <p:cNvPr id="17411" name="Slide Number Placeholder 3"/>
          <p:cNvSpPr>
            <a:spLocks noGrp="1"/>
          </p:cNvSpPr>
          <p:nvPr>
            <p:ph type="sldNum" sz="quarter" idx="12"/>
          </p:nvPr>
        </p:nvSpPr>
        <p:spPr/>
        <p:txBody>
          <a:bodyPr/>
          <a:lstStyle>
            <a:lvl1pPr>
              <a:spcBef>
                <a:spcPct val="20000"/>
              </a:spcBef>
              <a:buFont typeface="Arial" panose="020B0604020202020204" pitchFamily="34" charset="0"/>
              <a:buChar char="•"/>
              <a:defRPr sz="3200">
                <a:solidFill>
                  <a:schemeClr val="tx1"/>
                </a:solidFill>
                <a:uFillTx/>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uFillTx/>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uFillTx/>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9pPr>
          </a:lstStyle>
          <a:p>
            <a:fld id="{0109259A-4C6A-4828-BE4D-E7F339181EE5}" type="slidenum">
              <a:rPr lang="en-US" altLang="en-US" smtClean="0"/>
              <a:pPr/>
              <a:t>10</a:t>
            </a:fld>
            <a:endParaRPr lang="en-US" altLang="en-US" dirty="0"/>
          </a:p>
        </p:txBody>
      </p:sp>
      <p:sp>
        <p:nvSpPr>
          <p:cNvPr id="2" name="Footer Placeholder 1"/>
          <p:cNvSpPr>
            <a:spLocks noGrp="1"/>
          </p:cNvSpPr>
          <p:nvPr>
            <p:ph type="ftr" sz="quarter" idx="11"/>
          </p:nvPr>
        </p:nvSpPr>
        <p:spPr/>
        <p:txBody>
          <a:bodyPr/>
          <a:lstStyle/>
          <a:p>
            <a:pPr>
              <a:defRPr>
                <a:uFillTx/>
              </a:defRPr>
            </a:pPr>
            <a:r>
              <a:rPr lang="en-US" dirty="0">
                <a:uFillTx/>
              </a:rPr>
              <a:t>10</a:t>
            </a:r>
          </a:p>
        </p:txBody>
      </p:sp>
      <p:sp>
        <p:nvSpPr>
          <p:cNvPr id="8" name="Content Placeholder 2">
            <a:extLst>
              <a:ext uri="{FF2B5EF4-FFF2-40B4-BE49-F238E27FC236}">
                <a16:creationId xmlns:a16="http://schemas.microsoft.com/office/drawing/2014/main" id="{600E0BAE-E090-4B21-A4FF-6A297B92C10E}"/>
              </a:ext>
            </a:extLst>
          </p:cNvPr>
          <p:cNvSpPr txBox="1">
            <a:spLocks/>
          </p:cNvSpPr>
          <p:nvPr/>
        </p:nvSpPr>
        <p:spPr bwMode="auto">
          <a:xfrm>
            <a:off x="457200" y="4247919"/>
            <a:ext cx="8229600" cy="1878244"/>
          </a:xfrm>
          <a:prstGeom prst="rect">
            <a:avLst/>
          </a:prstGeom>
          <a:noFill/>
          <a:ln>
            <a:noFill/>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uFillTx/>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uFillTx/>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uFillTx/>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uFillTx/>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a:lstStyle>
          <a:p>
            <a:pPr marL="0" indent="0" algn="just">
              <a:lnSpc>
                <a:spcPct val="150000"/>
              </a:lnSpc>
              <a:buFont typeface="Arial" panose="020B0604020202020204" pitchFamily="34" charset="0"/>
              <a:buNone/>
            </a:pPr>
            <a:endParaRPr lang="en-US" altLang="en-US" sz="2200" dirty="0">
              <a:latin typeface="Arial" panose="020B0604020202020204" pitchFamily="34" charset="0"/>
              <a:cs typeface="Arial" panose="020B0604020202020204" pitchFamily="34" charset="0"/>
            </a:endParaRPr>
          </a:p>
          <a:p>
            <a:pPr algn="just">
              <a:lnSpc>
                <a:spcPct val="150000"/>
              </a:lnSpc>
              <a:buFontTx/>
              <a:buChar char="-"/>
            </a:pPr>
            <a:endParaRPr lang="en-ZA" altLang="en-US" sz="2400" dirty="0">
              <a:latin typeface="Arial" panose="020B0604020202020204" pitchFamily="34" charset="0"/>
              <a:cs typeface="Arial" panose="020B0604020202020204" pitchFamily="34" charset="0"/>
            </a:endParaRPr>
          </a:p>
          <a:p>
            <a:pPr algn="just">
              <a:lnSpc>
                <a:spcPct val="150000"/>
              </a:lnSpc>
              <a:buFontTx/>
              <a:buChar char="-"/>
            </a:pPr>
            <a:endParaRPr lang="en-ZA" altLang="en-US" sz="2400" dirty="0">
              <a:latin typeface="Arial" panose="020B0604020202020204" pitchFamily="34" charset="0"/>
              <a:cs typeface="Arial" panose="020B0604020202020204" pitchFamily="34" charset="0"/>
            </a:endParaRPr>
          </a:p>
          <a:p>
            <a:pPr algn="just">
              <a:lnSpc>
                <a:spcPct val="150000"/>
              </a:lnSpc>
              <a:buFontTx/>
              <a:buChar char="-"/>
            </a:pPr>
            <a:endParaRPr lang="en-ZA" alt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solidFill>
            <a:schemeClr val="bg1"/>
          </a:solidFill>
        </p:spPr>
        <p:txBody>
          <a:bodyPr/>
          <a:lstStyle/>
          <a:p>
            <a:r>
              <a:rPr lang="en-ZA" sz="3200" b="1" dirty="0">
                <a:latin typeface="Arial" panose="020B0604020202020204" pitchFamily="34" charset="0"/>
                <a:cs typeface="Arial" panose="020B0604020202020204" pitchFamily="34" charset="0"/>
              </a:rPr>
              <a:t>CONDITIONS FOR LAWFUL PROCESSING OF PERSONAL INFORMATION (sections 8-35)</a:t>
            </a:r>
          </a:p>
        </p:txBody>
      </p:sp>
      <p:sp>
        <p:nvSpPr>
          <p:cNvPr id="3" name="Content Placeholder 2"/>
          <p:cNvSpPr>
            <a:spLocks noGrp="1"/>
          </p:cNvSpPr>
          <p:nvPr>
            <p:ph idx="1"/>
          </p:nvPr>
        </p:nvSpPr>
        <p:spPr/>
        <p:txBody>
          <a:bodyPr/>
          <a:lstStyle/>
          <a:p>
            <a:pPr algn="just">
              <a:lnSpc>
                <a:spcPct val="150000"/>
              </a:lnSpc>
            </a:pPr>
            <a:r>
              <a:rPr lang="en-ZA" sz="2200" dirty="0">
                <a:latin typeface="Arial" panose="020B0604020202020204" pitchFamily="34" charset="0"/>
                <a:cs typeface="Arial" panose="020B0604020202020204" pitchFamily="34" charset="0"/>
              </a:rPr>
              <a:t>Accountability;</a:t>
            </a:r>
          </a:p>
          <a:p>
            <a:pPr algn="just">
              <a:lnSpc>
                <a:spcPct val="150000"/>
              </a:lnSpc>
            </a:pPr>
            <a:r>
              <a:rPr lang="en-ZA" sz="2200" dirty="0">
                <a:latin typeface="Arial" panose="020B0604020202020204" pitchFamily="34" charset="0"/>
                <a:cs typeface="Arial" panose="020B0604020202020204" pitchFamily="34" charset="0"/>
              </a:rPr>
              <a:t>Processing limitation;</a:t>
            </a:r>
          </a:p>
          <a:p>
            <a:pPr algn="just">
              <a:lnSpc>
                <a:spcPct val="150000"/>
              </a:lnSpc>
            </a:pPr>
            <a:r>
              <a:rPr lang="en-ZA" sz="2200" dirty="0">
                <a:latin typeface="Arial" panose="020B0604020202020204" pitchFamily="34" charset="0"/>
                <a:cs typeface="Arial" panose="020B0604020202020204" pitchFamily="34" charset="0"/>
              </a:rPr>
              <a:t>Purpose specification;</a:t>
            </a:r>
          </a:p>
          <a:p>
            <a:pPr algn="just">
              <a:lnSpc>
                <a:spcPct val="150000"/>
              </a:lnSpc>
            </a:pPr>
            <a:r>
              <a:rPr lang="en-ZA" sz="2200" dirty="0">
                <a:latin typeface="Arial" panose="020B0604020202020204" pitchFamily="34" charset="0"/>
                <a:cs typeface="Arial" panose="020B0604020202020204" pitchFamily="34" charset="0"/>
              </a:rPr>
              <a:t>Further processing limitation;</a:t>
            </a:r>
          </a:p>
          <a:p>
            <a:pPr algn="just">
              <a:lnSpc>
                <a:spcPct val="150000"/>
              </a:lnSpc>
            </a:pPr>
            <a:r>
              <a:rPr lang="en-ZA" sz="2200" dirty="0">
                <a:latin typeface="Arial" panose="020B0604020202020204" pitchFamily="34" charset="0"/>
                <a:cs typeface="Arial" panose="020B0604020202020204" pitchFamily="34" charset="0"/>
              </a:rPr>
              <a:t>Information quality;</a:t>
            </a:r>
          </a:p>
          <a:p>
            <a:pPr algn="just">
              <a:lnSpc>
                <a:spcPct val="150000"/>
              </a:lnSpc>
            </a:pPr>
            <a:r>
              <a:rPr lang="en-ZA" sz="2200" dirty="0">
                <a:latin typeface="Arial" panose="020B0604020202020204" pitchFamily="34" charset="0"/>
                <a:cs typeface="Arial" panose="020B0604020202020204" pitchFamily="34" charset="0"/>
              </a:rPr>
              <a:t>Openness;</a:t>
            </a:r>
          </a:p>
          <a:p>
            <a:pPr algn="just">
              <a:lnSpc>
                <a:spcPct val="150000"/>
              </a:lnSpc>
            </a:pPr>
            <a:r>
              <a:rPr lang="en-ZA" sz="2200" dirty="0">
                <a:latin typeface="Arial" panose="020B0604020202020204" pitchFamily="34" charset="0"/>
                <a:cs typeface="Arial" panose="020B0604020202020204" pitchFamily="34" charset="0"/>
              </a:rPr>
              <a:t>Security safeguards; and</a:t>
            </a:r>
          </a:p>
          <a:p>
            <a:pPr algn="just">
              <a:lnSpc>
                <a:spcPct val="150000"/>
              </a:lnSpc>
            </a:pPr>
            <a:r>
              <a:rPr lang="en-ZA" sz="2200" dirty="0">
                <a:latin typeface="Arial" panose="020B0604020202020204" pitchFamily="34" charset="0"/>
                <a:cs typeface="Arial" panose="020B0604020202020204" pitchFamily="34" charset="0"/>
              </a:rPr>
              <a:t>Data subject participation.</a:t>
            </a:r>
          </a:p>
        </p:txBody>
      </p:sp>
      <p:sp>
        <p:nvSpPr>
          <p:cNvPr id="4" name="Slide Number Placeholder 3"/>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11</a:t>
            </a:fld>
            <a:endParaRPr lang="en-US" altLang="en-US" dirty="0">
              <a:uFillTx/>
            </a:endParaRPr>
          </a:p>
        </p:txBody>
      </p:sp>
      <p:sp>
        <p:nvSpPr>
          <p:cNvPr id="5" name="Footer Placeholder 4"/>
          <p:cNvSpPr>
            <a:spLocks noGrp="1"/>
          </p:cNvSpPr>
          <p:nvPr>
            <p:ph type="ftr" sz="quarter" idx="11"/>
          </p:nvPr>
        </p:nvSpPr>
        <p:spPr/>
        <p:txBody>
          <a:bodyPr/>
          <a:lstStyle/>
          <a:p>
            <a:pPr>
              <a:defRPr>
                <a:uFillTx/>
              </a:defRPr>
            </a:pPr>
            <a:r>
              <a:rPr lang="en-US" dirty="0"/>
              <a:t>1</a:t>
            </a:r>
            <a:r>
              <a:rPr lang="en-US" dirty="0" smtClean="0"/>
              <a:t>1</a:t>
            </a:r>
            <a:endParaRPr lang="en-US" dirty="0">
              <a:uFillTx/>
            </a:endParaRPr>
          </a:p>
        </p:txBody>
      </p:sp>
    </p:spTree>
    <p:extLst>
      <p:ext uri="{BB962C8B-B14F-4D97-AF65-F5344CB8AC3E}">
        <p14:creationId xmlns:p14="http://schemas.microsoft.com/office/powerpoint/2010/main" val="211183087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solidFill>
            <a:schemeClr val="bg1"/>
          </a:solidFill>
        </p:spPr>
        <p:txBody>
          <a:bodyPr/>
          <a:lstStyle/>
          <a:p>
            <a:r>
              <a:rPr lang="en-ZA" altLang="en-US" sz="3200" b="1" dirty="0">
                <a:uFillTx/>
                <a:latin typeface="Arial" panose="020B0604020202020204" pitchFamily="34" charset="0"/>
                <a:cs typeface="Arial" panose="020B0604020202020204" pitchFamily="34" charset="0"/>
              </a:rPr>
              <a:t>CONT.</a:t>
            </a:r>
            <a:endParaRPr lang="en-ZA" altLang="en-US" sz="3200" dirty="0">
              <a:uFillTx/>
              <a:latin typeface="Arial" panose="020B0604020202020204" pitchFamily="34" charset="0"/>
              <a:cs typeface="Arial" panose="020B0604020202020204" pitchFamily="34" charset="0"/>
            </a:endParaRPr>
          </a:p>
        </p:txBody>
      </p:sp>
      <p:sp>
        <p:nvSpPr>
          <p:cNvPr id="20483" name="Content Placeholder 2"/>
          <p:cNvSpPr>
            <a:spLocks noGrp="1"/>
          </p:cNvSpPr>
          <p:nvPr>
            <p:ph idx="1"/>
          </p:nvPr>
        </p:nvSpPr>
        <p:spPr>
          <a:xfrm>
            <a:off x="457200" y="1207384"/>
            <a:ext cx="8229600" cy="5152015"/>
          </a:xfrm>
        </p:spPr>
        <p:txBody>
          <a:bodyPr/>
          <a:lstStyle/>
          <a:p>
            <a:pPr marL="0"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a:uFillTx/>
                <a:latin typeface="Arial" panose="020B0604020202020204" pitchFamily="34" charset="0"/>
                <a:cs typeface="Arial" panose="020B0604020202020204" pitchFamily="34" charset="0"/>
              </a:rPr>
              <a:t>   </a:t>
            </a: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a:t>
            </a:r>
            <a:r>
              <a:rPr lang="en-ZA" altLang="en-US" sz="2200" dirty="0">
                <a:uFillTx/>
                <a:latin typeface="Arial" panose="020B0604020202020204" pitchFamily="34" charset="0"/>
                <a:cs typeface="Arial" panose="020B0604020202020204" pitchFamily="34" charset="0"/>
              </a:rPr>
              <a:t>Accountability’’ (section 8);</a:t>
            </a:r>
          </a:p>
          <a:p>
            <a:pPr marL="0" indent="0" algn="just">
              <a:lnSpc>
                <a:spcPct val="150000"/>
              </a:lnSpc>
              <a:buNone/>
            </a:pPr>
            <a:r>
              <a:rPr lang="en-ZA" altLang="en-US" sz="2200" dirty="0">
                <a:uFillTx/>
                <a:latin typeface="Arial" panose="020B0604020202020204" pitchFamily="34" charset="0"/>
                <a:cs typeface="Arial" panose="020B0604020202020204" pitchFamily="34" charset="0"/>
              </a:rPr>
              <a:t>	-  	</a:t>
            </a:r>
            <a:r>
              <a:rPr lang="en-ZA" altLang="en-US" sz="2200" dirty="0" smtClean="0">
                <a:uFillTx/>
                <a:latin typeface="Arial" panose="020B0604020202020204" pitchFamily="34" charset="0"/>
                <a:cs typeface="Arial" panose="020B0604020202020204" pitchFamily="34" charset="0"/>
              </a:rPr>
              <a:t>	‘‘</a:t>
            </a:r>
            <a:r>
              <a:rPr lang="en-ZA" altLang="en-US" sz="2200" dirty="0">
                <a:uFillTx/>
                <a:latin typeface="Arial" panose="020B0604020202020204" pitchFamily="34" charset="0"/>
                <a:cs typeface="Arial" panose="020B0604020202020204" pitchFamily="34" charset="0"/>
              </a:rPr>
              <a:t>Processing limitation’’ (sections 9 to 12):</a:t>
            </a:r>
          </a:p>
          <a:p>
            <a:pPr marL="800100" lvl="2"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Lawful </a:t>
            </a:r>
            <a:r>
              <a:rPr lang="en-ZA" altLang="en-US" sz="2200" dirty="0">
                <a:uFillTx/>
                <a:latin typeface="Arial" panose="020B0604020202020204" pitchFamily="34" charset="0"/>
                <a:cs typeface="Arial" panose="020B0604020202020204" pitchFamily="34" charset="0"/>
              </a:rPr>
              <a:t>processing;</a:t>
            </a:r>
          </a:p>
          <a:p>
            <a:pPr marL="800100" lvl="2"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Minimality</a:t>
            </a:r>
            <a:r>
              <a:rPr lang="en-ZA" altLang="en-US" sz="2200" dirty="0">
                <a:uFillTx/>
                <a:latin typeface="Arial" panose="020B0604020202020204" pitchFamily="34" charset="0"/>
                <a:cs typeface="Arial" panose="020B0604020202020204" pitchFamily="34" charset="0"/>
              </a:rPr>
              <a:t>;</a:t>
            </a:r>
          </a:p>
          <a:p>
            <a:pPr marL="800100" lvl="2"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Consent </a:t>
            </a:r>
            <a:r>
              <a:rPr lang="en-ZA" altLang="en-US" sz="2200" dirty="0">
                <a:uFillTx/>
                <a:latin typeface="Arial" panose="020B0604020202020204" pitchFamily="34" charset="0"/>
                <a:cs typeface="Arial" panose="020B0604020202020204" pitchFamily="34" charset="0"/>
              </a:rPr>
              <a:t>justification and objection; and</a:t>
            </a:r>
          </a:p>
          <a:p>
            <a:pPr marL="800100" lvl="2"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Collection </a:t>
            </a:r>
            <a:r>
              <a:rPr lang="en-ZA" altLang="en-US" sz="2200" dirty="0">
                <a:uFillTx/>
                <a:latin typeface="Arial" panose="020B0604020202020204" pitchFamily="34" charset="0"/>
                <a:cs typeface="Arial" panose="020B0604020202020204" pitchFamily="34" charset="0"/>
              </a:rPr>
              <a:t>directly form data subject.                        </a:t>
            </a:r>
          </a:p>
          <a:p>
            <a:pPr marL="0" indent="0" algn="just">
              <a:lnSpc>
                <a:spcPct val="150000"/>
              </a:lnSpc>
              <a:buNone/>
            </a:pPr>
            <a:r>
              <a:rPr lang="en-ZA" altLang="en-US" sz="2200" dirty="0">
                <a:latin typeface="Arial" panose="020B0604020202020204" pitchFamily="34" charset="0"/>
                <a:cs typeface="Arial" panose="020B0604020202020204" pitchFamily="34" charset="0"/>
              </a:rPr>
              <a:t>	-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a:t>
            </a:r>
            <a:r>
              <a:rPr lang="en-ZA" altLang="en-US" sz="2200" dirty="0">
                <a:uFillTx/>
                <a:latin typeface="Arial" panose="020B0604020202020204" pitchFamily="34" charset="0"/>
                <a:cs typeface="Arial" panose="020B0604020202020204" pitchFamily="34" charset="0"/>
              </a:rPr>
              <a:t>Purpose speciﬁcation’’ (sections 13 and 14):</a:t>
            </a:r>
          </a:p>
          <a:p>
            <a:pPr marL="0"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Collection </a:t>
            </a:r>
            <a:r>
              <a:rPr lang="en-ZA" altLang="en-US" sz="2200" dirty="0">
                <a:uFillTx/>
                <a:latin typeface="Arial" panose="020B0604020202020204" pitchFamily="34" charset="0"/>
                <a:cs typeface="Arial" panose="020B0604020202020204" pitchFamily="34" charset="0"/>
              </a:rPr>
              <a:t>for specific purpose; and</a:t>
            </a:r>
          </a:p>
          <a:p>
            <a:pPr marL="0" indent="0" algn="just">
              <a:lnSpc>
                <a:spcPct val="150000"/>
              </a:lnSpc>
              <a:buNone/>
            </a:pPr>
            <a:r>
              <a:rPr lang="en-ZA" altLang="en-US" sz="2200" dirty="0">
                <a:latin typeface="Arial" panose="020B0604020202020204" pitchFamily="34" charset="0"/>
                <a:cs typeface="Arial" panose="020B0604020202020204" pitchFamily="34" charset="0"/>
              </a:rPr>
              <a:t>		</a:t>
            </a:r>
            <a:r>
              <a:rPr lang="en-ZA" altLang="en-US" sz="2200" dirty="0" smtClean="0">
                <a:latin typeface="Arial" panose="020B0604020202020204" pitchFamily="34" charset="0"/>
                <a:cs typeface="Arial" panose="020B0604020202020204" pitchFamily="34" charset="0"/>
              </a:rPr>
              <a:t>	</a:t>
            </a:r>
            <a:r>
              <a:rPr lang="en-ZA" altLang="en-US" sz="2200" dirty="0" smtClean="0">
                <a:uFillTx/>
                <a:latin typeface="Arial" panose="020B0604020202020204" pitchFamily="34" charset="0"/>
                <a:cs typeface="Arial" panose="020B0604020202020204" pitchFamily="34" charset="0"/>
              </a:rPr>
              <a:t>Record </a:t>
            </a:r>
            <a:r>
              <a:rPr lang="en-ZA" altLang="en-US" sz="2200" dirty="0">
                <a:uFillTx/>
                <a:latin typeface="Arial" panose="020B0604020202020204" pitchFamily="34" charset="0"/>
                <a:cs typeface="Arial" panose="020B0604020202020204" pitchFamily="34" charset="0"/>
              </a:rPr>
              <a:t>retention.</a:t>
            </a:r>
          </a:p>
          <a:p>
            <a:pPr marL="0" indent="0" algn="just">
              <a:buNone/>
            </a:pPr>
            <a:endParaRPr lang="en-ZA" altLang="en-US" sz="2600" dirty="0">
              <a:uFillTx/>
            </a:endParaRPr>
          </a:p>
        </p:txBody>
      </p:sp>
      <p:sp>
        <p:nvSpPr>
          <p:cNvPr id="20484" name="Slide Number Placeholder 3"/>
          <p:cNvSpPr>
            <a:spLocks noGrp="1"/>
          </p:cNvSpPr>
          <p:nvPr>
            <p:ph type="sldNum" sz="quarter" idx="12"/>
          </p:nvPr>
        </p:nvSpPr>
        <p:spPr bwMode="auto">
          <a:noFill/>
        </p:spPr>
        <p:txBody>
          <a:bodyPr/>
          <a:lstStyle>
            <a:lvl1pPr>
              <a:spcBef>
                <a:spcPct val="20000"/>
              </a:spcBef>
              <a:buFont typeface="Arial" panose="020B0604020202020204" pitchFamily="34" charset="0"/>
              <a:buChar char="•"/>
              <a:defRPr sz="3200">
                <a:solidFill>
                  <a:schemeClr val="tx1"/>
                </a:solidFill>
                <a:uFillTx/>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uFillTx/>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uFillTx/>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uFillTx/>
                <a:latin typeface="Calibri" panose="020F0502020204030204" pitchFamily="34" charset="0"/>
                <a:ea typeface="MS PGothic" panose="020B0600070205080204" pitchFamily="34" charset="-128"/>
              </a:defRPr>
            </a:lvl9pPr>
          </a:lstStyle>
          <a:p>
            <a:pPr>
              <a:spcBef>
                <a:spcPct val="0"/>
              </a:spcBef>
              <a:buFontTx/>
              <a:buNone/>
            </a:pPr>
            <a:fld id="{AE18F602-52DF-477E-B470-9195F8071F5C}" type="slidenum">
              <a:rPr lang="en-US" altLang="en-US" sz="1200" smtClean="0">
                <a:solidFill>
                  <a:srgbClr val="898989"/>
                </a:solidFill>
                <a:uFillTx/>
              </a:rPr>
              <a:pPr>
                <a:spcBef>
                  <a:spcPct val="0"/>
                </a:spcBef>
                <a:buFontTx/>
                <a:buNone/>
              </a:pPr>
              <a:t>12</a:t>
            </a:fld>
            <a:endParaRPr lang="en-US" altLang="en-US" sz="1200" dirty="0">
              <a:solidFill>
                <a:srgbClr val="898989"/>
              </a:solidFill>
              <a:uFillTx/>
            </a:endParaRPr>
          </a:p>
        </p:txBody>
      </p:sp>
      <p:sp>
        <p:nvSpPr>
          <p:cNvPr id="2" name="Footer Placeholder 1"/>
          <p:cNvSpPr>
            <a:spLocks noGrp="1"/>
          </p:cNvSpPr>
          <p:nvPr>
            <p:ph type="ftr" sz="quarter" idx="11"/>
          </p:nvPr>
        </p:nvSpPr>
        <p:spPr/>
        <p:txBody>
          <a:bodyPr/>
          <a:lstStyle/>
          <a:p>
            <a:pPr>
              <a:defRPr>
                <a:uFillTx/>
              </a:defRPr>
            </a:pPr>
            <a:r>
              <a:rPr lang="en-US" dirty="0"/>
              <a:t>1</a:t>
            </a:r>
            <a:r>
              <a:rPr lang="en-US" dirty="0" smtClean="0">
                <a:uFillTx/>
              </a:rPr>
              <a:t>2</a:t>
            </a:r>
            <a:endParaRPr lang="en-US" dirty="0">
              <a:uFillTx/>
            </a:endParaRPr>
          </a:p>
        </p:txBody>
      </p:sp>
    </p:spTree>
    <p:extLst>
      <p:ext uri="{BB962C8B-B14F-4D97-AF65-F5344CB8AC3E}">
        <p14:creationId xmlns:p14="http://schemas.microsoft.com/office/powerpoint/2010/main" val="1399544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ZA" sz="3200" b="1" dirty="0">
                <a:uFillTx/>
                <a:latin typeface="Arial" panose="020B0604020202020204" pitchFamily="34" charset="0"/>
                <a:cs typeface="Arial" panose="020B0604020202020204" pitchFamily="34" charset="0"/>
              </a:rPr>
              <a:t>CONT.</a:t>
            </a:r>
            <a:endParaRPr lang="en-ZA" sz="3600" b="1" dirty="0">
              <a:uFillTx/>
            </a:endParaRPr>
          </a:p>
        </p:txBody>
      </p:sp>
      <p:sp>
        <p:nvSpPr>
          <p:cNvPr id="3" name="Content Placeholder 2"/>
          <p:cNvSpPr>
            <a:spLocks noGrp="1"/>
          </p:cNvSpPr>
          <p:nvPr>
            <p:ph idx="1"/>
          </p:nvPr>
        </p:nvSpPr>
        <p:spPr>
          <a:xfrm>
            <a:off x="457200" y="1266092"/>
            <a:ext cx="8229600" cy="5069394"/>
          </a:xfrm>
        </p:spPr>
        <p:txBody>
          <a:bodyPr/>
          <a:lstStyle/>
          <a:p>
            <a:pPr marL="0" indent="0" algn="just">
              <a:lnSpc>
                <a:spcPct val="150000"/>
              </a:lnSpc>
              <a:buNone/>
            </a:pPr>
            <a:r>
              <a:rPr lang="en-ZA" sz="2200" dirty="0">
                <a:uFillTx/>
                <a:latin typeface="Arial" panose="020B0604020202020204" pitchFamily="34" charset="0"/>
                <a:cs typeface="Arial" panose="020B0604020202020204" pitchFamily="34" charset="0"/>
              </a:rPr>
              <a:t>	-	 	‘‘Further processing limitation’’ (section 15)</a:t>
            </a:r>
          </a:p>
          <a:p>
            <a:pPr marL="0" indent="0" algn="just">
              <a:lnSpc>
                <a:spcPct val="150000"/>
              </a:lnSpc>
              <a:buNone/>
            </a:pPr>
            <a:r>
              <a:rPr lang="en-ZA" sz="2200" dirty="0">
                <a:uFillTx/>
                <a:latin typeface="Arial" panose="020B0604020202020204" pitchFamily="34" charset="0"/>
                <a:cs typeface="Arial" panose="020B0604020202020204" pitchFamily="34" charset="0"/>
              </a:rPr>
              <a:t>	-	   	‘‘Information quality’’ (section 16):</a:t>
            </a:r>
          </a:p>
          <a:p>
            <a:pPr marL="400050" lvl="1" indent="0" algn="just">
              <a:lnSpc>
                <a:spcPct val="150000"/>
              </a:lnSpc>
              <a:buNone/>
            </a:pPr>
            <a:r>
              <a:rPr lang="en-ZA" sz="2200" dirty="0">
                <a:uFillTx/>
                <a:latin typeface="Arial" panose="020B0604020202020204" pitchFamily="34" charset="0"/>
                <a:cs typeface="Arial" panose="020B0604020202020204" pitchFamily="34" charset="0"/>
              </a:rPr>
              <a:t>     		Complete accurate not misleading and updated.</a:t>
            </a:r>
          </a:p>
          <a:p>
            <a:pPr marL="0" indent="0" algn="just">
              <a:lnSpc>
                <a:spcPct val="150000"/>
              </a:lnSpc>
              <a:buNone/>
            </a:pPr>
            <a:r>
              <a:rPr lang="en-ZA" sz="2200" dirty="0">
                <a:uFillTx/>
                <a:latin typeface="Arial" panose="020B0604020202020204" pitchFamily="34" charset="0"/>
                <a:cs typeface="Arial" panose="020B0604020202020204" pitchFamily="34" charset="0"/>
              </a:rPr>
              <a:t>	-	    	‘‘Openness’’ (sections 17 and 18):</a:t>
            </a:r>
          </a:p>
          <a:p>
            <a:pPr marL="0" indent="0" algn="just">
              <a:lnSpc>
                <a:spcPct val="150000"/>
              </a:lnSpc>
              <a:buNone/>
            </a:pPr>
            <a:r>
              <a:rPr lang="en-ZA" sz="2200" dirty="0">
                <a:latin typeface="Arial" panose="020B0604020202020204" pitchFamily="34" charset="0"/>
                <a:cs typeface="Arial" panose="020B0604020202020204" pitchFamily="34" charset="0"/>
              </a:rPr>
              <a:t>	     		</a:t>
            </a:r>
            <a:r>
              <a:rPr lang="en-ZA" sz="2200" dirty="0">
                <a:uFillTx/>
                <a:latin typeface="Arial" panose="020B0604020202020204" pitchFamily="34" charset="0"/>
                <a:cs typeface="Arial" panose="020B0604020202020204" pitchFamily="34" charset="0"/>
              </a:rPr>
              <a:t>Documentation; and</a:t>
            </a:r>
          </a:p>
          <a:p>
            <a:pPr marL="0" indent="0" algn="just">
              <a:lnSpc>
                <a:spcPct val="150000"/>
              </a:lnSpc>
              <a:buNone/>
            </a:pPr>
            <a:r>
              <a:rPr lang="en-ZA" sz="2200" dirty="0">
                <a:latin typeface="Arial" panose="020B0604020202020204" pitchFamily="34" charset="0"/>
                <a:cs typeface="Arial" panose="020B0604020202020204" pitchFamily="34" charset="0"/>
              </a:rPr>
              <a:t>           		</a:t>
            </a:r>
            <a:r>
              <a:rPr lang="en-ZA" sz="2200" dirty="0">
                <a:uFillTx/>
                <a:latin typeface="Arial" panose="020B0604020202020204" pitchFamily="34" charset="0"/>
                <a:cs typeface="Arial" panose="020B0604020202020204" pitchFamily="34" charset="0"/>
              </a:rPr>
              <a:t>Notification to data subject.</a:t>
            </a:r>
          </a:p>
          <a:p>
            <a:pPr marL="0" indent="0" algn="just">
              <a:lnSpc>
                <a:spcPct val="150000"/>
              </a:lnSpc>
              <a:buNone/>
            </a:pPr>
            <a:endParaRPr lang="en-ZA" dirty="0">
              <a:uFillTx/>
            </a:endParaRPr>
          </a:p>
        </p:txBody>
      </p:sp>
      <p:sp>
        <p:nvSpPr>
          <p:cNvPr id="4" name="Slide Number Placeholder 3"/>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13</a:t>
            </a:fld>
            <a:endParaRPr lang="en-US" altLang="en-US" dirty="0">
              <a:uFillTx/>
            </a:endParaRPr>
          </a:p>
        </p:txBody>
      </p:sp>
      <p:sp>
        <p:nvSpPr>
          <p:cNvPr id="5" name="Footer Placeholder 4"/>
          <p:cNvSpPr>
            <a:spLocks noGrp="1"/>
          </p:cNvSpPr>
          <p:nvPr>
            <p:ph type="ftr" sz="quarter" idx="11"/>
          </p:nvPr>
        </p:nvSpPr>
        <p:spPr/>
        <p:txBody>
          <a:bodyPr/>
          <a:lstStyle/>
          <a:p>
            <a:pPr>
              <a:defRPr>
                <a:uFillTx/>
              </a:defRPr>
            </a:pPr>
            <a:r>
              <a:rPr lang="en-US" dirty="0"/>
              <a:t>1</a:t>
            </a:r>
            <a:r>
              <a:rPr lang="en-US" dirty="0" smtClean="0">
                <a:uFillTx/>
              </a:rPr>
              <a:t>3</a:t>
            </a:r>
            <a:endParaRPr lang="en-US" dirty="0">
              <a:uFillTx/>
            </a:endParaRPr>
          </a:p>
        </p:txBody>
      </p:sp>
    </p:spTree>
    <p:extLst>
      <p:ext uri="{BB962C8B-B14F-4D97-AF65-F5344CB8AC3E}">
        <p14:creationId xmlns:p14="http://schemas.microsoft.com/office/powerpoint/2010/main" val="651969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lnSpc>
                <a:spcPct val="150000"/>
              </a:lnSpc>
              <a:buNone/>
            </a:pP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	   	“Security safeguards’’ (sections 19 to 22):</a:t>
            </a:r>
          </a:p>
          <a:p>
            <a:pPr marL="0" indent="0" algn="just">
              <a:lnSpc>
                <a:spcPct val="150000"/>
              </a:lnSpc>
              <a:buNone/>
            </a:pPr>
            <a:r>
              <a:rPr lang="en-US" sz="2200" dirty="0">
                <a:latin typeface="Arial" panose="020B0604020202020204" pitchFamily="34" charset="0"/>
                <a:cs typeface="Arial" panose="020B0604020202020204" pitchFamily="34" charset="0"/>
              </a:rPr>
              <a:t>			Security measures on integrity and confidentiality;</a:t>
            </a:r>
          </a:p>
          <a:p>
            <a:pPr marL="0" indent="0" algn="just">
              <a:lnSpc>
                <a:spcPct val="150000"/>
              </a:lnSpc>
              <a:buNone/>
            </a:pPr>
            <a:r>
              <a:rPr lang="en-US" sz="2200" dirty="0">
                <a:latin typeface="Arial" panose="020B0604020202020204" pitchFamily="34" charset="0"/>
                <a:cs typeface="Arial" panose="020B0604020202020204" pitchFamily="34" charset="0"/>
              </a:rPr>
              <a:t>			Processed by operator or person under authority; 		  		Security measures of operator; and Notification of 				security breaches.</a:t>
            </a:r>
          </a:p>
          <a:p>
            <a:pPr algn="just">
              <a:lnSpc>
                <a:spcPct val="150000"/>
              </a:lnSpc>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uFillTx/>
              </a:defRPr>
            </a:pPr>
            <a:r>
              <a:rPr lang="en-US" dirty="0"/>
              <a:t>1</a:t>
            </a:r>
            <a:r>
              <a:rPr lang="en-US" dirty="0" smtClean="0">
                <a:uFillTx/>
              </a:rPr>
              <a:t>4</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14</a:t>
            </a:fld>
            <a:endParaRPr lang="en-US" altLang="en-US" dirty="0">
              <a:uFillTx/>
            </a:endParaRPr>
          </a:p>
        </p:txBody>
      </p:sp>
    </p:spTree>
    <p:extLst>
      <p:ext uri="{BB962C8B-B14F-4D97-AF65-F5344CB8AC3E}">
        <p14:creationId xmlns:p14="http://schemas.microsoft.com/office/powerpoint/2010/main" val="1840453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lnSpc>
                <a:spcPct val="150000"/>
              </a:lnSpc>
              <a:buNone/>
            </a:pPr>
            <a:r>
              <a:rPr lang="en-US" dirty="0" smtClean="0"/>
              <a:t>	-	   	‘‘</a:t>
            </a:r>
            <a:r>
              <a:rPr lang="en-US" sz="2200" dirty="0">
                <a:latin typeface="Arial" panose="020B0604020202020204" pitchFamily="34" charset="0"/>
                <a:cs typeface="Arial" panose="020B0604020202020204" pitchFamily="34" charset="0"/>
              </a:rPr>
              <a:t>Data subject participation’’ (sections 23 to 25):</a:t>
            </a:r>
          </a:p>
          <a:p>
            <a:pPr marL="0" indent="0" algn="just">
              <a:lnSpc>
                <a:spcPct val="150000"/>
              </a:lnSpc>
              <a:buNone/>
            </a:pP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Access </a:t>
            </a:r>
            <a:r>
              <a:rPr lang="en-US" sz="2200" dirty="0">
                <a:latin typeface="Arial" panose="020B0604020202020204" pitchFamily="34" charset="0"/>
                <a:cs typeface="Arial" panose="020B0604020202020204" pitchFamily="34" charset="0"/>
              </a:rPr>
              <a:t>to personal information; and</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Correction </a:t>
            </a:r>
            <a:r>
              <a:rPr lang="en-US" sz="2200" dirty="0">
                <a:latin typeface="Arial" panose="020B0604020202020204" pitchFamily="34" charset="0"/>
                <a:cs typeface="Arial" panose="020B0604020202020204" pitchFamily="34" charset="0"/>
              </a:rPr>
              <a:t>of personal information.</a:t>
            </a:r>
          </a:p>
          <a:p>
            <a:pPr marL="0" indent="0" algn="just">
              <a:lnSpc>
                <a:spcPct val="150000"/>
              </a:lnSpc>
              <a:buNone/>
            </a:pP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Link </a:t>
            </a:r>
            <a:r>
              <a:rPr lang="en-US" sz="2200" dirty="0">
                <a:latin typeface="Arial" panose="020B0604020202020204" pitchFamily="34" charset="0"/>
                <a:cs typeface="Arial" panose="020B0604020202020204" pitchFamily="34" charset="0"/>
              </a:rPr>
              <a:t>to PAIA.</a:t>
            </a:r>
          </a:p>
          <a:p>
            <a:endParaRPr lang="en-US" dirty="0"/>
          </a:p>
        </p:txBody>
      </p:sp>
      <p:sp>
        <p:nvSpPr>
          <p:cNvPr id="4" name="Footer Placeholder 3"/>
          <p:cNvSpPr>
            <a:spLocks noGrp="1"/>
          </p:cNvSpPr>
          <p:nvPr>
            <p:ph type="ftr" sz="quarter" idx="11"/>
          </p:nvPr>
        </p:nvSpPr>
        <p:spPr/>
        <p:txBody>
          <a:bodyPr/>
          <a:lstStyle/>
          <a:p>
            <a:pPr>
              <a:defRPr>
                <a:uFillTx/>
              </a:defRPr>
            </a:pPr>
            <a:r>
              <a:rPr lang="en-US" dirty="0"/>
              <a:t>1</a:t>
            </a:r>
            <a:r>
              <a:rPr lang="en-US" dirty="0" smtClean="0">
                <a:uFillTx/>
              </a:rPr>
              <a:t>5</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15</a:t>
            </a:fld>
            <a:endParaRPr lang="en-US" altLang="en-US" dirty="0">
              <a:uFillTx/>
            </a:endParaRPr>
          </a:p>
        </p:txBody>
      </p:sp>
    </p:spTree>
    <p:extLst>
      <p:ext uri="{BB962C8B-B14F-4D97-AF65-F5344CB8AC3E}">
        <p14:creationId xmlns:p14="http://schemas.microsoft.com/office/powerpoint/2010/main" val="4124637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7517"/>
          </a:xfrm>
        </p:spPr>
        <p:txBody>
          <a:bodyPr/>
          <a:lstStyle/>
          <a:p>
            <a:r>
              <a:rPr lang="en-US" sz="3200" b="1" dirty="0" smtClean="0">
                <a:latin typeface="Arial" panose="020B0604020202020204" pitchFamily="34" charset="0"/>
                <a:cs typeface="Arial" panose="020B0604020202020204" pitchFamily="34" charset="0"/>
              </a:rPr>
              <a:t>REGULATOR’S STATE OF READINESS</a:t>
            </a:r>
            <a:r>
              <a:rPr lang="en-US" sz="3200" dirty="0" smtClean="0">
                <a:latin typeface="Arial" panose="020B0604020202020204" pitchFamily="34" charset="0"/>
                <a:cs typeface="Arial" panose="020B0604020202020204" pitchFamily="34" charset="0"/>
              </a:rPr>
              <a:t/>
            </a:r>
            <a:br>
              <a:rPr lang="en-US" sz="3200" dirty="0" smtClean="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32155"/>
            <a:ext cx="8229600" cy="4494008"/>
          </a:xfrm>
        </p:spPr>
        <p:txBody>
          <a:bodyPr/>
          <a:lstStyle/>
          <a:p>
            <a:pPr algn="just">
              <a:lnSpc>
                <a:spcPct val="150000"/>
              </a:lnSpc>
            </a:pPr>
            <a:r>
              <a:rPr lang="en-US" sz="2200" dirty="0" smtClean="0">
                <a:latin typeface="Arial" panose="020B0604020202020204" pitchFamily="34" charset="0"/>
                <a:cs typeface="Arial" panose="020B0604020202020204" pitchFamily="34" charset="0"/>
              </a:rPr>
              <a:t>On </a:t>
            </a:r>
            <a:r>
              <a:rPr lang="en-US" sz="2200" dirty="0">
                <a:latin typeface="Arial" panose="020B0604020202020204" pitchFamily="34" charset="0"/>
                <a:cs typeface="Arial" panose="020B0604020202020204" pitchFamily="34" charset="0"/>
              </a:rPr>
              <a:t>1 July 2021 all responsible parties must ensure that all processing of personal information complies with POPIA. The enforcement powers of the Regulator will come into effect on this </a:t>
            </a:r>
            <a:r>
              <a:rPr lang="en-US" sz="2200" dirty="0" smtClean="0">
                <a:latin typeface="Arial" panose="020B0604020202020204" pitchFamily="34" charset="0"/>
                <a:cs typeface="Arial" panose="020B0604020202020204" pitchFamily="34" charset="0"/>
              </a:rPr>
              <a:t>date.</a:t>
            </a:r>
            <a:endParaRPr lang="en-US" sz="2200" dirty="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On </a:t>
            </a:r>
            <a:r>
              <a:rPr lang="en-US" sz="2200" dirty="0">
                <a:latin typeface="Arial" panose="020B0604020202020204" pitchFamily="34" charset="0"/>
                <a:cs typeface="Arial" panose="020B0604020202020204" pitchFamily="34" charset="0"/>
              </a:rPr>
              <a:t>30 June 2021 the Regulator will be responsible for the promotion and enforcement of the rights protected by PAIA. This function is currently performed by the South African Human Rights Commission ( SAHRC</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uFillTx/>
              </a:rPr>
              <a:t>16</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16</a:t>
            </a:fld>
            <a:endParaRPr lang="en-US" altLang="en-US" dirty="0">
              <a:uFillTx/>
            </a:endParaRPr>
          </a:p>
        </p:txBody>
      </p:sp>
    </p:spTree>
    <p:extLst>
      <p:ext uri="{BB962C8B-B14F-4D97-AF65-F5344CB8AC3E}">
        <p14:creationId xmlns:p14="http://schemas.microsoft.com/office/powerpoint/2010/main" val="4086233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50000"/>
              </a:lnSpc>
            </a:pPr>
            <a:r>
              <a:rPr lang="en-US" sz="2200" dirty="0" smtClean="0">
                <a:latin typeface="Arial" panose="020B0604020202020204" pitchFamily="34" charset="0"/>
                <a:cs typeface="Arial" panose="020B0604020202020204" pitchFamily="34" charset="0"/>
              </a:rPr>
              <a:t>On </a:t>
            </a:r>
            <a:r>
              <a:rPr lang="en-US" sz="2200" dirty="0">
                <a:latin typeface="Arial" panose="020B0604020202020204" pitchFamily="34" charset="0"/>
                <a:cs typeface="Arial" panose="020B0604020202020204" pitchFamily="34" charset="0"/>
              </a:rPr>
              <a:t>1 July 2021 section 58(2) of POPIA shall become applicable to the processing of personal information referred to in section 57 of POPIA </a:t>
            </a:r>
            <a:r>
              <a:rPr lang="en-US" sz="2200" dirty="0" smtClean="0">
                <a:latin typeface="Arial" panose="020B0604020202020204" pitchFamily="34" charset="0"/>
                <a:cs typeface="Arial" panose="020B0604020202020204" pitchFamily="34" charset="0"/>
              </a:rPr>
              <a:t>(processing </a:t>
            </a:r>
            <a:r>
              <a:rPr lang="en-US" sz="2200" dirty="0">
                <a:latin typeface="Arial" panose="020B0604020202020204" pitchFamily="34" charset="0"/>
                <a:cs typeface="Arial" panose="020B0604020202020204" pitchFamily="34" charset="0"/>
              </a:rPr>
              <a:t>subject to prior authorisation</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endParaRPr lang="en-US" dirty="0"/>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uFillTx/>
              </a:rPr>
              <a:t>17</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17</a:t>
            </a:fld>
            <a:endParaRPr lang="en-US" altLang="en-US" dirty="0">
              <a:uFillTx/>
            </a:endParaRPr>
          </a:p>
        </p:txBody>
      </p:sp>
    </p:spTree>
    <p:extLst>
      <p:ext uri="{BB962C8B-B14F-4D97-AF65-F5344CB8AC3E}">
        <p14:creationId xmlns:p14="http://schemas.microsoft.com/office/powerpoint/2010/main" val="2134434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50000"/>
              </a:lnSpc>
            </a:pPr>
            <a:r>
              <a:rPr lang="en-US" sz="2200" dirty="0" smtClean="0">
                <a:latin typeface="Arial" panose="020B0604020202020204" pitchFamily="34" charset="0"/>
                <a:cs typeface="Arial" panose="020B0604020202020204" pitchFamily="34" charset="0"/>
              </a:rPr>
              <a:t>Regulations </a:t>
            </a:r>
            <a:r>
              <a:rPr lang="en-US" sz="2200" dirty="0">
                <a:latin typeface="Arial" panose="020B0604020202020204" pitchFamily="34" charset="0"/>
                <a:cs typeface="Arial" panose="020B0604020202020204" pitchFamily="34" charset="0"/>
              </a:rPr>
              <a:t>made by the Regulator in terms of section 112(2) of POPIA will come into operation as follows:</a:t>
            </a:r>
          </a:p>
          <a:p>
            <a:pPr marL="0" indent="0" algn="just">
              <a:lnSpc>
                <a:spcPct val="150000"/>
              </a:lnSpc>
              <a:buNone/>
            </a:pPr>
            <a:r>
              <a:rPr lang="en-US" sz="2200" dirty="0" smtClean="0">
                <a:latin typeface="Arial" panose="020B0604020202020204" pitchFamily="34" charset="0"/>
                <a:cs typeface="Arial" panose="020B0604020202020204" pitchFamily="34" charset="0"/>
              </a:rPr>
              <a:t>	-	Regulation 5 (application </a:t>
            </a:r>
            <a:r>
              <a:rPr lang="en-US" sz="2200" dirty="0">
                <a:latin typeface="Arial" panose="020B0604020202020204" pitchFamily="34" charset="0"/>
                <a:cs typeface="Arial" panose="020B0604020202020204" pitchFamily="34" charset="0"/>
              </a:rPr>
              <a:t>for issuing a code of conduct) </a:t>
            </a:r>
            <a:r>
              <a:rPr lang="en-US" sz="2200" dirty="0" smtClean="0">
                <a:latin typeface="Arial" panose="020B0604020202020204" pitchFamily="34" charset="0"/>
                <a:cs typeface="Arial" panose="020B0604020202020204" pitchFamily="34" charset="0"/>
              </a:rPr>
              <a:t>		came </a:t>
            </a:r>
            <a:r>
              <a:rPr lang="en-US" sz="2200" dirty="0">
                <a:latin typeface="Arial" panose="020B0604020202020204" pitchFamily="34" charset="0"/>
                <a:cs typeface="Arial" panose="020B0604020202020204" pitchFamily="34" charset="0"/>
              </a:rPr>
              <a:t>into effect on 1 March </a:t>
            </a:r>
            <a:r>
              <a:rPr lang="en-US" sz="2200" dirty="0" smtClean="0">
                <a:latin typeface="Arial" panose="020B0604020202020204" pitchFamily="34" charset="0"/>
                <a:cs typeface="Arial" panose="020B0604020202020204" pitchFamily="34" charset="0"/>
              </a:rPr>
              <a:t>2021;</a:t>
            </a:r>
            <a:endParaRPr lang="en-US" sz="2200" dirty="0">
              <a:latin typeface="Arial" panose="020B0604020202020204" pitchFamily="34" charset="0"/>
              <a:cs typeface="Arial" panose="020B0604020202020204" pitchFamily="34" charset="0"/>
            </a:endParaRPr>
          </a:p>
          <a:p>
            <a:pPr marL="0" indent="0" algn="just">
              <a:lnSpc>
                <a:spcPct val="150000"/>
              </a:lnSpc>
              <a:buNone/>
            </a:pPr>
            <a:r>
              <a:rPr lang="en-US" sz="2200" dirty="0" smtClean="0">
                <a:latin typeface="Arial" panose="020B0604020202020204" pitchFamily="34" charset="0"/>
                <a:cs typeface="Arial" panose="020B0604020202020204" pitchFamily="34" charset="0"/>
              </a:rPr>
              <a:t>	-	Regulation </a:t>
            </a:r>
            <a:r>
              <a:rPr lang="en-US" sz="2200" dirty="0">
                <a:latin typeface="Arial" panose="020B0604020202020204" pitchFamily="34" charset="0"/>
                <a:cs typeface="Arial" panose="020B0604020202020204" pitchFamily="34" charset="0"/>
              </a:rPr>
              <a:t>4 </a:t>
            </a:r>
            <a:r>
              <a:rPr lang="en-US" sz="2200" dirty="0" smtClean="0">
                <a:latin typeface="Arial" panose="020B0604020202020204" pitchFamily="34" charset="0"/>
                <a:cs typeface="Arial" panose="020B0604020202020204" pitchFamily="34" charset="0"/>
              </a:rPr>
              <a:t>(responsibilities </a:t>
            </a:r>
            <a:r>
              <a:rPr lang="en-US" sz="2200" dirty="0">
                <a:latin typeface="Arial" panose="020B0604020202020204" pitchFamily="34" charset="0"/>
                <a:cs typeface="Arial" panose="020B0604020202020204" pitchFamily="34" charset="0"/>
              </a:rPr>
              <a:t>of Information Officers) will </a:t>
            </a:r>
            <a:r>
              <a:rPr lang="en-US" sz="2200" dirty="0" smtClean="0">
                <a:latin typeface="Arial" panose="020B0604020202020204" pitchFamily="34" charset="0"/>
                <a:cs typeface="Arial" panose="020B0604020202020204" pitchFamily="34" charset="0"/>
              </a:rPr>
              <a:t>		come </a:t>
            </a:r>
            <a:r>
              <a:rPr lang="en-US" sz="2200" dirty="0">
                <a:latin typeface="Arial" panose="020B0604020202020204" pitchFamily="34" charset="0"/>
                <a:cs typeface="Arial" panose="020B0604020202020204" pitchFamily="34" charset="0"/>
              </a:rPr>
              <a:t>into effect on 1 May </a:t>
            </a:r>
            <a:r>
              <a:rPr lang="en-US" sz="2200" dirty="0" smtClean="0">
                <a:latin typeface="Arial" panose="020B0604020202020204" pitchFamily="34" charset="0"/>
                <a:cs typeface="Arial" panose="020B0604020202020204" pitchFamily="34" charset="0"/>
              </a:rPr>
              <a:t>2021; and</a:t>
            </a:r>
            <a:endParaRPr lang="en-US" sz="2200" dirty="0">
              <a:latin typeface="Arial" panose="020B0604020202020204" pitchFamily="34" charset="0"/>
              <a:cs typeface="Arial" panose="020B0604020202020204" pitchFamily="34" charset="0"/>
            </a:endParaRPr>
          </a:p>
          <a:p>
            <a:pPr marL="0" indent="0" algn="just">
              <a:lnSpc>
                <a:spcPct val="150000"/>
              </a:lnSpc>
              <a:buNone/>
            </a:pPr>
            <a:r>
              <a:rPr lang="en-US" sz="2200" dirty="0" smtClean="0">
                <a:latin typeface="Arial" panose="020B0604020202020204" pitchFamily="34" charset="0"/>
                <a:cs typeface="Arial" panose="020B0604020202020204" pitchFamily="34" charset="0"/>
              </a:rPr>
              <a:t>	-	Residual </a:t>
            </a:r>
            <a:r>
              <a:rPr lang="en-US" sz="2200" dirty="0">
                <a:latin typeface="Arial" panose="020B0604020202020204" pitchFamily="34" charset="0"/>
                <a:cs typeface="Arial" panose="020B0604020202020204" pitchFamily="34" charset="0"/>
              </a:rPr>
              <a:t>regulations will come into effect on 1 July 2021.</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uFillTx/>
              </a:rPr>
              <a:t>18</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18</a:t>
            </a:fld>
            <a:endParaRPr lang="en-US" altLang="en-US" dirty="0">
              <a:uFillTx/>
            </a:endParaRPr>
          </a:p>
        </p:txBody>
      </p:sp>
    </p:spTree>
    <p:extLst>
      <p:ext uri="{BB962C8B-B14F-4D97-AF65-F5344CB8AC3E}">
        <p14:creationId xmlns:p14="http://schemas.microsoft.com/office/powerpoint/2010/main" val="635084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lnSpc>
                <a:spcPct val="150000"/>
              </a:lnSpc>
              <a:buNone/>
            </a:pPr>
            <a:r>
              <a:rPr lang="en-US" sz="2200" b="1" dirty="0" smtClean="0">
                <a:latin typeface="Arial" panose="020B0604020202020204" pitchFamily="34" charset="0"/>
                <a:cs typeface="Arial" panose="020B0604020202020204" pitchFamily="34" charset="0"/>
              </a:rPr>
              <a:t>INFORMATION OFFICERS AND DEPUTY INFORMATION OFFICERS (SECTIONS 55 AND 56)</a:t>
            </a:r>
          </a:p>
          <a:p>
            <a:pPr algn="just">
              <a:lnSpc>
                <a:spcPct val="150000"/>
              </a:lnSpc>
            </a:pPr>
            <a:endParaRPr lang="en-US" sz="2200" dirty="0">
              <a:latin typeface="Arial" panose="020B0604020202020204" pitchFamily="34" charset="0"/>
              <a:cs typeface="Arial" panose="020B0604020202020204" pitchFamily="34" charset="0"/>
            </a:endParaRPr>
          </a:p>
          <a:p>
            <a:pPr algn="just">
              <a:lnSpc>
                <a:spcPct val="150000"/>
              </a:lnSpc>
            </a:pPr>
            <a:r>
              <a:rPr lang="en-US" sz="2200" dirty="0">
                <a:latin typeface="Arial" panose="020B0604020202020204" pitchFamily="34" charset="0"/>
                <a:cs typeface="Arial" panose="020B0604020202020204" pitchFamily="34" charset="0"/>
              </a:rPr>
              <a:t>Both PAIA and POPIA require each public and private body to appoint an information officer and to designate or delegate a deputy information officer.</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uFillTx/>
              </a:rPr>
              <a:t>19</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19</a:t>
            </a:fld>
            <a:endParaRPr lang="en-US" altLang="en-US" dirty="0">
              <a:uFillTx/>
            </a:endParaRPr>
          </a:p>
        </p:txBody>
      </p:sp>
    </p:spTree>
    <p:extLst>
      <p:ext uri="{BB962C8B-B14F-4D97-AF65-F5344CB8AC3E}">
        <p14:creationId xmlns:p14="http://schemas.microsoft.com/office/powerpoint/2010/main" val="1886267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199"/>
            <a:ext cx="8229600" cy="1027472"/>
          </a:xfrm>
        </p:spPr>
        <p:txBody>
          <a:bodyPr/>
          <a:lstStyle/>
          <a:p>
            <a:r>
              <a:rPr lang="en-US" dirty="0"/>
              <a:t/>
            </a:r>
            <a:br>
              <a:rPr lang="en-US" dirty="0"/>
            </a:br>
            <a:r>
              <a:rPr lang="en-US" sz="3200" b="1" dirty="0" smtClean="0">
                <a:latin typeface="Arial" panose="020B0604020202020204" pitchFamily="34" charset="0"/>
                <a:cs typeface="Arial" panose="020B0604020202020204" pitchFamily="34" charset="0"/>
              </a:rPr>
              <a:t>ROLES AND RESPONSIBILITIES OF THE INFORMATION REGULATOR</a:t>
            </a:r>
            <a:r>
              <a:rPr lang="en-US" sz="3200" b="1" dirty="0">
                <a:latin typeface="Arial" panose="020B0604020202020204" pitchFamily="34" charset="0"/>
                <a:cs typeface="Arial" panose="020B0604020202020204" pitchFamily="34" charset="0"/>
              </a:rPr>
              <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074" name="Content Placeholder 2"/>
          <p:cNvSpPr>
            <a:spLocks noGrp="1"/>
          </p:cNvSpPr>
          <p:nvPr>
            <p:ph idx="1"/>
          </p:nvPr>
        </p:nvSpPr>
        <p:spPr>
          <a:xfrm>
            <a:off x="457200" y="1337187"/>
            <a:ext cx="8229600" cy="5019163"/>
          </a:xfrm>
        </p:spPr>
        <p:txBody>
          <a:bodyPr/>
          <a:lstStyle/>
          <a:p>
            <a:pPr algn="just">
              <a:lnSpc>
                <a:spcPct val="150000"/>
              </a:lnSpc>
            </a:pPr>
            <a:r>
              <a:rPr lang="en-US" sz="2200" dirty="0">
                <a:latin typeface="Arial" panose="020B0604020202020204" pitchFamily="34" charset="0"/>
                <a:cs typeface="Arial" panose="020B0604020202020204" pitchFamily="34" charset="0"/>
              </a:rPr>
              <a:t>The Information Regulator ( Regulator) is established in terms of section 39 of the Protection of Personal Information Act 4 of 2013 (POPIA). In terms of this section, the Regulator is:</a:t>
            </a:r>
          </a:p>
          <a:p>
            <a:pPr algn="just">
              <a:lnSpc>
                <a:spcPct val="150000"/>
              </a:lnSpc>
            </a:pPr>
            <a:r>
              <a:rPr lang="en-US" sz="2200" dirty="0">
                <a:latin typeface="Arial" panose="020B0604020202020204" pitchFamily="34" charset="0"/>
                <a:cs typeface="Arial" panose="020B0604020202020204" pitchFamily="34" charset="0"/>
              </a:rPr>
              <a:t>	“is independent and is subject only to the Constitution and  	the law and must exercise its powers without fear, favour or 	prejudice”.</a:t>
            </a:r>
          </a:p>
          <a:p>
            <a:pPr algn="just">
              <a:lnSpc>
                <a:spcPct val="150000"/>
              </a:lnSpc>
            </a:pPr>
            <a:r>
              <a:rPr lang="en-US" sz="2200" dirty="0">
                <a:latin typeface="Arial" panose="020B0604020202020204" pitchFamily="34" charset="0"/>
                <a:cs typeface="Arial" panose="020B0604020202020204" pitchFamily="34" charset="0"/>
              </a:rPr>
              <a:t>It exercises its powers and performs its functions in terms of POPIA and the Promotion of Access to Information Act 2 of 2002 ( PAIA); and</a:t>
            </a:r>
          </a:p>
          <a:p>
            <a:pPr algn="just">
              <a:lnSpc>
                <a:spcPct val="150000"/>
              </a:lnSpc>
            </a:pPr>
            <a:r>
              <a:rPr lang="en-US" sz="2200" dirty="0">
                <a:latin typeface="Arial" panose="020B0604020202020204" pitchFamily="34" charset="0"/>
                <a:cs typeface="Arial" panose="020B0604020202020204" pitchFamily="34" charset="0"/>
              </a:rPr>
              <a:t>It is accountable to the National Assembly.</a:t>
            </a:r>
          </a:p>
          <a:p>
            <a:endParaRPr lang="en-US" dirty="0"/>
          </a:p>
        </p:txBody>
      </p:sp>
      <p:sp>
        <p:nvSpPr>
          <p:cNvPr id="3" name="Footer Placeholder 2"/>
          <p:cNvSpPr>
            <a:spLocks noGrp="1"/>
          </p:cNvSpPr>
          <p:nvPr>
            <p:ph type="ftr" sz="quarter" idx="11"/>
          </p:nvPr>
        </p:nvSpPr>
        <p:spPr/>
        <p:txBody>
          <a:bodyPr/>
          <a:lstStyle/>
          <a:p>
            <a:r>
              <a:rPr lang="en-US" dirty="0"/>
              <a:t>2</a:t>
            </a:r>
          </a:p>
        </p:txBody>
      </p:sp>
      <p:sp>
        <p:nvSpPr>
          <p:cNvPr id="2" name="Slide Number Placeholder 1"/>
          <p:cNvSpPr>
            <a:spLocks noGrp="1"/>
          </p:cNvSpPr>
          <p:nvPr>
            <p:ph type="sldNum" sz="quarter" idx="12"/>
          </p:nvPr>
        </p:nvSpPr>
        <p:spPr/>
        <p:txBody>
          <a:bodyPr/>
          <a:lstStyle/>
          <a:p>
            <a:fld id="{53D2BF3C-DD81-4A71-B976-BFF89C61EB4E}" type="slidenum">
              <a:rPr lang="en-US" altLang="en-US" smtClean="0"/>
              <a:pPr/>
              <a:t>2</a:t>
            </a:fld>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fade">
                                      <p:cBhvr>
                                        <p:cTn id="7" dur="1000"/>
                                        <p:tgtEl>
                                          <p:spTgt spid="3074">
                                            <p:txEl>
                                              <p:pRg st="0" end="0"/>
                                            </p:txEl>
                                          </p:spTgt>
                                        </p:tgtEl>
                                      </p:cBhvr>
                                    </p:animEffect>
                                    <p:anim calcmode="lin" valueType="num">
                                      <p:cBhvr>
                                        <p:cTn id="8" dur="1000" fill="hold"/>
                                        <p:tgtEl>
                                          <p:spTgt spid="307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4">
                                            <p:txEl>
                                              <p:pRg st="1" end="1"/>
                                            </p:txEl>
                                          </p:spTgt>
                                        </p:tgtEl>
                                        <p:attrNameLst>
                                          <p:attrName>style.visibility</p:attrName>
                                        </p:attrNameLst>
                                      </p:cBhvr>
                                      <p:to>
                                        <p:strVal val="visible"/>
                                      </p:to>
                                    </p:set>
                                    <p:animEffect transition="in" filter="fade">
                                      <p:cBhvr>
                                        <p:cTn id="14" dur="1000"/>
                                        <p:tgtEl>
                                          <p:spTgt spid="3074">
                                            <p:txEl>
                                              <p:pRg st="1" end="1"/>
                                            </p:txEl>
                                          </p:spTgt>
                                        </p:tgtEl>
                                      </p:cBhvr>
                                    </p:animEffect>
                                    <p:anim calcmode="lin" valueType="num">
                                      <p:cBhvr>
                                        <p:cTn id="15" dur="1000" fill="hold"/>
                                        <p:tgtEl>
                                          <p:spTgt spid="307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4">
                                            <p:txEl>
                                              <p:pRg st="2" end="2"/>
                                            </p:txEl>
                                          </p:spTgt>
                                        </p:tgtEl>
                                        <p:attrNameLst>
                                          <p:attrName>style.visibility</p:attrName>
                                        </p:attrNameLst>
                                      </p:cBhvr>
                                      <p:to>
                                        <p:strVal val="visible"/>
                                      </p:to>
                                    </p:set>
                                    <p:animEffect transition="in" filter="fade">
                                      <p:cBhvr>
                                        <p:cTn id="21" dur="1000"/>
                                        <p:tgtEl>
                                          <p:spTgt spid="3074">
                                            <p:txEl>
                                              <p:pRg st="2" end="2"/>
                                            </p:txEl>
                                          </p:spTgt>
                                        </p:tgtEl>
                                      </p:cBhvr>
                                    </p:animEffect>
                                    <p:anim calcmode="lin" valueType="num">
                                      <p:cBhvr>
                                        <p:cTn id="22" dur="1000" fill="hold"/>
                                        <p:tgtEl>
                                          <p:spTgt spid="307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4">
                                            <p:txEl>
                                              <p:pRg st="3" end="3"/>
                                            </p:txEl>
                                          </p:spTgt>
                                        </p:tgtEl>
                                        <p:attrNameLst>
                                          <p:attrName>style.visibility</p:attrName>
                                        </p:attrNameLst>
                                      </p:cBhvr>
                                      <p:to>
                                        <p:strVal val="visible"/>
                                      </p:to>
                                    </p:set>
                                    <p:animEffect transition="in" filter="fade">
                                      <p:cBhvr>
                                        <p:cTn id="28" dur="1000"/>
                                        <p:tgtEl>
                                          <p:spTgt spid="3074">
                                            <p:txEl>
                                              <p:pRg st="3" end="3"/>
                                            </p:txEl>
                                          </p:spTgt>
                                        </p:tgtEl>
                                      </p:cBhvr>
                                    </p:animEffect>
                                    <p:anim calcmode="lin" valueType="num">
                                      <p:cBhvr>
                                        <p:cTn id="29" dur="1000" fill="hold"/>
                                        <p:tgtEl>
                                          <p:spTgt spid="307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DUTIES AND RESPONSIBILITIES OF INFORMATION OFFICERS</a:t>
            </a:r>
          </a:p>
        </p:txBody>
      </p:sp>
      <p:sp>
        <p:nvSpPr>
          <p:cNvPr id="3" name="Content Placeholder 2"/>
          <p:cNvSpPr>
            <a:spLocks noGrp="1"/>
          </p:cNvSpPr>
          <p:nvPr>
            <p:ph idx="1"/>
          </p:nvPr>
        </p:nvSpPr>
        <p:spPr/>
        <p:txBody>
          <a:bodyPr/>
          <a:lstStyle/>
          <a:p>
            <a:pPr algn="just">
              <a:lnSpc>
                <a:spcPct val="150000"/>
              </a:lnSpc>
            </a:pPr>
            <a:r>
              <a:rPr lang="en-US" sz="2200" dirty="0">
                <a:latin typeface="Arial" panose="020B0604020202020204" pitchFamily="34" charset="0"/>
                <a:cs typeface="Arial" panose="020B0604020202020204" pitchFamily="34" charset="0"/>
              </a:rPr>
              <a:t>Encouragement of compliance with the conditions 				for the lawful processing of personal information;</a:t>
            </a:r>
          </a:p>
          <a:p>
            <a:pPr algn="just">
              <a:lnSpc>
                <a:spcPct val="150000"/>
              </a:lnSpc>
            </a:pPr>
            <a:r>
              <a:rPr lang="en-US" sz="2200" dirty="0">
                <a:latin typeface="Arial" panose="020B0604020202020204" pitchFamily="34" charset="0"/>
                <a:cs typeface="Arial" panose="020B0604020202020204" pitchFamily="34" charset="0"/>
              </a:rPr>
              <a:t> Dealing with requests made to the body pursuant to 			POPIA;</a:t>
            </a:r>
          </a:p>
          <a:p>
            <a:pPr algn="just">
              <a:lnSpc>
                <a:spcPct val="150000"/>
              </a:lnSpc>
            </a:pPr>
            <a:r>
              <a:rPr lang="en-US" sz="2200" dirty="0">
                <a:latin typeface="Arial" panose="020B0604020202020204" pitchFamily="34" charset="0"/>
                <a:cs typeface="Arial" panose="020B0604020202020204" pitchFamily="34" charset="0"/>
              </a:rPr>
              <a:t> Working with the Regulator in relation to investigations  	conducted pursuant to Chapter 6 in relation to the body;</a:t>
            </a:r>
          </a:p>
        </p:txBody>
      </p:sp>
      <p:sp>
        <p:nvSpPr>
          <p:cNvPr id="4" name="Footer Placeholder 3"/>
          <p:cNvSpPr>
            <a:spLocks noGrp="1"/>
          </p:cNvSpPr>
          <p:nvPr>
            <p:ph type="ftr" sz="quarter" idx="11"/>
          </p:nvPr>
        </p:nvSpPr>
        <p:spPr/>
        <p:txBody>
          <a:bodyPr/>
          <a:lstStyle/>
          <a:p>
            <a:pPr>
              <a:defRPr>
                <a:uFillTx/>
              </a:defRPr>
            </a:pPr>
            <a:r>
              <a:rPr lang="en-US" dirty="0" smtClean="0"/>
              <a:t>20</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20</a:t>
            </a:fld>
            <a:endParaRPr lang="en-US" altLang="en-US" dirty="0">
              <a:uFillTx/>
            </a:endParaRPr>
          </a:p>
        </p:txBody>
      </p:sp>
    </p:spTree>
    <p:extLst>
      <p:ext uri="{BB962C8B-B14F-4D97-AF65-F5344CB8AC3E}">
        <p14:creationId xmlns:p14="http://schemas.microsoft.com/office/powerpoint/2010/main" val="2567728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8526"/>
          </a:xfrm>
        </p:spPr>
        <p:txBody>
          <a:bodyPr/>
          <a:lstStyle/>
          <a:p>
            <a:pPr algn="just">
              <a:lnSpc>
                <a:spcPct val="150000"/>
              </a:lnSpc>
            </a:pPr>
            <a:r>
              <a:rPr lang="en-US" sz="2200" dirty="0">
                <a:latin typeface="Arial" panose="020B0604020202020204" pitchFamily="34" charset="0"/>
                <a:cs typeface="Arial" panose="020B0604020202020204" pitchFamily="34" charset="0"/>
              </a:rPr>
              <a:t>Otherwise ensuring compliance by the body with the provisions of POPIA</a:t>
            </a:r>
            <a:r>
              <a:rPr lang="en-US" sz="2200" dirty="0" smtClean="0">
                <a:latin typeface="Arial" panose="020B0604020202020204" pitchFamily="34" charset="0"/>
                <a:cs typeface="Arial" panose="020B0604020202020204" pitchFamily="34" charset="0"/>
              </a:rPr>
              <a:t>;</a:t>
            </a:r>
          </a:p>
          <a:p>
            <a:pPr algn="just">
              <a:lnSpc>
                <a:spcPct val="150000"/>
              </a:lnSpc>
            </a:pPr>
            <a:r>
              <a:rPr lang="en-US" sz="2200" dirty="0">
                <a:latin typeface="Arial" panose="020B0604020202020204" pitchFamily="34" charset="0"/>
                <a:cs typeface="Arial" panose="020B0604020202020204" pitchFamily="34" charset="0"/>
              </a:rPr>
              <a:t>E</a:t>
            </a:r>
            <a:r>
              <a:rPr lang="en-US" sz="2200" dirty="0" smtClean="0">
                <a:latin typeface="Arial" panose="020B0604020202020204" pitchFamily="34" charset="0"/>
                <a:cs typeface="Arial" panose="020B0604020202020204" pitchFamily="34" charset="0"/>
              </a:rPr>
              <a:t>nsure that a </a:t>
            </a:r>
            <a:r>
              <a:rPr lang="en-US" sz="2200" dirty="0">
                <a:latin typeface="Arial" panose="020B0604020202020204" pitchFamily="34" charset="0"/>
                <a:cs typeface="Arial" panose="020B0604020202020204" pitchFamily="34" charset="0"/>
              </a:rPr>
              <a:t>compliance framework is developed, implemented, monitored and </a:t>
            </a:r>
            <a:r>
              <a:rPr lang="en-US" sz="2200" dirty="0" smtClean="0">
                <a:latin typeface="Arial" panose="020B0604020202020204" pitchFamily="34" charset="0"/>
                <a:cs typeface="Arial" panose="020B0604020202020204" pitchFamily="34" charset="0"/>
              </a:rPr>
              <a:t>maintained;</a:t>
            </a:r>
          </a:p>
          <a:p>
            <a:pPr algn="just">
              <a:lnSpc>
                <a:spcPct val="150000"/>
              </a:lnSpc>
            </a:pPr>
            <a:r>
              <a:rPr lang="en-US" sz="2200" dirty="0" smtClean="0">
                <a:latin typeface="Arial" panose="020B0604020202020204" pitchFamily="34" charset="0"/>
                <a:cs typeface="Arial" panose="020B0604020202020204" pitchFamily="34" charset="0"/>
              </a:rPr>
              <a:t>Ensure that a </a:t>
            </a:r>
            <a:r>
              <a:rPr lang="en-US" sz="2200" dirty="0">
                <a:latin typeface="Arial" panose="020B0604020202020204" pitchFamily="34" charset="0"/>
                <a:cs typeface="Arial" panose="020B0604020202020204" pitchFamily="34" charset="0"/>
              </a:rPr>
              <a:t>personal information impact assessment is done to ensure that adequate </a:t>
            </a:r>
            <a:r>
              <a:rPr lang="en-US" sz="2200" dirty="0" smtClean="0">
                <a:latin typeface="Arial" panose="020B0604020202020204" pitchFamily="34" charset="0"/>
                <a:cs typeface="Arial" panose="020B0604020202020204" pitchFamily="34" charset="0"/>
              </a:rPr>
              <a:t>measures and </a:t>
            </a:r>
            <a:r>
              <a:rPr lang="en-US" sz="2200" dirty="0">
                <a:latin typeface="Arial" panose="020B0604020202020204" pitchFamily="34" charset="0"/>
                <a:cs typeface="Arial" panose="020B0604020202020204" pitchFamily="34" charset="0"/>
              </a:rPr>
              <a:t>standards exist in order to comply with the conditions for the lawful processing of </a:t>
            </a:r>
            <a:r>
              <a:rPr lang="en-US" sz="2200" dirty="0" smtClean="0">
                <a:latin typeface="Arial" panose="020B0604020202020204" pitchFamily="34" charset="0"/>
                <a:cs typeface="Arial" panose="020B0604020202020204" pitchFamily="34" charset="0"/>
              </a:rPr>
              <a:t>personal </a:t>
            </a:r>
            <a:r>
              <a:rPr lang="en-US" sz="2200" dirty="0" smtClean="0">
                <a:latin typeface="Arial" panose="020B0604020202020204" pitchFamily="34" charset="0"/>
                <a:cs typeface="Arial" panose="020B0604020202020204" pitchFamily="34" charset="0"/>
              </a:rPr>
              <a:t>information; </a:t>
            </a:r>
            <a:endParaRPr lang="en-US" sz="2200" dirty="0" smtClean="0">
              <a:latin typeface="Arial" panose="020B0604020202020204" pitchFamily="34" charset="0"/>
              <a:cs typeface="Arial" panose="020B0604020202020204" pitchFamily="34" charset="0"/>
            </a:endParaRPr>
          </a:p>
          <a:p>
            <a:pPr marL="0" indent="0" algn="just">
              <a:lnSpc>
                <a:spcPct val="150000"/>
              </a:lnSpc>
              <a:buNone/>
            </a:pPr>
            <a:endParaRPr lang="en-US" sz="2200" dirty="0">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21</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21</a:t>
            </a:fld>
            <a:endParaRPr lang="en-US" altLang="en-US" dirty="0">
              <a:uFillTx/>
            </a:endParaRPr>
          </a:p>
        </p:txBody>
      </p:sp>
    </p:spTree>
    <p:extLst>
      <p:ext uri="{BB962C8B-B14F-4D97-AF65-F5344CB8AC3E}">
        <p14:creationId xmlns:p14="http://schemas.microsoft.com/office/powerpoint/2010/main" val="6833225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8420"/>
          </a:xfrm>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3059"/>
            <a:ext cx="8229600" cy="5363291"/>
          </a:xfrm>
        </p:spPr>
        <p:txBody>
          <a:bodyPr/>
          <a:lstStyle/>
          <a:p>
            <a:pPr algn="just">
              <a:lnSpc>
                <a:spcPct val="150000"/>
              </a:lnSpc>
            </a:pPr>
            <a:r>
              <a:rPr lang="en-US" sz="2200" dirty="0" smtClean="0">
                <a:latin typeface="Arial" panose="020B0604020202020204" pitchFamily="34" charset="0"/>
                <a:cs typeface="Arial" panose="020B0604020202020204" pitchFamily="34" charset="0"/>
              </a:rPr>
              <a:t>Ensure that a </a:t>
            </a:r>
            <a:r>
              <a:rPr lang="en-US" sz="2200" dirty="0">
                <a:latin typeface="Arial" panose="020B0604020202020204" pitchFamily="34" charset="0"/>
                <a:cs typeface="Arial" panose="020B0604020202020204" pitchFamily="34" charset="0"/>
              </a:rPr>
              <a:t>manual is developed, monitored, maintained and made available as prescribed </a:t>
            </a:r>
            <a:r>
              <a:rPr lang="en-US" sz="2200" dirty="0" smtClean="0">
                <a:latin typeface="Arial" panose="020B0604020202020204" pitchFamily="34" charset="0"/>
                <a:cs typeface="Arial" panose="020B0604020202020204" pitchFamily="34" charset="0"/>
              </a:rPr>
              <a:t>in sections </a:t>
            </a:r>
            <a:r>
              <a:rPr lang="en-US" sz="2200" dirty="0">
                <a:latin typeface="Arial" panose="020B0604020202020204" pitchFamily="34" charset="0"/>
                <a:cs typeface="Arial" panose="020B0604020202020204" pitchFamily="34" charset="0"/>
              </a:rPr>
              <a:t>14 and 51 of the PAIA; </a:t>
            </a:r>
            <a:endParaRPr lang="en-US" sz="2200" dirty="0" smtClean="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Ensure that internal </a:t>
            </a:r>
            <a:r>
              <a:rPr lang="en-US" sz="2200" dirty="0">
                <a:latin typeface="Arial" panose="020B0604020202020204" pitchFamily="34" charset="0"/>
                <a:cs typeface="Arial" panose="020B0604020202020204" pitchFamily="34" charset="0"/>
              </a:rPr>
              <a:t>measures are developed together with adequate systems to process </a:t>
            </a:r>
            <a:r>
              <a:rPr lang="en-US" sz="2200" dirty="0" smtClean="0">
                <a:latin typeface="Arial" panose="020B0604020202020204" pitchFamily="34" charset="0"/>
                <a:cs typeface="Arial" panose="020B0604020202020204" pitchFamily="34" charset="0"/>
              </a:rPr>
              <a:t>requests for </a:t>
            </a:r>
            <a:r>
              <a:rPr lang="en-US" sz="2200" dirty="0">
                <a:latin typeface="Arial" panose="020B0604020202020204" pitchFamily="34" charset="0"/>
                <a:cs typeface="Arial" panose="020B0604020202020204" pitchFamily="34" charset="0"/>
              </a:rPr>
              <a:t>information or access </a:t>
            </a:r>
            <a:r>
              <a:rPr lang="en-US" sz="2200" dirty="0" smtClean="0">
                <a:latin typeface="Arial" panose="020B0604020202020204" pitchFamily="34" charset="0"/>
                <a:cs typeface="Arial" panose="020B0604020202020204" pitchFamily="34" charset="0"/>
              </a:rPr>
              <a:t>thereto</a:t>
            </a:r>
            <a:r>
              <a:rPr lang="en-US" sz="2200" dirty="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Ensure that internal </a:t>
            </a:r>
            <a:r>
              <a:rPr lang="en-US" sz="2200" dirty="0">
                <a:latin typeface="Arial" panose="020B0604020202020204" pitchFamily="34" charset="0"/>
                <a:cs typeface="Arial" panose="020B0604020202020204" pitchFamily="34" charset="0"/>
              </a:rPr>
              <a:t>awareness sessions are conducted regarding </a:t>
            </a:r>
            <a:r>
              <a:rPr lang="en-US" sz="2200" dirty="0" smtClean="0">
                <a:latin typeface="Arial" panose="020B0604020202020204" pitchFamily="34" charset="0"/>
                <a:cs typeface="Arial" panose="020B0604020202020204" pitchFamily="34" charset="0"/>
              </a:rPr>
              <a:t>POPIA, its regulations, </a:t>
            </a:r>
            <a:r>
              <a:rPr lang="en-US" sz="2200" dirty="0">
                <a:latin typeface="Arial" panose="020B0604020202020204" pitchFamily="34" charset="0"/>
                <a:cs typeface="Arial" panose="020B0604020202020204" pitchFamily="34" charset="0"/>
              </a:rPr>
              <a:t>codes of </a:t>
            </a:r>
            <a:r>
              <a:rPr lang="en-US" sz="2200" dirty="0" smtClean="0">
                <a:latin typeface="Arial" panose="020B0604020202020204" pitchFamily="34" charset="0"/>
                <a:cs typeface="Arial" panose="020B0604020202020204" pitchFamily="34" charset="0"/>
              </a:rPr>
              <a:t>conduct; and </a:t>
            </a:r>
            <a:endParaRPr lang="en-US" sz="2200" dirty="0" smtClean="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Information </a:t>
            </a:r>
            <a:r>
              <a:rPr lang="en-US" sz="2200" dirty="0">
                <a:latin typeface="Arial" panose="020B0604020202020204" pitchFamily="34" charset="0"/>
                <a:cs typeface="Arial" panose="020B0604020202020204" pitchFamily="34" charset="0"/>
              </a:rPr>
              <a:t>Officers must take up their duties only after the responsible party has registered them with the Regulator.</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22</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22</a:t>
            </a:fld>
            <a:endParaRPr lang="en-US" altLang="en-US" dirty="0">
              <a:uFillTx/>
            </a:endParaRPr>
          </a:p>
        </p:txBody>
      </p:sp>
    </p:spTree>
    <p:extLst>
      <p:ext uri="{BB962C8B-B14F-4D97-AF65-F5344CB8AC3E}">
        <p14:creationId xmlns:p14="http://schemas.microsoft.com/office/powerpoint/2010/main" val="3223572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3891"/>
          </a:xfrm>
        </p:spPr>
        <p:txBody>
          <a:bodyPr/>
          <a:lstStyle/>
          <a:p>
            <a:r>
              <a:rPr lang="en-US" sz="3200" b="1" dirty="0">
                <a:latin typeface="Arial" panose="020B0604020202020204" pitchFamily="34" charset="0"/>
                <a:cs typeface="Arial" panose="020B0604020202020204" pitchFamily="34" charset="0"/>
              </a:rPr>
              <a:t>DESIGNATION AND DELEGATION OF DEPUTY INFORMATION OFFICERS </a:t>
            </a:r>
          </a:p>
        </p:txBody>
      </p:sp>
      <p:sp>
        <p:nvSpPr>
          <p:cNvPr id="3" name="Content Placeholder 2"/>
          <p:cNvSpPr>
            <a:spLocks noGrp="1"/>
          </p:cNvSpPr>
          <p:nvPr>
            <p:ph idx="1"/>
          </p:nvPr>
        </p:nvSpPr>
        <p:spPr>
          <a:xfrm>
            <a:off x="457200" y="1258530"/>
            <a:ext cx="8229600" cy="5097820"/>
          </a:xfrm>
        </p:spPr>
        <p:txBody>
          <a:bodyPr/>
          <a:lstStyle/>
          <a:p>
            <a:pPr algn="just">
              <a:lnSpc>
                <a:spcPct val="150000"/>
              </a:lnSpc>
            </a:pPr>
            <a:r>
              <a:rPr lang="en-US" sz="2200" dirty="0">
                <a:latin typeface="Arial" panose="020B0604020202020204" pitchFamily="34" charset="0"/>
                <a:cs typeface="Arial" panose="020B0604020202020204" pitchFamily="34" charset="0"/>
              </a:rPr>
              <a:t>Each public and private body must make provision, in the manner prescribed in section 17 of PAIA, for the designation of such number of persons, if any, as deputy information officers to perform the duties stipulated in section 55(1) of </a:t>
            </a:r>
            <a:r>
              <a:rPr lang="en-US" sz="2200" dirty="0" smtClean="0">
                <a:latin typeface="Arial" panose="020B0604020202020204" pitchFamily="34" charset="0"/>
                <a:cs typeface="Arial" panose="020B0604020202020204" pitchFamily="34" charset="0"/>
              </a:rPr>
              <a:t>POPIA, POPIA Regulations </a:t>
            </a:r>
            <a:r>
              <a:rPr lang="en-US" sz="2200" dirty="0">
                <a:latin typeface="Arial" panose="020B0604020202020204" pitchFamily="34" charset="0"/>
                <a:cs typeface="Arial" panose="020B0604020202020204" pitchFamily="34" charset="0"/>
              </a:rPr>
              <a:t>or any power or duty conferred or imposed on an Information Officer by POPIA to a deputy information officer of that public or private body.</a:t>
            </a:r>
          </a:p>
          <a:p>
            <a:pPr algn="just">
              <a:lnSpc>
                <a:spcPct val="150000"/>
              </a:lnSpc>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Regulator had published </a:t>
            </a:r>
            <a:r>
              <a:rPr lang="en-US" sz="2200" dirty="0" smtClean="0">
                <a:latin typeface="Arial" panose="020B0604020202020204" pitchFamily="34" charset="0"/>
                <a:cs typeface="Arial" panose="020B0604020202020204" pitchFamily="34" charset="0"/>
              </a:rPr>
              <a:t>a Guidance Note on Information Officers and Deputy Information Officers. </a:t>
            </a:r>
            <a:endParaRPr lang="en-US" sz="2200" dirty="0">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23</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23</a:t>
            </a:fld>
            <a:endParaRPr lang="en-US" altLang="en-US" dirty="0">
              <a:uFillTx/>
            </a:endParaRPr>
          </a:p>
        </p:txBody>
      </p:sp>
    </p:spTree>
    <p:extLst>
      <p:ext uri="{BB962C8B-B14F-4D97-AF65-F5344CB8AC3E}">
        <p14:creationId xmlns:p14="http://schemas.microsoft.com/office/powerpoint/2010/main" val="2398419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4897"/>
          </a:xfrm>
        </p:spPr>
        <p:txBody>
          <a:bodyPr/>
          <a:lstStyle/>
          <a:p>
            <a:r>
              <a:rPr lang="en-US" sz="3200" b="1" dirty="0">
                <a:latin typeface="Arial" panose="020B0604020202020204" pitchFamily="34" charset="0"/>
                <a:cs typeface="Arial" panose="020B0604020202020204" pitchFamily="34" charset="0"/>
              </a:rPr>
              <a:t>GUIDELINES ON DEVELOPING CODES OF CONDUCT ( Section 60-68) </a:t>
            </a:r>
          </a:p>
        </p:txBody>
      </p:sp>
      <p:sp>
        <p:nvSpPr>
          <p:cNvPr id="3" name="Content Placeholder 2"/>
          <p:cNvSpPr>
            <a:spLocks noGrp="1"/>
          </p:cNvSpPr>
          <p:nvPr>
            <p:ph idx="1"/>
          </p:nvPr>
        </p:nvSpPr>
        <p:spPr>
          <a:xfrm>
            <a:off x="457200" y="1199536"/>
            <a:ext cx="8229600" cy="5156814"/>
          </a:xfrm>
        </p:spPr>
        <p:txBody>
          <a:bodyPr/>
          <a:lstStyle/>
          <a:p>
            <a:pPr algn="just">
              <a:lnSpc>
                <a:spcPct val="150000"/>
              </a:lnSpc>
            </a:pPr>
            <a:r>
              <a:rPr lang="en-US" sz="2200" dirty="0" smtClean="0">
                <a:latin typeface="Arial" panose="020B0604020202020204" pitchFamily="34" charset="0"/>
                <a:cs typeface="Arial" panose="020B0604020202020204" pitchFamily="34" charset="0"/>
              </a:rPr>
              <a:t>POPIA </a:t>
            </a:r>
            <a:r>
              <a:rPr lang="en-US" sz="2200" dirty="0">
                <a:latin typeface="Arial" panose="020B0604020202020204" pitchFamily="34" charset="0"/>
                <a:cs typeface="Arial" panose="020B0604020202020204" pitchFamily="34" charset="0"/>
              </a:rPr>
              <a:t>empowers the Regulator from time to time to issue, 	amend and revoke codes; to prepare written guidelines that 	would assist bodies to develop or to apply codes; to approve 	codes; and to consider afresh, upon application the 	determinations by adjudicators under approved codes;</a:t>
            </a:r>
          </a:p>
          <a:p>
            <a:pPr algn="just">
              <a:lnSpc>
                <a:spcPct val="150000"/>
              </a:lnSpc>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purpose of a code is to establish a voluntarily 	accountability tool and to promote transparency for relevant 	bodies on how personal information should be processed. 	Codes do not replace the relevant provisions in POPIA, but 	operate in support of the requirements in POPIA; </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24</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24</a:t>
            </a:fld>
            <a:endParaRPr lang="en-US" altLang="en-US" dirty="0">
              <a:uFillTx/>
            </a:endParaRPr>
          </a:p>
        </p:txBody>
      </p:sp>
    </p:spTree>
    <p:extLst>
      <p:ext uri="{BB962C8B-B14F-4D97-AF65-F5344CB8AC3E}">
        <p14:creationId xmlns:p14="http://schemas.microsoft.com/office/powerpoint/2010/main" val="2803896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6575"/>
          </a:xfrm>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89704"/>
            <a:ext cx="8229600" cy="4936460"/>
          </a:xfrm>
        </p:spPr>
        <p:txBody>
          <a:bodyPr/>
          <a:lstStyle/>
          <a:p>
            <a:pPr marL="0" indent="0" algn="just">
              <a:lnSpc>
                <a:spcPct val="150000"/>
              </a:lnSpc>
              <a:buNone/>
            </a:pPr>
            <a:r>
              <a:rPr lang="en-US" sz="2200" dirty="0" smtClean="0">
                <a:latin typeface="Arial" panose="020B0604020202020204" pitchFamily="34" charset="0"/>
                <a:cs typeface="Arial" panose="020B0604020202020204" pitchFamily="34" charset="0"/>
              </a:rPr>
              <a:t>	A </a:t>
            </a:r>
            <a:r>
              <a:rPr lang="en-US" sz="2200" dirty="0">
                <a:latin typeface="Arial" panose="020B0604020202020204" pitchFamily="34" charset="0"/>
                <a:cs typeface="Arial" panose="020B0604020202020204" pitchFamily="34" charset="0"/>
              </a:rPr>
              <a:t>code of conduct cannot limit a data subjects right to 	privacy, as provided for in POPIA;</a:t>
            </a:r>
          </a:p>
          <a:p>
            <a:pPr algn="just">
              <a:lnSpc>
                <a:spcPct val="150000"/>
              </a:lnSpc>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relevant bodies bound by an issued or approved code of 	conduct must not perform an act or engage in a practice that 	breaches the approved code; </a:t>
            </a:r>
          </a:p>
          <a:p>
            <a:pPr algn="just">
              <a:lnSpc>
                <a:spcPct val="150000"/>
              </a:lnSpc>
            </a:pPr>
            <a:r>
              <a:rPr lang="en-US" sz="2200" dirty="0" smtClean="0">
                <a:latin typeface="Arial" panose="020B0604020202020204" pitchFamily="34" charset="0"/>
                <a:cs typeface="Arial" panose="020B0604020202020204" pitchFamily="34" charset="0"/>
              </a:rPr>
              <a:t>A </a:t>
            </a:r>
            <a:r>
              <a:rPr lang="en-US" sz="2200" dirty="0">
                <a:latin typeface="Arial" panose="020B0604020202020204" pitchFamily="34" charset="0"/>
                <a:cs typeface="Arial" panose="020B0604020202020204" pitchFamily="34" charset="0"/>
              </a:rPr>
              <a:t>breach of an approved code is deemed to be a breach of 	the conditions for the lawful processing of personal 	information referred to in Chapter 3 and shall be dealt with in 	terms of Chapter 10 of POPIA; and</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25</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25</a:t>
            </a:fld>
            <a:endParaRPr lang="en-US" altLang="en-US" dirty="0">
              <a:uFillTx/>
            </a:endParaRPr>
          </a:p>
        </p:txBody>
      </p:sp>
    </p:spTree>
    <p:extLst>
      <p:ext uri="{BB962C8B-B14F-4D97-AF65-F5344CB8AC3E}">
        <p14:creationId xmlns:p14="http://schemas.microsoft.com/office/powerpoint/2010/main" val="1581120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775"/>
          </a:xfrm>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199" y="796414"/>
            <a:ext cx="8411497" cy="5673212"/>
          </a:xfrm>
        </p:spPr>
        <p:txBody>
          <a:bodyPr/>
          <a:lstStyle/>
          <a:p>
            <a:pPr algn="just">
              <a:lnSpc>
                <a:spcPct val="150000"/>
              </a:lnSpc>
            </a:pPr>
            <a:r>
              <a:rPr lang="en-US" sz="2200" dirty="0" smtClean="0">
                <a:latin typeface="Arial" panose="020B0604020202020204" pitchFamily="34" charset="0"/>
                <a:cs typeface="Arial" panose="020B0604020202020204" pitchFamily="34" charset="0"/>
              </a:rPr>
              <a:t>The reason </a:t>
            </a:r>
            <a:r>
              <a:rPr lang="en-US" sz="2200" dirty="0">
                <a:latin typeface="Arial" panose="020B0604020202020204" pitchFamily="34" charset="0"/>
                <a:cs typeface="Arial" panose="020B0604020202020204" pitchFamily="34" charset="0"/>
              </a:rPr>
              <a:t>for developing a code may include:</a:t>
            </a:r>
          </a:p>
          <a:p>
            <a:pPr marL="0" indent="0" algn="just">
              <a:lnSpc>
                <a:spcPct val="150000"/>
              </a:lnSpc>
              <a:buNone/>
            </a:pPr>
            <a:r>
              <a:rPr lang="en-US" sz="2200" dirty="0" smtClean="0">
                <a:latin typeface="Arial" panose="020B0604020202020204" pitchFamily="34" charset="0"/>
                <a:cs typeface="Arial" panose="020B0604020202020204" pitchFamily="34" charset="0"/>
              </a:rPr>
              <a:t>	-	providing </a:t>
            </a:r>
            <a:r>
              <a:rPr lang="en-US" sz="2200" dirty="0">
                <a:latin typeface="Arial" panose="020B0604020202020204" pitchFamily="34" charset="0"/>
                <a:cs typeface="Arial" panose="020B0604020202020204" pitchFamily="34" charset="0"/>
              </a:rPr>
              <a:t>clarity on how the conditions for lawful 				processing of personal information are to be applied 			and complied with given the particular features of a 				relevant body;</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providing </a:t>
            </a:r>
            <a:r>
              <a:rPr lang="en-US" sz="2200" dirty="0">
                <a:latin typeface="Arial" panose="020B0604020202020204" pitchFamily="34" charset="0"/>
                <a:cs typeface="Arial" panose="020B0604020202020204" pitchFamily="34" charset="0"/>
              </a:rPr>
              <a:t>a functional equivalent means of fulfilling 				the obligations related to the conditions for the lawful 			processing of personal information;</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promoting </a:t>
            </a:r>
            <a:r>
              <a:rPr lang="en-US" sz="2200" dirty="0">
                <a:latin typeface="Arial" panose="020B0604020202020204" pitchFamily="34" charset="0"/>
                <a:cs typeface="Arial" panose="020B0604020202020204" pitchFamily="34" charset="0"/>
              </a:rPr>
              <a:t>an organisational paradigm shift change in 			a relevant body relating to the lawful processing of 				personal information;</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26</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26</a:t>
            </a:fld>
            <a:endParaRPr lang="en-US" altLang="en-US" dirty="0">
              <a:uFillTx/>
            </a:endParaRPr>
          </a:p>
        </p:txBody>
      </p:sp>
    </p:spTree>
    <p:extLst>
      <p:ext uri="{BB962C8B-B14F-4D97-AF65-F5344CB8AC3E}">
        <p14:creationId xmlns:p14="http://schemas.microsoft.com/office/powerpoint/2010/main" val="17261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078"/>
          </a:xfrm>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50374"/>
            <a:ext cx="8229600" cy="4975789"/>
          </a:xfrm>
        </p:spPr>
        <p:txBody>
          <a:bodyPr/>
          <a:lstStyle/>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stipulating </a:t>
            </a:r>
            <a:r>
              <a:rPr lang="en-US" sz="2200" dirty="0">
                <a:latin typeface="Arial" panose="020B0604020202020204" pitchFamily="34" charset="0"/>
                <a:cs typeface="Arial" panose="020B0604020202020204" pitchFamily="34" charset="0"/>
              </a:rPr>
              <a:t>conditions for the lawful processing of 			</a:t>
            </a:r>
            <a:r>
              <a:rPr lang="en-US" sz="2200" dirty="0" smtClean="0">
                <a:latin typeface="Arial" panose="020B0604020202020204" pitchFamily="34" charset="0"/>
                <a:cs typeface="Arial" panose="020B0604020202020204" pitchFamily="34" charset="0"/>
              </a:rPr>
              <a:t>	personal </a:t>
            </a:r>
            <a:r>
              <a:rPr lang="en-US" sz="2200" dirty="0">
                <a:latin typeface="Arial" panose="020B0604020202020204" pitchFamily="34" charset="0"/>
                <a:cs typeface="Arial" panose="020B0604020202020204" pitchFamily="34" charset="0"/>
              </a:rPr>
              <a:t>information for specified information or 			</a:t>
            </a:r>
            <a:r>
              <a:rPr lang="en-US" sz="2200" dirty="0" smtClean="0">
                <a:latin typeface="Arial" panose="020B0604020202020204" pitchFamily="34" charset="0"/>
                <a:cs typeface="Arial" panose="020B0604020202020204" pitchFamily="34" charset="0"/>
              </a:rPr>
              <a:t>	classes </a:t>
            </a:r>
            <a:r>
              <a:rPr lang="en-US" sz="2200" dirty="0">
                <a:latin typeface="Arial" panose="020B0604020202020204" pitchFamily="34" charset="0"/>
                <a:cs typeface="Arial" panose="020B0604020202020204" pitchFamily="34" charset="0"/>
              </a:rPr>
              <a:t>of information;</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stipulating </a:t>
            </a:r>
            <a:r>
              <a:rPr lang="en-US" sz="2200" dirty="0">
                <a:latin typeface="Arial" panose="020B0604020202020204" pitchFamily="34" charset="0"/>
                <a:cs typeface="Arial" panose="020B0604020202020204" pitchFamily="34" charset="0"/>
              </a:rPr>
              <a:t>conditions for the lawful processing of 			</a:t>
            </a:r>
            <a:r>
              <a:rPr lang="en-US" sz="2200" dirty="0" smtClean="0">
                <a:latin typeface="Arial" panose="020B0604020202020204" pitchFamily="34" charset="0"/>
                <a:cs typeface="Arial" panose="020B0604020202020204" pitchFamily="34" charset="0"/>
              </a:rPr>
              <a:t>	personal </a:t>
            </a:r>
            <a:r>
              <a:rPr lang="en-US" sz="2200" dirty="0">
                <a:latin typeface="Arial" panose="020B0604020202020204" pitchFamily="34" charset="0"/>
                <a:cs typeface="Arial" panose="020B0604020202020204" pitchFamily="34" charset="0"/>
              </a:rPr>
              <a:t>information for any specified activity or class 		</a:t>
            </a:r>
            <a:r>
              <a:rPr lang="en-US" sz="2200" dirty="0" smtClean="0">
                <a:latin typeface="Arial" panose="020B0604020202020204" pitchFamily="34" charset="0"/>
                <a:cs typeface="Arial" panose="020B0604020202020204" pitchFamily="34" charset="0"/>
              </a:rPr>
              <a:t>	of 	activity</a:t>
            </a:r>
            <a:r>
              <a:rPr lang="en-US" sz="2200" dirty="0">
                <a:latin typeface="Arial" panose="020B0604020202020204" pitchFamily="34" charset="0"/>
                <a:cs typeface="Arial" panose="020B0604020202020204" pitchFamily="34" charset="0"/>
              </a:rPr>
              <a:t>;</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outlining </a:t>
            </a:r>
            <a:r>
              <a:rPr lang="en-US" sz="2200" dirty="0">
                <a:latin typeface="Arial" panose="020B0604020202020204" pitchFamily="34" charset="0"/>
                <a:cs typeface="Arial" panose="020B0604020202020204" pitchFamily="34" charset="0"/>
              </a:rPr>
              <a:t>rules and procedures for information 				</a:t>
            </a:r>
            <a:r>
              <a:rPr lang="en-US" sz="2200" dirty="0" smtClean="0">
                <a:latin typeface="Arial" panose="020B0604020202020204" pitchFamily="34" charset="0"/>
                <a:cs typeface="Arial" panose="020B0604020202020204" pitchFamily="34" charset="0"/>
              </a:rPr>
              <a:t>	matching </a:t>
            </a:r>
            <a:r>
              <a:rPr lang="en-US" sz="2200" dirty="0">
                <a:latin typeface="Arial" panose="020B0604020202020204" pitchFamily="34" charset="0"/>
                <a:cs typeface="Arial" panose="020B0604020202020204" pitchFamily="34" charset="0"/>
              </a:rPr>
              <a:t>programmes if such programmes are used 		</a:t>
            </a:r>
            <a:r>
              <a:rPr lang="en-US" sz="2200" dirty="0" smtClean="0">
                <a:latin typeface="Arial" panose="020B0604020202020204" pitchFamily="34" charset="0"/>
                <a:cs typeface="Arial" panose="020B0604020202020204" pitchFamily="34" charset="0"/>
              </a:rPr>
              <a:t>	within </a:t>
            </a:r>
            <a:r>
              <a:rPr lang="en-US" sz="2200" dirty="0">
                <a:latin typeface="Arial" panose="020B0604020202020204" pitchFamily="34" charset="0"/>
                <a:cs typeface="Arial" panose="020B0604020202020204" pitchFamily="34" charset="0"/>
              </a:rPr>
              <a:t>a speciﬁc sector; </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27</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27</a:t>
            </a:fld>
            <a:endParaRPr lang="en-US" altLang="en-US" dirty="0">
              <a:uFillTx/>
            </a:endParaRPr>
          </a:p>
        </p:txBody>
      </p:sp>
    </p:spTree>
    <p:extLst>
      <p:ext uri="{BB962C8B-B14F-4D97-AF65-F5344CB8AC3E}">
        <p14:creationId xmlns:p14="http://schemas.microsoft.com/office/powerpoint/2010/main" val="696064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lnSpc>
                <a:spcPct val="150000"/>
              </a:lnSpc>
              <a:buNone/>
            </a:pPr>
            <a:r>
              <a:rPr lang="en-US" sz="2200" dirty="0" smtClean="0">
                <a:latin typeface="Arial" panose="020B0604020202020204" pitchFamily="34" charset="0"/>
                <a:cs typeface="Arial" panose="020B0604020202020204" pitchFamily="34" charset="0"/>
              </a:rPr>
              <a:t>	-	outlining </a:t>
            </a:r>
            <a:r>
              <a:rPr lang="en-US" sz="2200" dirty="0">
                <a:latin typeface="Arial" panose="020B0604020202020204" pitchFamily="34" charset="0"/>
                <a:cs typeface="Arial" panose="020B0604020202020204" pitchFamily="34" charset="0"/>
              </a:rPr>
              <a:t>how the legitimate interests of data subjects 			are to be protected insofar as automated decision 				making affect them; </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enabling </a:t>
            </a:r>
            <a:r>
              <a:rPr lang="en-US" sz="2200" dirty="0">
                <a:latin typeface="Arial" panose="020B0604020202020204" pitchFamily="34" charset="0"/>
                <a:cs typeface="Arial" panose="020B0604020202020204" pitchFamily="34" charset="0"/>
              </a:rPr>
              <a:t>the review of a code by the Regulator;  </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providing </a:t>
            </a:r>
            <a:r>
              <a:rPr lang="en-US" sz="2200" dirty="0">
                <a:latin typeface="Arial" panose="020B0604020202020204" pitchFamily="34" charset="0"/>
                <a:cs typeface="Arial" panose="020B0604020202020204" pitchFamily="34" charset="0"/>
              </a:rPr>
              <a:t>details regarding the expiry of a code; and</a:t>
            </a:r>
          </a:p>
          <a:p>
            <a:pPr marL="0" indent="0" algn="just">
              <a:lnSpc>
                <a:spcPct val="150000"/>
              </a:lnSpc>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	providing </a:t>
            </a:r>
            <a:r>
              <a:rPr lang="en-US" sz="2200" dirty="0">
                <a:latin typeface="Arial" panose="020B0604020202020204" pitchFamily="34" charset="0"/>
                <a:cs typeface="Arial" panose="020B0604020202020204" pitchFamily="34" charset="0"/>
              </a:rPr>
              <a:t>a procedure of dealing with complaints. </a:t>
            </a:r>
          </a:p>
          <a:p>
            <a:pPr algn="just">
              <a:lnSpc>
                <a:spcPct val="150000"/>
              </a:lnSpc>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uFillTx/>
              </a:defRPr>
            </a:pPr>
            <a:r>
              <a:rPr lang="en-US" dirty="0" smtClean="0"/>
              <a:t>28</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28</a:t>
            </a:fld>
            <a:endParaRPr lang="en-US" altLang="en-US" dirty="0">
              <a:uFillTx/>
            </a:endParaRPr>
          </a:p>
        </p:txBody>
      </p:sp>
    </p:spTree>
    <p:extLst>
      <p:ext uri="{BB962C8B-B14F-4D97-AF65-F5344CB8AC3E}">
        <p14:creationId xmlns:p14="http://schemas.microsoft.com/office/powerpoint/2010/main" val="4902564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930"/>
          </a:xfrm>
        </p:spPr>
        <p:txBody>
          <a:bodyPr/>
          <a:lstStyle/>
          <a:p>
            <a:r>
              <a:rPr lang="en-US" sz="3200" b="1" dirty="0">
                <a:latin typeface="Arial" panose="020B0604020202020204" pitchFamily="34" charset="0"/>
                <a:cs typeface="Arial" panose="020B0604020202020204" pitchFamily="34" charset="0"/>
              </a:rPr>
              <a:t>UPDATE ON CODES OF CONDUCT </a:t>
            </a:r>
          </a:p>
        </p:txBody>
      </p:sp>
      <p:sp>
        <p:nvSpPr>
          <p:cNvPr id="3" name="Content Placeholder 2"/>
          <p:cNvSpPr>
            <a:spLocks noGrp="1"/>
          </p:cNvSpPr>
          <p:nvPr>
            <p:ph idx="1"/>
          </p:nvPr>
        </p:nvSpPr>
        <p:spPr>
          <a:xfrm>
            <a:off x="457200" y="835742"/>
            <a:ext cx="8229600" cy="5604387"/>
          </a:xfrm>
        </p:spPr>
        <p:txBody>
          <a:bodyPr/>
          <a:lstStyle/>
          <a:p>
            <a:pPr algn="just">
              <a:lnSpc>
                <a:spcPct val="150000"/>
              </a:lnSpc>
            </a:pPr>
            <a:r>
              <a:rPr lang="en-US" sz="2200" dirty="0">
                <a:latin typeface="Arial" panose="020B0604020202020204" pitchFamily="34" charset="0"/>
                <a:cs typeface="Arial" panose="020B0604020202020204" pitchFamily="34" charset="0"/>
              </a:rPr>
              <a:t>In 2019 the Regulator drafted the Guidelines for the Development of Codes of Conduct, published the draft for comments and held a consultative workshop.</a:t>
            </a:r>
          </a:p>
          <a:p>
            <a:pPr algn="just">
              <a:lnSpc>
                <a:spcPct val="150000"/>
              </a:lnSpc>
            </a:pPr>
            <a:r>
              <a:rPr lang="en-US" sz="2200" dirty="0">
                <a:latin typeface="Arial" panose="020B0604020202020204" pitchFamily="34" charset="0"/>
                <a:cs typeface="Arial" panose="020B0604020202020204" pitchFamily="34" charset="0"/>
              </a:rPr>
              <a:t>More than six hundred (600) written submissions from fourteen (14) organisations were received. </a:t>
            </a:r>
          </a:p>
          <a:p>
            <a:pPr algn="just">
              <a:lnSpc>
                <a:spcPct val="150000"/>
              </a:lnSpc>
            </a:pPr>
            <a:r>
              <a:rPr lang="en-US" sz="2200" dirty="0">
                <a:latin typeface="Arial" panose="020B0604020202020204" pitchFamily="34" charset="0"/>
                <a:cs typeface="Arial" panose="020B0604020202020204" pitchFamily="34" charset="0"/>
              </a:rPr>
              <a:t>The Regulator has published the Guidelines to Develop Codes of Conduct in the government gazette which came into effect on the 1 March 2021</a:t>
            </a:r>
          </a:p>
          <a:p>
            <a:pPr algn="just">
              <a:lnSpc>
                <a:spcPct val="150000"/>
              </a:lnSpc>
            </a:pPr>
            <a:r>
              <a:rPr lang="en-US" sz="2200" dirty="0">
                <a:latin typeface="Arial" panose="020B0604020202020204" pitchFamily="34" charset="0"/>
                <a:cs typeface="Arial" panose="020B0604020202020204" pitchFamily="34" charset="0"/>
              </a:rPr>
              <a:t>Regulation 4 will come into effect on 1 May 2021, Regulation 5 on the 1 March 2021 and residual regulations on the 1 July 2021.</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uFillTx/>
              </a:rPr>
              <a:t>29</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29</a:t>
            </a:fld>
            <a:endParaRPr lang="en-US" altLang="en-US" dirty="0">
              <a:uFillTx/>
            </a:endParaRPr>
          </a:p>
        </p:txBody>
      </p:sp>
    </p:spTree>
    <p:extLst>
      <p:ext uri="{BB962C8B-B14F-4D97-AF65-F5344CB8AC3E}">
        <p14:creationId xmlns:p14="http://schemas.microsoft.com/office/powerpoint/2010/main" val="2117632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2497"/>
          </a:xfrm>
        </p:spPr>
        <p:txBody>
          <a:bodyPr/>
          <a:lstStyle/>
          <a:p>
            <a:r>
              <a:rPr lang="en-US" sz="3200" b="1"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a:xfrm>
            <a:off x="457200" y="1283110"/>
            <a:ext cx="8229600" cy="4843053"/>
          </a:xfrm>
        </p:spPr>
        <p:txBody>
          <a:bodyPr/>
          <a:lstStyle/>
          <a:p>
            <a:pPr algn="just">
              <a:lnSpc>
                <a:spcPct val="150000"/>
              </a:lnSpc>
            </a:pPr>
            <a:r>
              <a:rPr lang="en-US" sz="2200" dirty="0">
                <a:latin typeface="Arial" panose="020B0604020202020204" pitchFamily="34" charset="0"/>
                <a:cs typeface="Arial" panose="020B0604020202020204" pitchFamily="34" charset="0"/>
              </a:rPr>
              <a:t>The Regulator consists of five (5) members, namely the Chairperson and four ordinary members (Members) who are appointed by the President on the recommendation of the National Assembly for a period of five years, which is renewable.</a:t>
            </a:r>
          </a:p>
          <a:p>
            <a:pPr algn="just">
              <a:lnSpc>
                <a:spcPct val="150000"/>
              </a:lnSpc>
            </a:pPr>
            <a:r>
              <a:rPr lang="en-US" sz="2200" dirty="0">
                <a:latin typeface="Arial" panose="020B0604020202020204" pitchFamily="34" charset="0"/>
                <a:cs typeface="Arial" panose="020B0604020202020204" pitchFamily="34" charset="0"/>
              </a:rPr>
              <a:t>The Chairperson and two (2) ordinary members are full time and the other two (2) ordinary members are part-time.</a:t>
            </a:r>
          </a:p>
          <a:p>
            <a:pPr algn="just">
              <a:lnSpc>
                <a:spcPct val="150000"/>
              </a:lnSpc>
            </a:pPr>
            <a:r>
              <a:rPr lang="en-US" sz="2200" dirty="0">
                <a:latin typeface="Arial" panose="020B0604020202020204" pitchFamily="34" charset="0"/>
                <a:cs typeface="Arial" panose="020B0604020202020204" pitchFamily="34" charset="0"/>
              </a:rPr>
              <a:t>One (1) full time ordinary member is designated for POPIA and the other for PAIA.</a:t>
            </a:r>
          </a:p>
          <a:p>
            <a:pPr algn="just">
              <a:lnSpc>
                <a:spcPct val="150000"/>
              </a:lnSpc>
            </a:pPr>
            <a:endParaRPr lang="en-US" sz="22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3</a:t>
            </a:r>
          </a:p>
        </p:txBody>
      </p:sp>
      <p:sp>
        <p:nvSpPr>
          <p:cNvPr id="4" name="Slide Number Placeholder 3"/>
          <p:cNvSpPr>
            <a:spLocks noGrp="1"/>
          </p:cNvSpPr>
          <p:nvPr>
            <p:ph type="sldNum" sz="quarter" idx="12"/>
          </p:nvPr>
        </p:nvSpPr>
        <p:spPr/>
        <p:txBody>
          <a:bodyPr/>
          <a:lstStyle/>
          <a:p>
            <a:fld id="{53D2BF3C-DD81-4A71-B976-BFF89C61EB4E}" type="slidenum">
              <a:rPr lang="en-US" altLang="en-US" smtClean="0"/>
              <a:pPr/>
              <a:t>3</a:t>
            </a:fld>
            <a:endParaRPr lang="en-US" altLang="en-US" dirty="0"/>
          </a:p>
        </p:txBody>
      </p:sp>
    </p:spTree>
    <p:extLst>
      <p:ext uri="{BB962C8B-B14F-4D97-AF65-F5344CB8AC3E}">
        <p14:creationId xmlns:p14="http://schemas.microsoft.com/office/powerpoint/2010/main" val="30691221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p:cNvSpPr>
          <p:nvPr/>
        </p:nvSpPr>
        <p:spPr bwMode="auto">
          <a:xfrm>
            <a:off x="457200" y="387350"/>
            <a:ext cx="8229600"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2400" b="1" dirty="0" smtClean="0">
                <a:solidFill>
                  <a:schemeClr val="bg1"/>
                </a:solidFill>
                <a:latin typeface="Arial" pitchFamily="34" charset="0"/>
                <a:cs typeface="Arial" pitchFamily="34" charset="0"/>
              </a:rPr>
              <a:t>Enforcement </a:t>
            </a:r>
            <a:endParaRPr lang="en-ZA" sz="2000" dirty="0" smtClean="0">
              <a:latin typeface="Arial" panose="020B0604020202020204" pitchFamily="34" charset="0"/>
              <a:cs typeface="Arial" panose="020B0604020202020204" pitchFamily="34" charset="0"/>
            </a:endParaRPr>
          </a:p>
          <a:p>
            <a:pPr marL="0" indent="0" algn="just">
              <a:lnSpc>
                <a:spcPct val="150000"/>
              </a:lnSpc>
              <a:spcBef>
                <a:spcPts val="0"/>
              </a:spcBef>
              <a:buFont typeface="Arial" panose="020B0604020202020204" pitchFamily="34" charset="0"/>
              <a:buNone/>
              <a:defRPr/>
            </a:pPr>
            <a:endParaRPr lang="en-ZA" sz="2000" dirty="0" smtClean="0">
              <a:latin typeface="Arial" panose="020B0604020202020204" pitchFamily="34" charset="0"/>
              <a:cs typeface="Arial" panose="020B0604020202020204" pitchFamily="34" charset="0"/>
            </a:endParaRPr>
          </a:p>
          <a:p>
            <a:pPr marL="0" indent="0" algn="just">
              <a:lnSpc>
                <a:spcPct val="150000"/>
              </a:lnSpc>
              <a:spcBef>
                <a:spcPts val="0"/>
              </a:spcBef>
              <a:buFont typeface="Arial" panose="020B0604020202020204" pitchFamily="34" charset="0"/>
              <a:buNone/>
              <a:defRPr/>
            </a:pPr>
            <a:r>
              <a:rPr lang="en-ZA" sz="2200" dirty="0" smtClean="0">
                <a:latin typeface="Arial" panose="020B0604020202020204" pitchFamily="34" charset="0"/>
                <a:cs typeface="Arial" panose="020B0604020202020204" pitchFamily="34" charset="0"/>
              </a:rPr>
              <a:t>Section 57 (1) of POPIA provides that </a:t>
            </a:r>
            <a:r>
              <a:rPr lang="en-ZA" sz="2200" dirty="0">
                <a:latin typeface="Arial" panose="020B0604020202020204" pitchFamily="34" charset="0"/>
                <a:cs typeface="Arial" panose="020B0604020202020204" pitchFamily="34" charset="0"/>
              </a:rPr>
              <a:t>a</a:t>
            </a:r>
            <a:r>
              <a:rPr lang="en-ZA" sz="2200" dirty="0" smtClean="0">
                <a:latin typeface="Arial" panose="020B0604020202020204" pitchFamily="34" charset="0"/>
                <a:cs typeface="Arial" panose="020B0604020202020204" pitchFamily="34" charset="0"/>
              </a:rPr>
              <a:t> responsible party must obtain prior authorisation from the Regulator, (only once, except where the processing departs from that which has been authorised) prior to any processing if that responsible party plans to-</a:t>
            </a:r>
          </a:p>
          <a:p>
            <a:pPr algn="just">
              <a:lnSpc>
                <a:spcPct val="150000"/>
              </a:lnSpc>
              <a:spcBef>
                <a:spcPts val="0"/>
              </a:spcBef>
              <a:defRPr/>
            </a:pPr>
            <a:r>
              <a:rPr lang="en-ZA" sz="2200" dirty="0" smtClean="0">
                <a:latin typeface="Arial" panose="020B0604020202020204" pitchFamily="34" charset="0"/>
                <a:cs typeface="Arial" panose="020B0604020202020204" pitchFamily="34" charset="0"/>
              </a:rPr>
              <a:t>process </a:t>
            </a:r>
            <a:r>
              <a:rPr lang="en-ZA" sz="2200" dirty="0">
                <a:latin typeface="Arial" panose="020B0604020202020204" pitchFamily="34" charset="0"/>
                <a:cs typeface="Arial" panose="020B0604020202020204" pitchFamily="34" charset="0"/>
              </a:rPr>
              <a:t>any unique identifiers of data </a:t>
            </a:r>
            <a:r>
              <a:rPr lang="en-ZA" sz="2200" dirty="0" smtClean="0">
                <a:latin typeface="Arial" panose="020B0604020202020204" pitchFamily="34" charset="0"/>
                <a:cs typeface="Arial" panose="020B0604020202020204" pitchFamily="34" charset="0"/>
              </a:rPr>
              <a:t>subjects for a purpose other than the one for which the identifier was specifically intended at collection; and </a:t>
            </a:r>
            <a:r>
              <a:rPr lang="en-US" sz="2200" dirty="0" smtClean="0">
                <a:latin typeface="Arial" panose="020B0604020202020204" pitchFamily="34" charset="0"/>
                <a:cs typeface="Arial" panose="020B0604020202020204" pitchFamily="34" charset="0"/>
              </a:rPr>
              <a:t>with </a:t>
            </a:r>
            <a:r>
              <a:rPr lang="en-US" sz="2200" dirty="0">
                <a:latin typeface="Arial" panose="020B0604020202020204" pitchFamily="34" charset="0"/>
                <a:cs typeface="Arial" panose="020B0604020202020204" pitchFamily="34" charset="0"/>
              </a:rPr>
              <a:t>the aim of linking the information together with information processed by other responsible parties;</a:t>
            </a:r>
          </a:p>
          <a:p>
            <a:pPr marL="712788" indent="-712788" algn="just">
              <a:lnSpc>
                <a:spcPct val="150000"/>
              </a:lnSpc>
              <a:spcBef>
                <a:spcPts val="0"/>
              </a:spcBef>
              <a:buFont typeface="Wingdings" pitchFamily="2" charset="2"/>
              <a:buChar char="v"/>
              <a:defRPr/>
            </a:pPr>
            <a:endParaRPr lang="en-ZA" sz="2200" dirty="0" smtClean="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defRPr/>
            </a:pPr>
            <a:endParaRPr lang="en-ZA" sz="2200" dirty="0">
              <a:latin typeface="Arial" panose="020B0604020202020204" pitchFamily="34" charset="0"/>
              <a:cs typeface="Arial" panose="020B0604020202020204" pitchFamily="34" charset="0"/>
            </a:endParaRPr>
          </a:p>
          <a:p>
            <a:pPr marL="720725" indent="0">
              <a:lnSpc>
                <a:spcPct val="150000"/>
              </a:lnSpc>
              <a:buFont typeface="Arial" panose="020B0604020202020204" pitchFamily="34" charset="0"/>
              <a:buNone/>
              <a:defRPr/>
            </a:pPr>
            <a:endParaRPr lang="en-ZA" dirty="0"/>
          </a:p>
          <a:p>
            <a:pPr marL="720725" indent="0">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2400" dirty="0">
              <a:solidFill>
                <a:prstClr val="black"/>
              </a:solidFill>
            </a:endParaRPr>
          </a:p>
        </p:txBody>
      </p:sp>
      <p:sp>
        <p:nvSpPr>
          <p:cNvPr id="6" name="TextBox 5"/>
          <p:cNvSpPr txBox="1"/>
          <p:nvPr/>
        </p:nvSpPr>
        <p:spPr>
          <a:xfrm>
            <a:off x="457200" y="466008"/>
            <a:ext cx="8229600" cy="584775"/>
          </a:xfrm>
          <a:prstGeom prst="rect">
            <a:avLst/>
          </a:prstGeom>
          <a:solidFill>
            <a:schemeClr val="bg1"/>
          </a:solidFill>
        </p:spPr>
        <p:txBody>
          <a:bodyPr>
            <a:spAutoFit/>
          </a:bodyPr>
          <a:lstStyle/>
          <a:p>
            <a:pPr algn="ctr">
              <a:defRPr/>
            </a:pPr>
            <a:r>
              <a:rPr lang="en-ZA" sz="3200" b="1" dirty="0" smtClean="0">
                <a:latin typeface="Arial" panose="020B0604020202020204" pitchFamily="34" charset="0"/>
                <a:cs typeface="Arial" panose="020B0604020202020204" pitchFamily="34" charset="0"/>
              </a:rPr>
              <a:t>PRIOR AUTHORISATION</a:t>
            </a:r>
            <a:endParaRPr lang="en-ZA" sz="3200"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dirty="0" smtClean="0"/>
              <a:t>30</a:t>
            </a:r>
            <a:endParaRPr lang="en-US" dirty="0"/>
          </a:p>
        </p:txBody>
      </p:sp>
      <p:sp>
        <p:nvSpPr>
          <p:cNvPr id="2253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653698A-E1C1-42FC-8A48-408A79E1BCBE}" type="slidenum">
              <a:rPr lang="en-US" altLang="en-US">
                <a:solidFill>
                  <a:srgbClr val="898989"/>
                </a:solidFill>
              </a:rPr>
              <a:pPr/>
              <a:t>30</a:t>
            </a:fld>
            <a:endParaRPr lang="en-US" altLang="en-US" dirty="0">
              <a:solidFill>
                <a:srgbClr val="898989"/>
              </a:solidFill>
            </a:endParaRPr>
          </a:p>
        </p:txBody>
      </p:sp>
    </p:spTree>
    <p:extLst>
      <p:ext uri="{BB962C8B-B14F-4D97-AF65-F5344CB8AC3E}">
        <p14:creationId xmlns:p14="http://schemas.microsoft.com/office/powerpoint/2010/main" val="2555763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p:cNvSpPr>
          <p:nvPr/>
        </p:nvSpPr>
        <p:spPr bwMode="auto">
          <a:xfrm>
            <a:off x="457200" y="387350"/>
            <a:ext cx="8229600"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2400" b="1" dirty="0" smtClean="0">
                <a:solidFill>
                  <a:schemeClr val="bg1"/>
                </a:solidFill>
                <a:latin typeface="Arial" pitchFamily="34" charset="0"/>
                <a:cs typeface="Arial" pitchFamily="34" charset="0"/>
              </a:rPr>
              <a:t>Enforcement </a:t>
            </a:r>
          </a:p>
          <a:p>
            <a:pPr marL="0" indent="0">
              <a:buFont typeface="Arial" panose="020B0604020202020204" pitchFamily="34" charset="0"/>
              <a:buNone/>
              <a:defRPr/>
            </a:pPr>
            <a:endParaRPr lang="en-ZA" sz="2000" dirty="0" smtClean="0">
              <a:latin typeface="Arial" panose="020B0604020202020204" pitchFamily="34" charset="0"/>
              <a:cs typeface="Arial" panose="020B0604020202020204" pitchFamily="34" charset="0"/>
            </a:endParaRPr>
          </a:p>
          <a:p>
            <a:pPr marL="428625" algn="just">
              <a:lnSpc>
                <a:spcPct val="150000"/>
              </a:lnSpc>
              <a:spcBef>
                <a:spcPts val="0"/>
              </a:spcBef>
              <a:defRPr/>
            </a:pPr>
            <a:r>
              <a:rPr lang="en-ZA" sz="2200" dirty="0" smtClean="0">
                <a:latin typeface="Arial" panose="020B0604020202020204" pitchFamily="34" charset="0"/>
                <a:cs typeface="Arial" panose="020B0604020202020204" pitchFamily="34" charset="0"/>
              </a:rPr>
              <a:t>process information on criminal behaviour or on unlawful or objectionable conduct on behalf of third parties;</a:t>
            </a:r>
          </a:p>
          <a:p>
            <a:pPr marL="428625" algn="just">
              <a:lnSpc>
                <a:spcPct val="150000"/>
              </a:lnSpc>
              <a:spcBef>
                <a:spcPts val="0"/>
              </a:spcBef>
              <a:defRPr/>
            </a:pPr>
            <a:r>
              <a:rPr lang="en-ZA" sz="2200" dirty="0" smtClean="0">
                <a:latin typeface="Arial" panose="020B0604020202020204" pitchFamily="34" charset="0"/>
                <a:cs typeface="Arial" panose="020B0604020202020204" pitchFamily="34" charset="0"/>
              </a:rPr>
              <a:t>process </a:t>
            </a:r>
            <a:r>
              <a:rPr lang="en-ZA" sz="2200" dirty="0">
                <a:latin typeface="Arial" panose="020B0604020202020204" pitchFamily="34" charset="0"/>
                <a:cs typeface="Arial" panose="020B0604020202020204" pitchFamily="34" charset="0"/>
              </a:rPr>
              <a:t>information for the purposes of credit reporting; </a:t>
            </a:r>
            <a:r>
              <a:rPr lang="en-ZA" sz="2200" dirty="0" smtClean="0">
                <a:latin typeface="Arial" panose="020B0604020202020204" pitchFamily="34" charset="0"/>
                <a:cs typeface="Arial" panose="020B0604020202020204" pitchFamily="34" charset="0"/>
              </a:rPr>
              <a:t>or</a:t>
            </a:r>
          </a:p>
          <a:p>
            <a:pPr marL="428625" algn="just">
              <a:lnSpc>
                <a:spcPct val="150000"/>
              </a:lnSpc>
              <a:spcBef>
                <a:spcPts val="0"/>
              </a:spcBef>
              <a:defRPr/>
            </a:pPr>
            <a:r>
              <a:rPr lang="en-ZA" sz="2200" dirty="0" smtClean="0">
                <a:latin typeface="Arial" panose="020B0604020202020204" pitchFamily="34" charset="0"/>
                <a:cs typeface="Arial" panose="020B0604020202020204" pitchFamily="34" charset="0"/>
              </a:rPr>
              <a:t>transfer </a:t>
            </a:r>
            <a:r>
              <a:rPr lang="en-ZA" sz="2200" dirty="0">
                <a:latin typeface="Arial" panose="020B0604020202020204" pitchFamily="34" charset="0"/>
                <a:cs typeface="Arial" panose="020B0604020202020204" pitchFamily="34" charset="0"/>
              </a:rPr>
              <a:t>special personal </a:t>
            </a:r>
            <a:r>
              <a:rPr lang="en-ZA" sz="2200" dirty="0" smtClean="0">
                <a:latin typeface="Arial" panose="020B0604020202020204" pitchFamily="34" charset="0"/>
                <a:cs typeface="Arial" panose="020B0604020202020204" pitchFamily="34" charset="0"/>
              </a:rPr>
              <a:t>information </a:t>
            </a:r>
            <a:r>
              <a:rPr lang="en-ZA" sz="2200" dirty="0">
                <a:latin typeface="Arial" panose="020B0604020202020204" pitchFamily="34" charset="0"/>
                <a:cs typeface="Arial" panose="020B0604020202020204" pitchFamily="34" charset="0"/>
              </a:rPr>
              <a:t>or the personal information of </a:t>
            </a:r>
            <a:r>
              <a:rPr lang="en-ZA" sz="2200" dirty="0" smtClean="0">
                <a:latin typeface="Arial" panose="020B0604020202020204" pitchFamily="34" charset="0"/>
                <a:cs typeface="Arial" panose="020B0604020202020204" pitchFamily="34" charset="0"/>
              </a:rPr>
              <a:t>children </a:t>
            </a:r>
            <a:r>
              <a:rPr lang="en-ZA" sz="2200" dirty="0">
                <a:latin typeface="Arial" panose="020B0604020202020204" pitchFamily="34" charset="0"/>
                <a:cs typeface="Arial" panose="020B0604020202020204" pitchFamily="34" charset="0"/>
              </a:rPr>
              <a:t>to a third party in a foreign country that does </a:t>
            </a:r>
            <a:r>
              <a:rPr lang="en-ZA" sz="2200" dirty="0" smtClean="0">
                <a:latin typeface="Arial" panose="020B0604020202020204" pitchFamily="34" charset="0"/>
                <a:cs typeface="Arial" panose="020B0604020202020204" pitchFamily="34" charset="0"/>
              </a:rPr>
              <a:t>not </a:t>
            </a:r>
            <a:r>
              <a:rPr lang="en-US" sz="2200" dirty="0" smtClean="0">
                <a:latin typeface="Arial" panose="020B0604020202020204" pitchFamily="34" charset="0"/>
                <a:cs typeface="Arial" panose="020B0604020202020204" pitchFamily="34" charset="0"/>
              </a:rPr>
              <a:t>provide </a:t>
            </a:r>
            <a:r>
              <a:rPr lang="en-US" sz="2200" dirty="0">
                <a:latin typeface="Arial" panose="020B0604020202020204" pitchFamily="34" charset="0"/>
                <a:cs typeface="Arial" panose="020B0604020202020204" pitchFamily="34" charset="0"/>
              </a:rPr>
              <a:t>an adequate level of protection for the processing </a:t>
            </a:r>
            <a:r>
              <a:rPr lang="en-US" sz="2200" dirty="0" smtClean="0">
                <a:latin typeface="Arial" panose="020B0604020202020204" pitchFamily="34" charset="0"/>
                <a:cs typeface="Arial" panose="020B0604020202020204" pitchFamily="34" charset="0"/>
              </a:rPr>
              <a:t>of personal information.</a:t>
            </a:r>
            <a:endParaRPr lang="en-US" sz="2200" dirty="0">
              <a:latin typeface="Arial" panose="020B0604020202020204" pitchFamily="34" charset="0"/>
              <a:cs typeface="Arial" panose="020B0604020202020204" pitchFamily="34" charset="0"/>
            </a:endParaRPr>
          </a:p>
          <a:p>
            <a:pPr marL="903288" indent="-547688" algn="just">
              <a:lnSpc>
                <a:spcPct val="150000"/>
              </a:lnSpc>
              <a:spcBef>
                <a:spcPts val="0"/>
              </a:spcBef>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812800" indent="-457200">
              <a:lnSpc>
                <a:spcPct val="150000"/>
              </a:lnSpc>
              <a:buFont typeface="Arial" panose="020B0604020202020204" pitchFamily="34" charset="0"/>
              <a:buAutoNum type="alphaLcParenBoth" startAt="2"/>
              <a:defRPr/>
            </a:pPr>
            <a:endParaRPr lang="en-ZA" sz="2000" dirty="0" smtClean="0">
              <a:latin typeface="Arial" panose="020B0604020202020204" pitchFamily="34" charset="0"/>
              <a:cs typeface="Arial" panose="020B0604020202020204" pitchFamily="34" charset="0"/>
            </a:endParaRPr>
          </a:p>
          <a:p>
            <a:pPr marL="720725" indent="0">
              <a:lnSpc>
                <a:spcPct val="150000"/>
              </a:lnSpc>
              <a:buFont typeface="Arial" panose="020B0604020202020204" pitchFamily="34" charset="0"/>
              <a:buNone/>
              <a:defRPr/>
            </a:pPr>
            <a:endParaRPr lang="en-ZA" dirty="0"/>
          </a:p>
          <a:p>
            <a:pPr marL="720725" indent="0">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lgn="just">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2400" dirty="0">
              <a:solidFill>
                <a:prstClr val="black"/>
              </a:solidFill>
            </a:endParaRPr>
          </a:p>
        </p:txBody>
      </p:sp>
      <p:sp>
        <p:nvSpPr>
          <p:cNvPr id="23555" name="TextBox 5"/>
          <p:cNvSpPr txBox="1">
            <a:spLocks noChangeArrowheads="1"/>
          </p:cNvSpPr>
          <p:nvPr/>
        </p:nvSpPr>
        <p:spPr bwMode="auto">
          <a:xfrm>
            <a:off x="457200" y="387350"/>
            <a:ext cx="8229600" cy="584775"/>
          </a:xfrm>
          <a:prstGeom prst="rect">
            <a:avLst/>
          </a:prstGeom>
          <a:solidFill>
            <a:schemeClr val="bg1"/>
          </a:solidFill>
          <a:ln>
            <a:noFill/>
          </a:ln>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ZA" altLang="en-US" sz="3200" b="1" dirty="0" smtClean="0">
                <a:latin typeface="Arial" panose="020B0604020202020204" pitchFamily="34" charset="0"/>
                <a:cs typeface="Arial" panose="020B0604020202020204" pitchFamily="34" charset="0"/>
              </a:rPr>
              <a:t>CONT.</a:t>
            </a:r>
            <a:endParaRPr lang="en-ZA" altLang="en-US" sz="3200"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dirty="0" smtClean="0"/>
              <a:t>31</a:t>
            </a:r>
            <a:endParaRPr lang="en-US" dirty="0"/>
          </a:p>
        </p:txBody>
      </p:sp>
      <p:sp>
        <p:nvSpPr>
          <p:cNvPr id="2355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C992A6D-5037-4188-89AA-C4C4F7B069BF}" type="slidenum">
              <a:rPr lang="en-US" altLang="en-US">
                <a:solidFill>
                  <a:srgbClr val="898989"/>
                </a:solidFill>
              </a:rPr>
              <a:pPr/>
              <a:t>31</a:t>
            </a:fld>
            <a:endParaRPr lang="en-US" altLang="en-US" dirty="0">
              <a:solidFill>
                <a:srgbClr val="898989"/>
              </a:solidFill>
            </a:endParaRPr>
          </a:p>
        </p:txBody>
      </p:sp>
    </p:spTree>
    <p:extLst>
      <p:ext uri="{BB962C8B-B14F-4D97-AF65-F5344CB8AC3E}">
        <p14:creationId xmlns:p14="http://schemas.microsoft.com/office/powerpoint/2010/main" val="22329136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p:cNvSpPr>
          <p:nvPr/>
        </p:nvSpPr>
        <p:spPr bwMode="auto">
          <a:xfrm>
            <a:off x="457200" y="387350"/>
            <a:ext cx="8229600"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2400" b="1" dirty="0" smtClean="0">
                <a:solidFill>
                  <a:schemeClr val="bg1"/>
                </a:solidFill>
                <a:latin typeface="Arial" pitchFamily="34" charset="0"/>
                <a:cs typeface="Arial" pitchFamily="34" charset="0"/>
              </a:rPr>
              <a:t>Enforcement </a:t>
            </a:r>
          </a:p>
          <a:p>
            <a:pPr marL="698500" indent="-698500" algn="just">
              <a:lnSpc>
                <a:spcPct val="150000"/>
              </a:lnSpc>
              <a:buFont typeface="Wingdings" pitchFamily="2" charset="2"/>
              <a:buChar char="v"/>
              <a:defRPr/>
            </a:pPr>
            <a:endParaRPr lang="en-US" sz="2000" dirty="0" smtClean="0">
              <a:solidFill>
                <a:prstClr val="black"/>
              </a:solidFill>
              <a:latin typeface="Arial" pitchFamily="34" charset="0"/>
              <a:cs typeface="Arial" pitchFamily="34" charset="0"/>
            </a:endParaRPr>
          </a:p>
          <a:p>
            <a:pPr algn="just">
              <a:lnSpc>
                <a:spcPct val="150000"/>
              </a:lnSpc>
              <a:defRPr/>
            </a:pPr>
            <a:r>
              <a:rPr lang="en-US" sz="2200" dirty="0" smtClean="0">
                <a:solidFill>
                  <a:prstClr val="black"/>
                </a:solidFill>
                <a:latin typeface="Arial" pitchFamily="34" charset="0"/>
                <a:cs typeface="Arial" pitchFamily="34" charset="0"/>
              </a:rPr>
              <a:t>Please </a:t>
            </a:r>
            <a:r>
              <a:rPr lang="en-US" sz="2200" dirty="0">
                <a:solidFill>
                  <a:prstClr val="black"/>
                </a:solidFill>
                <a:latin typeface="Arial" pitchFamily="34" charset="0"/>
                <a:cs typeface="Arial" pitchFamily="34" charset="0"/>
              </a:rPr>
              <a:t>also note that, in accordance with section 57(2) of POPIA, the Regulator may, from time to time and if necessary, prescribe categories or types of information processing that is subject to prior authorization, if it considers that such processing carries a particular risk for the legitimate interests of the data subject. </a:t>
            </a:r>
            <a:endParaRPr lang="en-US" sz="2200" dirty="0" smtClean="0">
              <a:solidFill>
                <a:prstClr val="black"/>
              </a:solidFill>
              <a:latin typeface="Arial" pitchFamily="34" charset="0"/>
              <a:cs typeface="Arial" pitchFamily="34" charset="0"/>
            </a:endParaRPr>
          </a:p>
          <a:p>
            <a:pPr marL="355600" indent="0" algn="just">
              <a:lnSpc>
                <a:spcPct val="150000"/>
              </a:lnSpc>
              <a:buFont typeface="Arial" panose="020B0604020202020204" pitchFamily="34" charset="0"/>
              <a:buNone/>
              <a:defRPr/>
            </a:pPr>
            <a:endParaRPr lang="en-US" sz="2200" dirty="0" smtClean="0">
              <a:solidFill>
                <a:prstClr val="black"/>
              </a:solidFill>
              <a:latin typeface="Arial" pitchFamily="34" charset="0"/>
              <a:cs typeface="Arial" pitchFamily="34" charset="0"/>
            </a:endParaRPr>
          </a:p>
          <a:p>
            <a:pPr marL="0" indent="0" algn="just">
              <a:lnSpc>
                <a:spcPct val="150000"/>
              </a:lnSpc>
              <a:buFont typeface="Arial" panose="020B0604020202020204" pitchFamily="34" charset="0"/>
              <a:buNone/>
              <a:defRPr/>
            </a:pPr>
            <a:r>
              <a:rPr lang="en-ZA" sz="2200" dirty="0">
                <a:latin typeface="Arial" panose="020B0604020202020204" pitchFamily="34" charset="0"/>
                <a:cs typeface="Arial" panose="020B0604020202020204" pitchFamily="34" charset="0"/>
              </a:rPr>
              <a:t>The requirement of prior authorisation is not applicable if a code of conduct has been issued and is in operation. </a:t>
            </a:r>
          </a:p>
          <a:p>
            <a:pPr marL="0" indent="0" algn="just">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2400" dirty="0">
              <a:solidFill>
                <a:prstClr val="black"/>
              </a:solidFill>
            </a:endParaRPr>
          </a:p>
        </p:txBody>
      </p:sp>
      <p:sp>
        <p:nvSpPr>
          <p:cNvPr id="24579" name="TextBox 5"/>
          <p:cNvSpPr txBox="1">
            <a:spLocks noChangeArrowheads="1"/>
          </p:cNvSpPr>
          <p:nvPr/>
        </p:nvSpPr>
        <p:spPr bwMode="auto">
          <a:xfrm>
            <a:off x="457200" y="387350"/>
            <a:ext cx="8229600" cy="584775"/>
          </a:xfrm>
          <a:prstGeom prst="rect">
            <a:avLst/>
          </a:prstGeom>
          <a:solidFill>
            <a:schemeClr val="bg1"/>
          </a:solidFill>
          <a:ln>
            <a:noFill/>
          </a:ln>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ZA" altLang="en-US" sz="3200" b="1" dirty="0" smtClean="0">
                <a:latin typeface="Arial" panose="020B0604020202020204" pitchFamily="34" charset="0"/>
                <a:cs typeface="Arial" panose="020B0604020202020204" pitchFamily="34" charset="0"/>
              </a:rPr>
              <a:t>CONT.</a:t>
            </a:r>
            <a:endParaRPr lang="en-ZA" altLang="en-US" sz="3200"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dirty="0" smtClean="0"/>
              <a:t>32</a:t>
            </a:r>
            <a:endParaRPr lang="en-US" dirty="0"/>
          </a:p>
        </p:txBody>
      </p:sp>
      <p:sp>
        <p:nvSpPr>
          <p:cNvPr id="2458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E8DFEBD-1358-4C3A-B8A3-DE075380CCCC}" type="slidenum">
              <a:rPr lang="en-US" altLang="en-US">
                <a:solidFill>
                  <a:srgbClr val="898989"/>
                </a:solidFill>
              </a:rPr>
              <a:pPr/>
              <a:t>32</a:t>
            </a:fld>
            <a:endParaRPr lang="en-US" altLang="en-US" dirty="0">
              <a:solidFill>
                <a:srgbClr val="898989"/>
              </a:solidFill>
            </a:endParaRPr>
          </a:p>
        </p:txBody>
      </p:sp>
    </p:spTree>
    <p:extLst>
      <p:ext uri="{BB962C8B-B14F-4D97-AF65-F5344CB8AC3E}">
        <p14:creationId xmlns:p14="http://schemas.microsoft.com/office/powerpoint/2010/main" val="19570863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4"/>
          <p:cNvSpPr txBox="1">
            <a:spLocks/>
          </p:cNvSpPr>
          <p:nvPr/>
        </p:nvSpPr>
        <p:spPr bwMode="auto">
          <a:xfrm>
            <a:off x="457200" y="397181"/>
            <a:ext cx="8229600" cy="6111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spcBef>
                <a:spcPct val="20000"/>
              </a:spcBef>
              <a:buFont typeface="Arial" panose="020B0604020202020204" pitchFamily="34" charset="0"/>
              <a:buNone/>
            </a:pPr>
            <a:r>
              <a:rPr lang="en-US" altLang="en-US" sz="2400" b="1" dirty="0">
                <a:solidFill>
                  <a:schemeClr val="bg1"/>
                </a:solidFill>
                <a:latin typeface="Arial" panose="020B0604020202020204" pitchFamily="34" charset="0"/>
                <a:cs typeface="Arial" panose="020B0604020202020204" pitchFamily="34" charset="0"/>
              </a:rPr>
              <a:t>Enforcement </a:t>
            </a:r>
          </a:p>
          <a:p>
            <a:pPr marL="342900" indent="-342900" algn="just">
              <a:lnSpc>
                <a:spcPct val="150000"/>
              </a:lnSpc>
              <a:spcBef>
                <a:spcPct val="20000"/>
              </a:spcBef>
              <a:buFont typeface="Arial" panose="020B0604020202020204" pitchFamily="34" charset="0"/>
              <a:buChar char="•"/>
            </a:pPr>
            <a:r>
              <a:rPr lang="en-ZA" altLang="en-US" sz="2200" dirty="0" smtClean="0">
                <a:latin typeface="Arial" panose="020B0604020202020204" pitchFamily="34" charset="0"/>
                <a:ea typeface="Calibri" panose="020F0502020204030204" pitchFamily="34" charset="0"/>
                <a:cs typeface="Times New Roman" panose="02020603050405020304" pitchFamily="18" charset="0"/>
              </a:rPr>
              <a:t>Unless </a:t>
            </a:r>
            <a:r>
              <a:rPr lang="en-ZA" altLang="en-US" sz="2200" dirty="0">
                <a:latin typeface="Arial" panose="020B0604020202020204" pitchFamily="34" charset="0"/>
                <a:ea typeface="Calibri" panose="020F0502020204030204" pitchFamily="34" charset="0"/>
                <a:cs typeface="Times New Roman" panose="02020603050405020304" pitchFamily="18" charset="0"/>
              </a:rPr>
              <a:t>a Code of Conduct has been issued by the Regulator and has come into force in a specific sector/ industry in which the responsible party operates, the responsible party who is currently processing or intends to process the personal information of data subjects which is subject to prior authorisation must submit their applications prior to processing or any further processing. </a:t>
            </a:r>
          </a:p>
          <a:p>
            <a:pPr algn="just">
              <a:lnSpc>
                <a:spcPct val="150000"/>
              </a:lnSpc>
              <a:spcBef>
                <a:spcPct val="20000"/>
              </a:spcBef>
              <a:buFont typeface="Arial" panose="020B0604020202020204" pitchFamily="34" charset="0"/>
              <a:buNone/>
            </a:pPr>
            <a:endParaRPr lang="en-ZA" altLang="en-US" sz="2200" dirty="0">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Bef>
                <a:spcPct val="20000"/>
              </a:spcBef>
              <a:buFont typeface="Arial" panose="020B0604020202020204" pitchFamily="34" charset="0"/>
              <a:buChar char="•"/>
            </a:pPr>
            <a:r>
              <a:rPr lang="en-ZA" altLang="en-US" sz="2200" dirty="0" smtClean="0">
                <a:latin typeface="Arial" panose="020B0604020202020204" pitchFamily="34" charset="0"/>
                <a:ea typeface="Calibri" panose="020F0502020204030204" pitchFamily="34" charset="0"/>
                <a:cs typeface="Times New Roman" panose="02020603050405020304" pitchFamily="18" charset="0"/>
              </a:rPr>
              <a:t>Application </a:t>
            </a:r>
            <a:r>
              <a:rPr lang="en-ZA" altLang="en-US" sz="2200" dirty="0">
                <a:latin typeface="Arial" panose="020B0604020202020204" pitchFamily="34" charset="0"/>
                <a:ea typeface="Calibri" panose="020F0502020204030204" pitchFamily="34" charset="0"/>
                <a:cs typeface="Times New Roman" panose="02020603050405020304" pitchFamily="18" charset="0"/>
              </a:rPr>
              <a:t>form for Prior Authorisation and Guidance Note on Prior Authorisation may be downloaded from the Regulator’s website. </a:t>
            </a:r>
            <a:endParaRPr lang="en-ZA" altLang="en-US" sz="2200" dirty="0">
              <a:ea typeface="Calibri" panose="020F0502020204030204" pitchFamily="34" charset="0"/>
              <a:cs typeface="Times New Roman" panose="02020603050405020304" pitchFamily="18" charset="0"/>
            </a:endParaRPr>
          </a:p>
          <a:p>
            <a:pPr algn="just">
              <a:lnSpc>
                <a:spcPct val="150000"/>
              </a:lnSpc>
              <a:spcBef>
                <a:spcPct val="20000"/>
              </a:spcBef>
              <a:buFont typeface="Arial" panose="020B0604020202020204" pitchFamily="34" charset="0"/>
              <a:buNone/>
            </a:pPr>
            <a:endParaRPr lang="en-ZA" altLang="en-US" sz="2000" dirty="0">
              <a:latin typeface="Arial" panose="020B0604020202020204" pitchFamily="34" charset="0"/>
              <a:cs typeface="Arial" panose="020B0604020202020204" pitchFamily="34" charset="0"/>
            </a:endParaRPr>
          </a:p>
          <a:p>
            <a:pPr>
              <a:lnSpc>
                <a:spcPct val="150000"/>
              </a:lnSpc>
              <a:spcBef>
                <a:spcPct val="20000"/>
              </a:spcBef>
              <a:buFont typeface="Arial" panose="020B0604020202020204" pitchFamily="34" charset="0"/>
              <a:buNone/>
            </a:pPr>
            <a:endParaRPr lang="en-ZA" altLang="en-US" sz="2000" dirty="0">
              <a:latin typeface="Arial" panose="020B0604020202020204" pitchFamily="34" charset="0"/>
              <a:cs typeface="Arial" panose="020B0604020202020204" pitchFamily="34" charset="0"/>
            </a:endParaRPr>
          </a:p>
          <a:p>
            <a:pPr>
              <a:spcBef>
                <a:spcPct val="20000"/>
              </a:spcBef>
              <a:buFont typeface="Arial" panose="020B0604020202020204" pitchFamily="34" charset="0"/>
              <a:buNone/>
            </a:pPr>
            <a:endParaRPr lang="en-US" altLang="en-US" sz="2400" dirty="0">
              <a:solidFill>
                <a:srgbClr val="000000"/>
              </a:solidFill>
            </a:endParaRPr>
          </a:p>
        </p:txBody>
      </p:sp>
      <p:sp>
        <p:nvSpPr>
          <p:cNvPr id="25603" name="TextBox 5"/>
          <p:cNvSpPr txBox="1">
            <a:spLocks noChangeArrowheads="1"/>
          </p:cNvSpPr>
          <p:nvPr/>
        </p:nvSpPr>
        <p:spPr bwMode="auto">
          <a:xfrm>
            <a:off x="457200" y="387350"/>
            <a:ext cx="8229600" cy="584775"/>
          </a:xfrm>
          <a:prstGeom prst="rect">
            <a:avLst/>
          </a:prstGeom>
          <a:solidFill>
            <a:schemeClr val="bg1"/>
          </a:solidFill>
          <a:ln>
            <a:noFill/>
          </a:ln>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ZA" altLang="en-US" sz="3200" b="1" dirty="0" smtClean="0">
                <a:latin typeface="Arial" panose="020B0604020202020204" pitchFamily="34" charset="0"/>
                <a:cs typeface="Arial" panose="020B0604020202020204" pitchFamily="34" charset="0"/>
              </a:rPr>
              <a:t>CONT.</a:t>
            </a:r>
            <a:endParaRPr lang="en-ZA" altLang="en-US" sz="3200" b="1" dirty="0">
              <a:solidFill>
                <a:srgbClr val="F2F2F2"/>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dirty="0" smtClean="0"/>
              <a:t>33</a:t>
            </a:r>
            <a:endParaRPr lang="en-US" dirty="0"/>
          </a:p>
        </p:txBody>
      </p:sp>
      <p:sp>
        <p:nvSpPr>
          <p:cNvPr id="2560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B46573B-EB66-4659-9108-49ECD72D0B7A}" type="slidenum">
              <a:rPr lang="en-US" altLang="en-US">
                <a:solidFill>
                  <a:srgbClr val="898989"/>
                </a:solidFill>
              </a:rPr>
              <a:pPr/>
              <a:t>33</a:t>
            </a:fld>
            <a:endParaRPr lang="en-US" altLang="en-US" dirty="0">
              <a:solidFill>
                <a:srgbClr val="898989"/>
              </a:solidFill>
            </a:endParaRPr>
          </a:p>
        </p:txBody>
      </p:sp>
    </p:spTree>
    <p:extLst>
      <p:ext uri="{BB962C8B-B14F-4D97-AF65-F5344CB8AC3E}">
        <p14:creationId xmlns:p14="http://schemas.microsoft.com/office/powerpoint/2010/main" val="5382715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txBox="1">
            <a:spLocks/>
          </p:cNvSpPr>
          <p:nvPr/>
        </p:nvSpPr>
        <p:spPr bwMode="auto">
          <a:xfrm>
            <a:off x="457200" y="387350"/>
            <a:ext cx="8229600" cy="605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2400" b="1" dirty="0" smtClean="0">
                <a:solidFill>
                  <a:schemeClr val="bg1"/>
                </a:solidFill>
                <a:latin typeface="Arial" pitchFamily="34" charset="0"/>
                <a:cs typeface="Arial" pitchFamily="34" charset="0"/>
              </a:rPr>
              <a:t>Enforcement </a:t>
            </a:r>
          </a:p>
          <a:p>
            <a:pPr marL="0" indent="0" algn="just">
              <a:lnSpc>
                <a:spcPct val="150000"/>
              </a:lnSpc>
              <a:spcAft>
                <a:spcPts val="0"/>
              </a:spcAft>
              <a:buFont typeface="Arial" panose="020B0604020202020204" pitchFamily="34" charset="0"/>
              <a:buNone/>
              <a:defRPr/>
            </a:pPr>
            <a:r>
              <a:rPr lang="en-US" sz="2200" b="1" dirty="0" smtClean="0">
                <a:latin typeface="Arial"/>
                <a:ea typeface="Calibri"/>
                <a:cs typeface="Times New Roman"/>
              </a:rPr>
              <a:t>What </a:t>
            </a:r>
            <a:r>
              <a:rPr lang="en-US" sz="2200" b="1" dirty="0">
                <a:latin typeface="Arial"/>
                <a:ea typeface="Calibri"/>
                <a:cs typeface="Times New Roman"/>
              </a:rPr>
              <a:t>are the prescribed timeframes for </a:t>
            </a:r>
            <a:r>
              <a:rPr lang="en-US" sz="2200" b="1" dirty="0" smtClean="0">
                <a:latin typeface="Arial"/>
                <a:ea typeface="Calibri"/>
                <a:cs typeface="Times New Roman"/>
              </a:rPr>
              <a:t>finalising </a:t>
            </a:r>
            <a:r>
              <a:rPr lang="en-US" sz="2200" b="1" dirty="0">
                <a:latin typeface="Arial"/>
                <a:ea typeface="Calibri"/>
                <a:cs typeface="Times New Roman"/>
              </a:rPr>
              <a:t>the </a:t>
            </a:r>
            <a:r>
              <a:rPr lang="en-US" sz="2200" b="1" dirty="0" smtClean="0">
                <a:latin typeface="Arial"/>
                <a:ea typeface="Calibri"/>
                <a:cs typeface="Times New Roman"/>
              </a:rPr>
              <a:t>application for prior authorisation? </a:t>
            </a:r>
          </a:p>
          <a:p>
            <a:pPr algn="just">
              <a:lnSpc>
                <a:spcPct val="150000"/>
              </a:lnSpc>
              <a:spcAft>
                <a:spcPts val="0"/>
              </a:spcAft>
              <a:defRPr/>
            </a:pPr>
            <a:r>
              <a:rPr lang="en-US" sz="2200" dirty="0" smtClean="0">
                <a:latin typeface="Arial" pitchFamily="34" charset="0"/>
                <a:ea typeface="Calibri"/>
                <a:cs typeface="Arial" pitchFamily="34" charset="0"/>
              </a:rPr>
              <a:t>The </a:t>
            </a:r>
            <a:r>
              <a:rPr lang="en-US" sz="2200" dirty="0">
                <a:latin typeface="Arial" pitchFamily="34" charset="0"/>
                <a:ea typeface="Calibri"/>
                <a:cs typeface="Arial" pitchFamily="34" charset="0"/>
              </a:rPr>
              <a:t>Regulator may approve or reject an application for prior authorisation within </a:t>
            </a:r>
            <a:r>
              <a:rPr lang="en-US" sz="2200" u="sng" dirty="0">
                <a:latin typeface="Arial" pitchFamily="34" charset="0"/>
                <a:ea typeface="Calibri"/>
                <a:cs typeface="Arial" pitchFamily="34" charset="0"/>
              </a:rPr>
              <a:t>four (4) weeks </a:t>
            </a:r>
            <a:r>
              <a:rPr lang="en-US" sz="2200" dirty="0">
                <a:latin typeface="Arial" pitchFamily="34" charset="0"/>
                <a:ea typeface="Calibri"/>
                <a:cs typeface="Arial" pitchFamily="34" charset="0"/>
              </a:rPr>
              <a:t>of receipt of prior authorisation application, unless the Regulator decides to conduct a detailed investigation.  </a:t>
            </a:r>
            <a:endParaRPr lang="en-ZA" sz="2200" dirty="0">
              <a:latin typeface="Arial" pitchFamily="34" charset="0"/>
              <a:ea typeface="Calibri"/>
              <a:cs typeface="Arial" pitchFamily="34" charset="0"/>
            </a:endParaRPr>
          </a:p>
          <a:p>
            <a:pPr algn="just">
              <a:lnSpc>
                <a:spcPct val="150000"/>
              </a:lnSpc>
              <a:spcAft>
                <a:spcPts val="0"/>
              </a:spcAft>
              <a:defRPr/>
            </a:pPr>
            <a:r>
              <a:rPr lang="en-ZA" sz="2200" dirty="0">
                <a:latin typeface="Arial" pitchFamily="34" charset="0"/>
                <a:ea typeface="Calibri"/>
                <a:cs typeface="Arial" pitchFamily="34" charset="0"/>
              </a:rPr>
              <a:t>In the event that the Regulator decides to conduct a more detailed investigation, the Regulator will inform the </a:t>
            </a:r>
            <a:r>
              <a:rPr lang="en-ZA" sz="2200" dirty="0" smtClean="0">
                <a:latin typeface="Arial" pitchFamily="34" charset="0"/>
                <a:ea typeface="Calibri"/>
                <a:cs typeface="Arial" pitchFamily="34" charset="0"/>
              </a:rPr>
              <a:t>responsible </a:t>
            </a:r>
            <a:r>
              <a:rPr lang="en-ZA" sz="2200" dirty="0">
                <a:latin typeface="Arial" pitchFamily="34" charset="0"/>
                <a:ea typeface="Calibri"/>
                <a:cs typeface="Arial" pitchFamily="34" charset="0"/>
              </a:rPr>
              <a:t>party in writing of the reasonable period within which it plans to finalise a </a:t>
            </a:r>
            <a:r>
              <a:rPr lang="en-US" sz="2200" dirty="0">
                <a:latin typeface="Arial" pitchFamily="34" charset="0"/>
                <a:ea typeface="Calibri"/>
                <a:cs typeface="Arial" pitchFamily="34" charset="0"/>
              </a:rPr>
              <a:t>detailed investigation, which period will not exceed </a:t>
            </a:r>
            <a:r>
              <a:rPr lang="en-US" sz="2200" u="sng" dirty="0">
                <a:latin typeface="Arial" pitchFamily="34" charset="0"/>
                <a:ea typeface="Calibri"/>
                <a:cs typeface="Arial" pitchFamily="34" charset="0"/>
              </a:rPr>
              <a:t>thirteen (13) weeks.</a:t>
            </a:r>
            <a:endParaRPr lang="en-ZA" sz="2200" dirty="0">
              <a:latin typeface="Arial" pitchFamily="34" charset="0"/>
              <a:ea typeface="Calibri"/>
              <a:cs typeface="Arial" pitchFamily="34" charset="0"/>
            </a:endParaRPr>
          </a:p>
          <a:p>
            <a:pPr marL="0" indent="0" algn="just">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lnSpc>
                <a:spcPct val="150000"/>
              </a:lnSpc>
              <a:buFont typeface="Arial" panose="020B0604020202020204" pitchFamily="34" charset="0"/>
              <a:buNone/>
              <a:defRPr/>
            </a:pPr>
            <a:endParaRPr lang="en-ZA" sz="20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endParaRPr lang="en-US" sz="2400" dirty="0">
              <a:solidFill>
                <a:prstClr val="black"/>
              </a:solidFill>
            </a:endParaRPr>
          </a:p>
        </p:txBody>
      </p:sp>
      <p:sp>
        <p:nvSpPr>
          <p:cNvPr id="26627" name="TextBox 5"/>
          <p:cNvSpPr txBox="1">
            <a:spLocks noChangeArrowheads="1"/>
          </p:cNvSpPr>
          <p:nvPr/>
        </p:nvSpPr>
        <p:spPr bwMode="auto">
          <a:xfrm>
            <a:off x="457200" y="387350"/>
            <a:ext cx="8229600" cy="584775"/>
          </a:xfrm>
          <a:prstGeom prst="rect">
            <a:avLst/>
          </a:prstGeom>
          <a:solidFill>
            <a:schemeClr val="bg1"/>
          </a:solidFill>
          <a:ln>
            <a:noFill/>
          </a:ln>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ZA" altLang="en-US" sz="3200" b="1" dirty="0" smtClean="0">
                <a:latin typeface="Arial" panose="020B0604020202020204" pitchFamily="34" charset="0"/>
                <a:cs typeface="Arial" panose="020B0604020202020204" pitchFamily="34" charset="0"/>
              </a:rPr>
              <a:t>CONT.</a:t>
            </a:r>
            <a:endParaRPr lang="en-ZA" altLang="en-US" sz="3200"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dirty="0" smtClean="0"/>
              <a:t>34</a:t>
            </a:r>
            <a:endParaRPr lang="en-US" dirty="0"/>
          </a:p>
        </p:txBody>
      </p:sp>
      <p:sp>
        <p:nvSpPr>
          <p:cNvPr id="2662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ABF5721-9600-4AD2-B146-DFFDA526B42C}" type="slidenum">
              <a:rPr lang="en-US" altLang="en-US">
                <a:solidFill>
                  <a:srgbClr val="898989"/>
                </a:solidFill>
              </a:rPr>
              <a:pPr/>
              <a:t>34</a:t>
            </a:fld>
            <a:endParaRPr lang="en-US" altLang="en-US" dirty="0">
              <a:solidFill>
                <a:srgbClr val="898989"/>
              </a:solidFill>
            </a:endParaRPr>
          </a:p>
        </p:txBody>
      </p:sp>
    </p:spTree>
    <p:extLst>
      <p:ext uri="{BB962C8B-B14F-4D97-AF65-F5344CB8AC3E}">
        <p14:creationId xmlns:p14="http://schemas.microsoft.com/office/powerpoint/2010/main" val="32095621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4"/>
          <p:cNvSpPr txBox="1">
            <a:spLocks/>
          </p:cNvSpPr>
          <p:nvPr/>
        </p:nvSpPr>
        <p:spPr bwMode="auto">
          <a:xfrm>
            <a:off x="457200" y="387350"/>
            <a:ext cx="8229600"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a:spcBef>
                <a:spcPct val="20000"/>
              </a:spcBef>
              <a:buFont typeface="Arial" pitchFamily="34" charset="0"/>
              <a:buNone/>
              <a:defRPr/>
            </a:pPr>
            <a:r>
              <a:rPr lang="en-US" sz="2400" b="1" dirty="0" smtClean="0">
                <a:solidFill>
                  <a:schemeClr val="bg1"/>
                </a:solidFill>
                <a:latin typeface="Arial" pitchFamily="34" charset="0"/>
                <a:cs typeface="Arial" pitchFamily="34" charset="0"/>
              </a:rPr>
              <a:t>Enforcement </a:t>
            </a:r>
          </a:p>
          <a:p>
            <a:pPr marL="342900" indent="-342900" algn="just">
              <a:lnSpc>
                <a:spcPct val="150000"/>
              </a:lnSpc>
              <a:spcBef>
                <a:spcPct val="20000"/>
              </a:spcBef>
              <a:buFont typeface="Arial" panose="020B0604020202020204" pitchFamily="34" charset="0"/>
              <a:buChar char="•"/>
              <a:defRPr/>
            </a:pPr>
            <a:endParaRPr lang="en-ZA" sz="2200" dirty="0" smtClean="0">
              <a:latin typeface="Arial" pitchFamily="34" charset="0"/>
              <a:ea typeface="Calibri" pitchFamily="34" charset="0"/>
              <a:cs typeface="Arial" pitchFamily="34" charset="0"/>
            </a:endParaRPr>
          </a:p>
          <a:p>
            <a:pPr marL="342900" indent="-342900" algn="just">
              <a:lnSpc>
                <a:spcPct val="150000"/>
              </a:lnSpc>
              <a:spcBef>
                <a:spcPct val="20000"/>
              </a:spcBef>
              <a:buFont typeface="Arial" panose="020B0604020202020204" pitchFamily="34" charset="0"/>
              <a:buChar char="•"/>
              <a:defRPr/>
            </a:pPr>
            <a:r>
              <a:rPr lang="en-ZA" sz="2200" dirty="0" smtClean="0">
                <a:latin typeface="Arial" pitchFamily="34" charset="0"/>
                <a:ea typeface="Calibri" pitchFamily="34" charset="0"/>
                <a:cs typeface="Arial" pitchFamily="34" charset="0"/>
              </a:rPr>
              <a:t>On conclusion of the more detailed investigation, the Regulator will issue a statement or report about the lawfulness of the information processing. If a statement or report conclude that the information processing is not lawful, such report or statement shall be deemed to be an enforcement notice served in terms of section 95 of POPIA.</a:t>
            </a:r>
          </a:p>
          <a:p>
            <a:pPr algn="just">
              <a:lnSpc>
                <a:spcPct val="150000"/>
              </a:lnSpc>
              <a:spcBef>
                <a:spcPct val="20000"/>
              </a:spcBef>
              <a:buFont typeface="Arial" pitchFamily="34" charset="0"/>
              <a:buNone/>
              <a:defRPr/>
            </a:pPr>
            <a:endParaRPr lang="en-ZA" sz="2000" dirty="0" smtClean="0">
              <a:latin typeface="Arial" pitchFamily="34" charset="0"/>
              <a:cs typeface="Arial" pitchFamily="34" charset="0"/>
            </a:endParaRPr>
          </a:p>
          <a:p>
            <a:pPr>
              <a:lnSpc>
                <a:spcPct val="150000"/>
              </a:lnSpc>
              <a:spcBef>
                <a:spcPct val="20000"/>
              </a:spcBef>
              <a:buFont typeface="Arial" pitchFamily="34" charset="0"/>
              <a:buNone/>
              <a:defRPr/>
            </a:pPr>
            <a:endParaRPr lang="en-ZA" sz="2000" dirty="0" smtClean="0">
              <a:latin typeface="Arial" pitchFamily="34" charset="0"/>
              <a:cs typeface="Arial" pitchFamily="34" charset="0"/>
            </a:endParaRPr>
          </a:p>
          <a:p>
            <a:pPr>
              <a:spcBef>
                <a:spcPct val="20000"/>
              </a:spcBef>
              <a:buFont typeface="Arial" pitchFamily="34" charset="0"/>
              <a:buNone/>
              <a:defRPr/>
            </a:pPr>
            <a:endParaRPr lang="en-US" sz="2400" dirty="0" smtClean="0">
              <a:solidFill>
                <a:srgbClr val="000000"/>
              </a:solidFill>
            </a:endParaRPr>
          </a:p>
        </p:txBody>
      </p:sp>
      <p:sp>
        <p:nvSpPr>
          <p:cNvPr id="6" name="TextBox 5"/>
          <p:cNvSpPr txBox="1"/>
          <p:nvPr/>
        </p:nvSpPr>
        <p:spPr>
          <a:xfrm>
            <a:off x="457200" y="387350"/>
            <a:ext cx="8229600" cy="584775"/>
          </a:xfrm>
          <a:prstGeom prst="rect">
            <a:avLst/>
          </a:prstGeom>
          <a:solidFill>
            <a:schemeClr val="bg1"/>
          </a:solidFill>
        </p:spPr>
        <p:txBody>
          <a:bodyPr>
            <a:spAutoFit/>
          </a:bodyPr>
          <a:lstStyle/>
          <a:p>
            <a:pPr algn="ctr">
              <a:defRPr/>
            </a:pPr>
            <a:r>
              <a:rPr lang="en-ZA" sz="3200" b="1" dirty="0" smtClean="0">
                <a:latin typeface="Arial" panose="020B0604020202020204" pitchFamily="34" charset="0"/>
                <a:cs typeface="Arial" panose="020B0604020202020204" pitchFamily="34" charset="0"/>
              </a:rPr>
              <a:t>CONT.</a:t>
            </a:r>
            <a:endParaRPr lang="en-ZA" sz="3200" b="1"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pPr>
              <a:defRPr/>
            </a:pPr>
            <a:r>
              <a:rPr lang="en-US" dirty="0" smtClean="0"/>
              <a:t>35</a:t>
            </a:r>
            <a:endParaRPr lang="en-US" dirty="0"/>
          </a:p>
        </p:txBody>
      </p:sp>
      <p:sp>
        <p:nvSpPr>
          <p:cNvPr id="2765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FBE25D6-1974-45D2-9C62-99E3B46F96D9}" type="slidenum">
              <a:rPr lang="en-US" altLang="en-US">
                <a:solidFill>
                  <a:srgbClr val="898989"/>
                </a:solidFill>
              </a:rPr>
              <a:pPr/>
              <a:t>35</a:t>
            </a:fld>
            <a:endParaRPr lang="en-US" altLang="en-US" dirty="0">
              <a:solidFill>
                <a:srgbClr val="898989"/>
              </a:solidFill>
            </a:endParaRPr>
          </a:p>
        </p:txBody>
      </p:sp>
    </p:spTree>
    <p:extLst>
      <p:ext uri="{BB962C8B-B14F-4D97-AF65-F5344CB8AC3E}">
        <p14:creationId xmlns:p14="http://schemas.microsoft.com/office/powerpoint/2010/main" val="16485434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50000"/>
              </a:lnSpc>
            </a:pPr>
            <a:r>
              <a:rPr lang="en-US" sz="2200" dirty="0">
                <a:latin typeface="Arial" panose="020B0604020202020204" pitchFamily="34" charset="0"/>
                <a:cs typeface="Arial" panose="020B0604020202020204" pitchFamily="34" charset="0"/>
              </a:rPr>
              <a:t>However, if the Regulator fails to finalise the application within the prescribed period of 13 weeks, the responsible party may presume a decision in its favour and continue with its processing. This presumption is rebuttable, meaning that should the Regulator finds that information processing is unlawful, the responsible party will have to comply with its directive as contained in the statement or report. </a:t>
            </a:r>
          </a:p>
          <a:p>
            <a:endParaRPr lang="en-US" dirty="0"/>
          </a:p>
        </p:txBody>
      </p:sp>
      <p:sp>
        <p:nvSpPr>
          <p:cNvPr id="4" name="Footer Placeholder 3"/>
          <p:cNvSpPr>
            <a:spLocks noGrp="1"/>
          </p:cNvSpPr>
          <p:nvPr>
            <p:ph type="ftr" sz="quarter" idx="11"/>
          </p:nvPr>
        </p:nvSpPr>
        <p:spPr/>
        <p:txBody>
          <a:bodyPr/>
          <a:lstStyle/>
          <a:p>
            <a:pPr>
              <a:defRPr>
                <a:uFillTx/>
              </a:defRPr>
            </a:pPr>
            <a:r>
              <a:rPr lang="en-US" dirty="0" smtClean="0"/>
              <a:t>36</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36</a:t>
            </a:fld>
            <a:endParaRPr lang="en-US" altLang="en-US" dirty="0">
              <a:uFillTx/>
            </a:endParaRPr>
          </a:p>
        </p:txBody>
      </p:sp>
    </p:spTree>
    <p:extLst>
      <p:ext uri="{BB962C8B-B14F-4D97-AF65-F5344CB8AC3E}">
        <p14:creationId xmlns:p14="http://schemas.microsoft.com/office/powerpoint/2010/main" val="4034114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CHALLENGES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lnSpc>
                <a:spcPct val="150000"/>
              </a:lnSpc>
            </a:pPr>
            <a:r>
              <a:rPr lang="en-US" sz="2200" dirty="0" smtClean="0">
                <a:latin typeface="Arial" panose="020B0604020202020204" pitchFamily="34" charset="0"/>
                <a:cs typeface="Arial" panose="020B0604020202020204" pitchFamily="34" charset="0"/>
              </a:rPr>
              <a:t>Functionally, </a:t>
            </a:r>
            <a:r>
              <a:rPr lang="en-US" sz="2200" dirty="0">
                <a:latin typeface="Arial" panose="020B0604020202020204" pitchFamily="34" charset="0"/>
                <a:cs typeface="Arial" panose="020B0604020202020204" pitchFamily="34" charset="0"/>
              </a:rPr>
              <a:t>the Regulator operates independently but administratively it still uses the policies and systems of the </a:t>
            </a:r>
            <a:r>
              <a:rPr lang="en-US" sz="2200" dirty="0" smtClean="0">
                <a:latin typeface="Arial" panose="020B0604020202020204" pitchFamily="34" charset="0"/>
                <a:cs typeface="Arial" panose="020B0604020202020204" pitchFamily="34" charset="0"/>
              </a:rPr>
              <a:t>Department of </a:t>
            </a:r>
            <a:r>
              <a:rPr lang="en-US" sz="2200" dirty="0">
                <a:latin typeface="Arial" panose="020B0604020202020204" pitchFamily="34" charset="0"/>
                <a:cs typeface="Arial" panose="020B0604020202020204" pitchFamily="34" charset="0"/>
              </a:rPr>
              <a:t>Justice and Constitutional </a:t>
            </a:r>
            <a:r>
              <a:rPr lang="en-US" sz="2200" dirty="0" smtClean="0">
                <a:latin typeface="Arial" panose="020B0604020202020204" pitchFamily="34" charset="0"/>
                <a:cs typeface="Arial" panose="020B0604020202020204" pitchFamily="34" charset="0"/>
              </a:rPr>
              <a:t>Development. </a:t>
            </a:r>
            <a:endParaRPr lang="en-US" sz="2200" dirty="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Lack </a:t>
            </a:r>
            <a:r>
              <a:rPr lang="en-US" sz="2200" dirty="0">
                <a:latin typeface="Arial" panose="020B0604020202020204" pitchFamily="34" charset="0"/>
                <a:cs typeface="Arial" panose="020B0604020202020204" pitchFamily="34" charset="0"/>
              </a:rPr>
              <a:t>adequate resources to establish the administrative capacity of the </a:t>
            </a:r>
            <a:r>
              <a:rPr lang="en-US" sz="2200" dirty="0" smtClean="0">
                <a:latin typeface="Arial" panose="020B0604020202020204" pitchFamily="34" charset="0"/>
                <a:cs typeface="Arial" panose="020B0604020202020204" pitchFamily="34" charset="0"/>
              </a:rPr>
              <a:t>Regulator.</a:t>
            </a:r>
            <a:endParaRPr lang="en-US" sz="2200" dirty="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Lack </a:t>
            </a:r>
            <a:r>
              <a:rPr lang="en-US" sz="2200" dirty="0">
                <a:latin typeface="Arial" panose="020B0604020202020204" pitchFamily="34" charset="0"/>
                <a:cs typeface="Arial" panose="020B0604020202020204" pitchFamily="34" charset="0"/>
              </a:rPr>
              <a:t>of adequate resources for the effective execution of the broad mandate of the </a:t>
            </a:r>
            <a:r>
              <a:rPr lang="en-US" sz="2200" dirty="0" smtClean="0">
                <a:latin typeface="Arial" panose="020B0604020202020204" pitchFamily="34" charset="0"/>
                <a:cs typeface="Arial" panose="020B0604020202020204" pitchFamily="34" charset="0"/>
              </a:rPr>
              <a:t>Regulator.</a:t>
            </a:r>
            <a:endParaRPr lang="en-US" sz="2200" dirty="0">
              <a:latin typeface="Arial" panose="020B0604020202020204" pitchFamily="34" charset="0"/>
              <a:cs typeface="Arial" panose="020B0604020202020204" pitchFamily="34" charset="0"/>
            </a:endParaRPr>
          </a:p>
          <a:p>
            <a:pPr algn="just">
              <a:lnSpc>
                <a:spcPct val="150000"/>
              </a:lnSpc>
            </a:pPr>
            <a:r>
              <a:rPr lang="en-US" sz="2200" dirty="0" smtClean="0">
                <a:latin typeface="Arial" panose="020B0604020202020204" pitchFamily="34" charset="0"/>
                <a:cs typeface="Arial" panose="020B0604020202020204" pitchFamily="34" charset="0"/>
              </a:rPr>
              <a:t>Lack </a:t>
            </a:r>
            <a:r>
              <a:rPr lang="en-US" sz="2200" dirty="0">
                <a:latin typeface="Arial" panose="020B0604020202020204" pitchFamily="34" charset="0"/>
                <a:cs typeface="Arial" panose="020B0604020202020204" pitchFamily="34" charset="0"/>
              </a:rPr>
              <a:t>of critical mass of experts in POPIA in the country.</a:t>
            </a:r>
          </a:p>
          <a:p>
            <a:pPr algn="just">
              <a:lnSpc>
                <a:spcPct val="150000"/>
              </a:lnSpc>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uFillTx/>
              </a:defRPr>
            </a:pPr>
            <a:r>
              <a:rPr lang="en-US" dirty="0" smtClean="0">
                <a:uFillTx/>
              </a:rPr>
              <a:t>37</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37</a:t>
            </a:fld>
            <a:endParaRPr lang="en-US" altLang="en-US" dirty="0">
              <a:uFillTx/>
            </a:endParaRPr>
          </a:p>
        </p:txBody>
      </p:sp>
    </p:spTree>
    <p:extLst>
      <p:ext uri="{BB962C8B-B14F-4D97-AF65-F5344CB8AC3E}">
        <p14:creationId xmlns:p14="http://schemas.microsoft.com/office/powerpoint/2010/main" val="26452744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Arial" panose="020B0604020202020204" pitchFamily="34" charset="0"/>
                <a:cs typeface="Arial" panose="020B0604020202020204" pitchFamily="34" charset="0"/>
              </a:rPr>
              <a:t>CONCLUSION </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82029"/>
            <a:ext cx="8229600" cy="5062653"/>
          </a:xfrm>
        </p:spPr>
        <p:txBody>
          <a:bodyPr/>
          <a:lstStyle/>
          <a:p>
            <a:pPr marL="0" indent="0" algn="just">
              <a:lnSpc>
                <a:spcPct val="107000"/>
              </a:lnSpc>
              <a:spcAft>
                <a:spcPts val="0"/>
              </a:spcAft>
              <a:buNone/>
            </a:pPr>
            <a:r>
              <a:rPr lang="en-US" sz="2200" dirty="0" smtClean="0">
                <a:latin typeface="Arial" pitchFamily="34" charset="0"/>
                <a:ea typeface="Calibri"/>
                <a:cs typeface="Arial" pitchFamily="34" charset="0"/>
              </a:rPr>
              <a:t>List </a:t>
            </a:r>
            <a:r>
              <a:rPr lang="en-US" sz="2200" dirty="0">
                <a:latin typeface="Arial" pitchFamily="34" charset="0"/>
                <a:ea typeface="Calibri"/>
                <a:cs typeface="Arial" pitchFamily="34" charset="0"/>
              </a:rPr>
              <a:t>of Guidance Notes the Regulator will be issuing before 30 June </a:t>
            </a:r>
            <a:r>
              <a:rPr lang="en-US" sz="2200" dirty="0" smtClean="0">
                <a:latin typeface="Arial" pitchFamily="34" charset="0"/>
                <a:ea typeface="Calibri"/>
                <a:cs typeface="Arial" pitchFamily="34" charset="0"/>
              </a:rPr>
              <a:t>2021-</a:t>
            </a:r>
          </a:p>
          <a:p>
            <a:pPr marL="0" indent="0" algn="just">
              <a:lnSpc>
                <a:spcPct val="107000"/>
              </a:lnSpc>
              <a:spcAft>
                <a:spcPts val="0"/>
              </a:spcAft>
              <a:buNone/>
            </a:pPr>
            <a:endParaRPr lang="en-ZA" sz="2200" dirty="0" smtClean="0">
              <a:latin typeface="Arial" pitchFamily="34" charset="0"/>
              <a:ea typeface="Calibri"/>
              <a:cs typeface="Arial" pitchFamily="34" charset="0"/>
            </a:endParaRPr>
          </a:p>
          <a:p>
            <a:pPr algn="just">
              <a:lnSpc>
                <a:spcPct val="107000"/>
              </a:lnSpc>
              <a:spcAft>
                <a:spcPts val="0"/>
              </a:spcAft>
            </a:pPr>
            <a:r>
              <a:rPr lang="en-ZA" sz="2200" dirty="0" smtClean="0">
                <a:latin typeface="Arial" pitchFamily="34" charset="0"/>
                <a:ea typeface="Calibri"/>
                <a:cs typeface="Arial" pitchFamily="34" charset="0"/>
              </a:rPr>
              <a:t>Guidance </a:t>
            </a:r>
            <a:r>
              <a:rPr lang="en-ZA" sz="2200" dirty="0">
                <a:latin typeface="Arial" pitchFamily="34" charset="0"/>
                <a:ea typeface="Calibri"/>
                <a:cs typeface="Arial" pitchFamily="34" charset="0"/>
              </a:rPr>
              <a:t>Note </a:t>
            </a:r>
            <a:r>
              <a:rPr lang="en-ZA" sz="2200" dirty="0" smtClean="0">
                <a:latin typeface="Arial" pitchFamily="34" charset="0"/>
                <a:ea typeface="Calibri"/>
                <a:cs typeface="Arial" pitchFamily="34" charset="0"/>
              </a:rPr>
              <a:t>on Exemption </a:t>
            </a:r>
            <a:r>
              <a:rPr lang="en-ZA" sz="2200" dirty="0">
                <a:latin typeface="Arial" pitchFamily="34" charset="0"/>
                <a:ea typeface="Calibri"/>
                <a:cs typeface="Arial" pitchFamily="34" charset="0"/>
              </a:rPr>
              <a:t>from the conditions for lawful processing of personal </a:t>
            </a:r>
            <a:r>
              <a:rPr lang="en-ZA" sz="2200" dirty="0" smtClean="0">
                <a:latin typeface="Arial" pitchFamily="34" charset="0"/>
                <a:ea typeface="Calibri"/>
                <a:cs typeface="Arial" pitchFamily="34" charset="0"/>
              </a:rPr>
              <a:t>information;</a:t>
            </a:r>
            <a:endParaRPr lang="en-ZA" sz="2200" dirty="0">
              <a:latin typeface="Arial" pitchFamily="34" charset="0"/>
              <a:ea typeface="Calibri"/>
              <a:cs typeface="Arial" pitchFamily="34" charset="0"/>
            </a:endParaRPr>
          </a:p>
          <a:p>
            <a:pPr algn="just">
              <a:lnSpc>
                <a:spcPct val="107000"/>
              </a:lnSpc>
              <a:spcAft>
                <a:spcPts val="0"/>
              </a:spcAft>
            </a:pPr>
            <a:r>
              <a:rPr lang="en-ZA" sz="2200" dirty="0">
                <a:latin typeface="Arial" pitchFamily="34" charset="0"/>
                <a:ea typeface="Calibri"/>
                <a:cs typeface="Arial" pitchFamily="34" charset="0"/>
              </a:rPr>
              <a:t>Guidance Note on notification of security compromises or </a:t>
            </a:r>
            <a:r>
              <a:rPr lang="en-ZA" sz="2200" dirty="0" smtClean="0">
                <a:latin typeface="Arial" pitchFamily="34" charset="0"/>
                <a:ea typeface="Calibri"/>
                <a:cs typeface="Arial" pitchFamily="34" charset="0"/>
              </a:rPr>
              <a:t>breaches;</a:t>
            </a:r>
            <a:endParaRPr lang="en-ZA" sz="2200" dirty="0">
              <a:latin typeface="Arial" pitchFamily="34" charset="0"/>
              <a:ea typeface="Calibri"/>
              <a:cs typeface="Arial" pitchFamily="34" charset="0"/>
            </a:endParaRPr>
          </a:p>
          <a:p>
            <a:pPr algn="just">
              <a:lnSpc>
                <a:spcPct val="107000"/>
              </a:lnSpc>
              <a:spcAft>
                <a:spcPts val="0"/>
              </a:spcAft>
            </a:pPr>
            <a:r>
              <a:rPr lang="en-ZA" sz="2200" dirty="0">
                <a:latin typeface="Arial" pitchFamily="34" charset="0"/>
                <a:ea typeface="Calibri"/>
                <a:cs typeface="Arial" pitchFamily="34" charset="0"/>
              </a:rPr>
              <a:t>Guidance Note on processing of personal information </a:t>
            </a:r>
            <a:r>
              <a:rPr lang="en-ZA" sz="2200" dirty="0" smtClean="0">
                <a:latin typeface="Arial" pitchFamily="34" charset="0"/>
                <a:ea typeface="Calibri"/>
                <a:cs typeface="Arial" pitchFamily="34" charset="0"/>
              </a:rPr>
              <a:t>across-borders;</a:t>
            </a:r>
            <a:endParaRPr lang="en-ZA" sz="2200" dirty="0">
              <a:latin typeface="Arial" pitchFamily="34" charset="0"/>
              <a:ea typeface="Calibri"/>
              <a:cs typeface="Arial" pitchFamily="34" charset="0"/>
            </a:endParaRPr>
          </a:p>
          <a:p>
            <a:pPr algn="just">
              <a:lnSpc>
                <a:spcPct val="107000"/>
              </a:lnSpc>
              <a:spcAft>
                <a:spcPts val="0"/>
              </a:spcAft>
            </a:pPr>
            <a:r>
              <a:rPr lang="en-ZA" sz="2200" dirty="0">
                <a:latin typeface="Arial" pitchFamily="34" charset="0"/>
                <a:ea typeface="Calibri"/>
                <a:cs typeface="Arial" pitchFamily="34" charset="0"/>
              </a:rPr>
              <a:t>Guidance Note on direct </a:t>
            </a:r>
            <a:r>
              <a:rPr lang="en-ZA" sz="2200" dirty="0" smtClean="0">
                <a:latin typeface="Arial" pitchFamily="34" charset="0"/>
                <a:ea typeface="Calibri"/>
                <a:cs typeface="Arial" pitchFamily="34" charset="0"/>
              </a:rPr>
              <a:t>marketing</a:t>
            </a:r>
            <a:r>
              <a:rPr lang="en-ZA" sz="2200" dirty="0" smtClean="0">
                <a:latin typeface="Arial" pitchFamily="34" charset="0"/>
                <a:ea typeface="Calibri"/>
                <a:cs typeface="Arial" pitchFamily="34" charset="0"/>
              </a:rPr>
              <a:t>; and </a:t>
            </a:r>
            <a:endParaRPr lang="en-ZA" sz="2200" dirty="0">
              <a:latin typeface="Arial" pitchFamily="34" charset="0"/>
              <a:ea typeface="Calibri"/>
              <a:cs typeface="Arial" pitchFamily="34" charset="0"/>
            </a:endParaRPr>
          </a:p>
          <a:p>
            <a:pPr algn="just">
              <a:lnSpc>
                <a:spcPct val="107000"/>
              </a:lnSpc>
              <a:spcAft>
                <a:spcPts val="0"/>
              </a:spcAft>
            </a:pPr>
            <a:r>
              <a:rPr lang="en-ZA" sz="2200" dirty="0">
                <a:latin typeface="Arial" pitchFamily="34" charset="0"/>
                <a:ea typeface="Calibri"/>
                <a:cs typeface="Arial" pitchFamily="34" charset="0"/>
              </a:rPr>
              <a:t>Guidance Note on application to process special personal </a:t>
            </a:r>
            <a:r>
              <a:rPr lang="en-ZA" sz="2200" dirty="0" smtClean="0">
                <a:latin typeface="Arial" pitchFamily="34" charset="0"/>
                <a:ea typeface="Calibri"/>
                <a:cs typeface="Arial" pitchFamily="34" charset="0"/>
              </a:rPr>
              <a:t>information and personal </a:t>
            </a:r>
            <a:r>
              <a:rPr lang="en-ZA" sz="2200" dirty="0">
                <a:latin typeface="Arial" pitchFamily="34" charset="0"/>
                <a:ea typeface="Calibri"/>
                <a:cs typeface="Arial" pitchFamily="34" charset="0"/>
              </a:rPr>
              <a:t>information of </a:t>
            </a:r>
            <a:r>
              <a:rPr lang="en-ZA" sz="2200" dirty="0" smtClean="0">
                <a:latin typeface="Arial" pitchFamily="34" charset="0"/>
                <a:ea typeface="Calibri"/>
                <a:cs typeface="Arial" pitchFamily="34" charset="0"/>
              </a:rPr>
              <a:t>children.</a:t>
            </a:r>
            <a:endParaRPr lang="en-ZA" sz="2200" dirty="0">
              <a:latin typeface="Arial" pitchFamily="34" charset="0"/>
              <a:ea typeface="Calibri"/>
              <a:cs typeface="Arial" pitchFamily="34" charset="0"/>
            </a:endParaRPr>
          </a:p>
          <a:p>
            <a:pPr algn="just">
              <a:lnSpc>
                <a:spcPct val="150000"/>
              </a:lnSpc>
            </a:pPr>
            <a:endParaRPr lang="en-US"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pPr>
              <a:defRPr>
                <a:uFillTx/>
              </a:defRPr>
            </a:pPr>
            <a:r>
              <a:rPr lang="en-US" dirty="0" smtClean="0">
                <a:uFillTx/>
              </a:rPr>
              <a:t>38</a:t>
            </a:r>
            <a:endParaRPr lang="en-US" dirty="0">
              <a:uFillTx/>
            </a:endParaRPr>
          </a:p>
        </p:txBody>
      </p:sp>
      <p:sp>
        <p:nvSpPr>
          <p:cNvPr id="5" name="Slide Number Placeholder 4"/>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38</a:t>
            </a:fld>
            <a:endParaRPr lang="en-US" altLang="en-US" dirty="0">
              <a:uFillTx/>
            </a:endParaRPr>
          </a:p>
        </p:txBody>
      </p:sp>
    </p:spTree>
    <p:extLst>
      <p:ext uri="{BB962C8B-B14F-4D97-AF65-F5344CB8AC3E}">
        <p14:creationId xmlns:p14="http://schemas.microsoft.com/office/powerpoint/2010/main" val="10479864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F85E4-7C8F-464B-A977-4131F7CF415B}"/>
              </a:ext>
            </a:extLst>
          </p:cNvPr>
          <p:cNvSpPr>
            <a:spLocks noGrp="1"/>
          </p:cNvSpPr>
          <p:nvPr>
            <p:ph type="title"/>
          </p:nvPr>
        </p:nvSpPr>
        <p:spPr>
          <a:solidFill>
            <a:schemeClr val="bg1"/>
          </a:solidFill>
        </p:spPr>
        <p:txBody>
          <a:bodyPr/>
          <a:lstStyle/>
          <a:p>
            <a:r>
              <a:rPr lang="en-US" sz="3200" b="1" dirty="0">
                <a:latin typeface="Arial" panose="020B0604020202020204" pitchFamily="34" charset="0"/>
                <a:cs typeface="Arial" panose="020B0604020202020204" pitchFamily="34" charset="0"/>
              </a:rPr>
              <a:t>TAKE CONTROL OF YOUR PRIVACY </a:t>
            </a:r>
            <a:endParaRPr lang="en-ZA" sz="32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0098211-036E-418C-A5DF-EBA164073D3A}"/>
              </a:ext>
            </a:extLst>
          </p:cNvPr>
          <p:cNvSpPr>
            <a:spLocks noGrp="1"/>
          </p:cNvSpPr>
          <p:nvPr>
            <p:ph type="body" idx="1"/>
          </p:nvPr>
        </p:nvSpPr>
        <p:spPr>
          <a:xfrm rot="10800000" flipV="1">
            <a:off x="457200" y="1417637"/>
            <a:ext cx="4040188" cy="558147"/>
          </a:xfrm>
        </p:spPr>
        <p:txBody>
          <a:bodyPr/>
          <a:lstStyle/>
          <a:p>
            <a:endParaRPr lang="en-ZA" dirty="0"/>
          </a:p>
        </p:txBody>
      </p:sp>
      <p:sp>
        <p:nvSpPr>
          <p:cNvPr id="5" name="Text Placeholder 4">
            <a:extLst>
              <a:ext uri="{FF2B5EF4-FFF2-40B4-BE49-F238E27FC236}">
                <a16:creationId xmlns:a16="http://schemas.microsoft.com/office/drawing/2014/main" id="{C1DF4DCA-CEC0-4680-B950-625FD841AACC}"/>
              </a:ext>
            </a:extLst>
          </p:cNvPr>
          <p:cNvSpPr>
            <a:spLocks noGrp="1"/>
          </p:cNvSpPr>
          <p:nvPr>
            <p:ph type="body" sz="quarter" idx="3"/>
          </p:nvPr>
        </p:nvSpPr>
        <p:spPr/>
        <p:txBody>
          <a:bodyPr/>
          <a:lstStyle/>
          <a:p>
            <a:endParaRPr lang="en-ZA" dirty="0"/>
          </a:p>
        </p:txBody>
      </p:sp>
      <p:sp>
        <p:nvSpPr>
          <p:cNvPr id="7" name="Footer Placeholder 6">
            <a:extLst>
              <a:ext uri="{FF2B5EF4-FFF2-40B4-BE49-F238E27FC236}">
                <a16:creationId xmlns:a16="http://schemas.microsoft.com/office/drawing/2014/main" id="{AE7A98C4-F2D6-4E59-A362-B29161331DFE}"/>
              </a:ext>
            </a:extLst>
          </p:cNvPr>
          <p:cNvSpPr>
            <a:spLocks noGrp="1"/>
          </p:cNvSpPr>
          <p:nvPr>
            <p:ph type="ftr" sz="quarter" idx="11"/>
          </p:nvPr>
        </p:nvSpPr>
        <p:spPr/>
        <p:txBody>
          <a:bodyPr/>
          <a:lstStyle/>
          <a:p>
            <a:pPr>
              <a:defRPr>
                <a:uFillTx/>
              </a:defRPr>
            </a:pPr>
            <a:r>
              <a:rPr lang="en-US" dirty="0" smtClean="0"/>
              <a:t>39</a:t>
            </a:r>
            <a:endParaRPr lang="en-US" dirty="0">
              <a:uFillTx/>
            </a:endParaRPr>
          </a:p>
        </p:txBody>
      </p:sp>
      <p:sp>
        <p:nvSpPr>
          <p:cNvPr id="8" name="Slide Number Placeholder 7">
            <a:extLst>
              <a:ext uri="{FF2B5EF4-FFF2-40B4-BE49-F238E27FC236}">
                <a16:creationId xmlns:a16="http://schemas.microsoft.com/office/drawing/2014/main" id="{D29A2ACC-D556-4D45-AF01-2BD763708642}"/>
              </a:ext>
            </a:extLst>
          </p:cNvPr>
          <p:cNvSpPr>
            <a:spLocks noGrp="1"/>
          </p:cNvSpPr>
          <p:nvPr>
            <p:ph type="sldNum" sz="quarter" idx="12"/>
          </p:nvPr>
        </p:nvSpPr>
        <p:spPr/>
        <p:txBody>
          <a:bodyPr/>
          <a:lstStyle/>
          <a:p>
            <a:pPr>
              <a:defRPr>
                <a:uFillTx/>
              </a:defRPr>
            </a:pPr>
            <a:fld id="{28FA8598-821F-4009-8917-384DEB011E55}" type="slidenum">
              <a:rPr lang="en-US" altLang="en-US" smtClean="0">
                <a:uFillTx/>
              </a:rPr>
              <a:pPr>
                <a:defRPr>
                  <a:uFillTx/>
                </a:defRPr>
              </a:pPr>
              <a:t>39</a:t>
            </a:fld>
            <a:endParaRPr lang="en-US" altLang="en-US" dirty="0">
              <a:uFillTx/>
            </a:endParaRPr>
          </a:p>
        </p:txBody>
      </p:sp>
      <p:pic>
        <p:nvPicPr>
          <p:cNvPr id="9" name="Picture 2" descr="Celebrating Data Privacy Day / Data Protection Day 2020 | Acronis Blog">
            <a:extLst>
              <a:ext uri="{FF2B5EF4-FFF2-40B4-BE49-F238E27FC236}">
                <a16:creationId xmlns:a16="http://schemas.microsoft.com/office/drawing/2014/main" id="{1E4CD2CF-BF3D-4071-9B7A-0AC7D125554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63557" y="2391387"/>
            <a:ext cx="4040187" cy="3522013"/>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IAPP conducts pandemic privacy research | News | Research Live">
            <a:extLst>
              <a:ext uri="{FF2B5EF4-FFF2-40B4-BE49-F238E27FC236}">
                <a16:creationId xmlns:a16="http://schemas.microsoft.com/office/drawing/2014/main" id="{F479B721-97DE-43D6-B768-00E2F6536D87}"/>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1690957"/>
            <a:ext cx="4041775" cy="3031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092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a:xfrm>
            <a:off x="457200" y="1417638"/>
            <a:ext cx="8229600" cy="4708525"/>
          </a:xfrm>
        </p:spPr>
        <p:txBody>
          <a:bodyPr/>
          <a:lstStyle/>
          <a:p>
            <a:pPr algn="just">
              <a:lnSpc>
                <a:spcPct val="150000"/>
              </a:lnSpc>
            </a:pPr>
            <a:endParaRPr lang="en-US" sz="2200" dirty="0">
              <a:latin typeface="Arial" panose="020B0604020202020204" pitchFamily="34" charset="0"/>
              <a:cs typeface="Arial" panose="020B0604020202020204" pitchFamily="34" charset="0"/>
            </a:endParaRPr>
          </a:p>
          <a:p>
            <a:pPr algn="just">
              <a:lnSpc>
                <a:spcPct val="150000"/>
              </a:lnSpc>
            </a:pPr>
            <a:r>
              <a:rPr lang="en-US" sz="2200" dirty="0">
                <a:latin typeface="Arial" panose="020B0604020202020204" pitchFamily="34" charset="0"/>
                <a:cs typeface="Arial" panose="020B0604020202020204" pitchFamily="34" charset="0"/>
              </a:rPr>
              <a:t>The current Members took office on 1 December 2016 and their five (5) year term ends in November 2021 with the exception of one (1) Member who joined the Regulator on 01 December 2020 after the resignation of one part time member. </a:t>
            </a:r>
          </a:p>
          <a:p>
            <a:endParaRPr lang="en-US" dirty="0"/>
          </a:p>
        </p:txBody>
      </p:sp>
      <p:sp>
        <p:nvSpPr>
          <p:cNvPr id="5" name="Footer Placeholder 4"/>
          <p:cNvSpPr>
            <a:spLocks noGrp="1"/>
          </p:cNvSpPr>
          <p:nvPr>
            <p:ph type="ftr" sz="quarter" idx="11"/>
          </p:nvPr>
        </p:nvSpPr>
        <p:spPr/>
        <p:txBody>
          <a:bodyPr/>
          <a:lstStyle/>
          <a:p>
            <a:r>
              <a:rPr lang="en-US" dirty="0"/>
              <a:t>4</a:t>
            </a:r>
          </a:p>
        </p:txBody>
      </p:sp>
      <p:sp>
        <p:nvSpPr>
          <p:cNvPr id="4" name="Slide Number Placeholder 3"/>
          <p:cNvSpPr>
            <a:spLocks noGrp="1"/>
          </p:cNvSpPr>
          <p:nvPr>
            <p:ph type="sldNum" sz="quarter" idx="12"/>
          </p:nvPr>
        </p:nvSpPr>
        <p:spPr/>
        <p:txBody>
          <a:bodyPr/>
          <a:lstStyle/>
          <a:p>
            <a:fld id="{53D2BF3C-DD81-4A71-B976-BFF89C61EB4E}" type="slidenum">
              <a:rPr lang="en-US" altLang="en-US" smtClean="0"/>
              <a:pPr/>
              <a:t>4</a:t>
            </a:fld>
            <a:endParaRPr lang="en-US" altLang="en-US" dirty="0"/>
          </a:p>
        </p:txBody>
      </p:sp>
    </p:spTree>
    <p:extLst>
      <p:ext uri="{BB962C8B-B14F-4D97-AF65-F5344CB8AC3E}">
        <p14:creationId xmlns:p14="http://schemas.microsoft.com/office/powerpoint/2010/main" val="1246949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MANDATE OF THE REGULATOR</a:t>
            </a:r>
          </a:p>
        </p:txBody>
      </p:sp>
      <p:sp>
        <p:nvSpPr>
          <p:cNvPr id="3" name="Content Placeholder 2"/>
          <p:cNvSpPr>
            <a:spLocks noGrp="1"/>
          </p:cNvSpPr>
          <p:nvPr>
            <p:ph idx="1"/>
          </p:nvPr>
        </p:nvSpPr>
        <p:spPr/>
        <p:txBody>
          <a:bodyPr/>
          <a:lstStyle/>
          <a:p>
            <a:pPr marL="0" indent="0" algn="just">
              <a:lnSpc>
                <a:spcPct val="150000"/>
              </a:lnSpc>
              <a:buNone/>
            </a:pPr>
            <a:r>
              <a:rPr lang="en-US" sz="2200" dirty="0">
                <a:latin typeface="Arial" panose="020B0604020202020204" pitchFamily="34" charset="0"/>
                <a:cs typeface="Arial" panose="020B0604020202020204" pitchFamily="34" charset="0"/>
              </a:rPr>
              <a:t>The Regulator has a wide mandate which is provided for in section 40 of POPIA. Its mandate includes the following:</a:t>
            </a:r>
          </a:p>
          <a:p>
            <a:pPr marL="0" indent="0" algn="just">
              <a:lnSpc>
                <a:spcPct val="150000"/>
              </a:lnSpc>
              <a:buNone/>
            </a:pPr>
            <a:r>
              <a:rPr lang="en-US" sz="2200" dirty="0">
                <a:latin typeface="Arial" panose="020B0604020202020204" pitchFamily="34" charset="0"/>
                <a:cs typeface="Arial" panose="020B0604020202020204" pitchFamily="34" charset="0"/>
              </a:rPr>
              <a:t>	-	to provide education;</a:t>
            </a:r>
          </a:p>
          <a:p>
            <a:pPr marL="0" indent="0" algn="just">
              <a:lnSpc>
                <a:spcPct val="150000"/>
              </a:lnSpc>
              <a:buNone/>
            </a:pPr>
            <a:r>
              <a:rPr lang="en-US" sz="2200" dirty="0">
                <a:latin typeface="Arial" panose="020B0604020202020204" pitchFamily="34" charset="0"/>
                <a:cs typeface="Arial" panose="020B0604020202020204" pitchFamily="34" charset="0"/>
              </a:rPr>
              <a:t>	-	to monitor and enforce compliance;</a:t>
            </a:r>
          </a:p>
          <a:p>
            <a:pPr marL="0" indent="0" algn="just">
              <a:lnSpc>
                <a:spcPct val="150000"/>
              </a:lnSpc>
              <a:buNone/>
            </a:pPr>
            <a:r>
              <a:rPr lang="en-US" sz="2200" dirty="0">
                <a:latin typeface="Arial" panose="020B0604020202020204" pitchFamily="34" charset="0"/>
                <a:cs typeface="Arial" panose="020B0604020202020204" pitchFamily="34" charset="0"/>
              </a:rPr>
              <a:t>	-	to consult with interested parties;</a:t>
            </a:r>
          </a:p>
          <a:p>
            <a:pPr marL="0" indent="0" algn="just">
              <a:lnSpc>
                <a:spcPct val="150000"/>
              </a:lnSpc>
              <a:buNone/>
            </a:pPr>
            <a:r>
              <a:rPr lang="en-US" sz="2200" dirty="0">
                <a:latin typeface="Arial" panose="020B0604020202020204" pitchFamily="34" charset="0"/>
                <a:cs typeface="Arial" panose="020B0604020202020204" pitchFamily="34" charset="0"/>
              </a:rPr>
              <a:t>	-	to handle complaints;</a:t>
            </a:r>
          </a:p>
          <a:p>
            <a:pPr marL="0" indent="0" algn="just">
              <a:lnSpc>
                <a:spcPct val="150000"/>
              </a:lnSpc>
              <a:buNone/>
            </a:pPr>
            <a:r>
              <a:rPr lang="en-US" sz="2200" dirty="0">
                <a:latin typeface="Arial" panose="020B0604020202020204" pitchFamily="34" charset="0"/>
                <a:cs typeface="Arial" panose="020B0604020202020204" pitchFamily="34" charset="0"/>
              </a:rPr>
              <a:t>	-	to conduct research and to report to Parliament;</a:t>
            </a:r>
          </a:p>
          <a:p>
            <a:endParaRPr lang="en-US" dirty="0"/>
          </a:p>
          <a:p>
            <a:endParaRPr lang="en-US" dirty="0"/>
          </a:p>
        </p:txBody>
      </p:sp>
      <p:sp>
        <p:nvSpPr>
          <p:cNvPr id="5" name="Footer Placeholder 4"/>
          <p:cNvSpPr>
            <a:spLocks noGrp="1"/>
          </p:cNvSpPr>
          <p:nvPr>
            <p:ph type="ftr" sz="quarter" idx="11"/>
          </p:nvPr>
        </p:nvSpPr>
        <p:spPr/>
        <p:txBody>
          <a:bodyPr/>
          <a:lstStyle/>
          <a:p>
            <a:r>
              <a:rPr lang="en-US" dirty="0"/>
              <a:t>5</a:t>
            </a:r>
          </a:p>
        </p:txBody>
      </p:sp>
      <p:sp>
        <p:nvSpPr>
          <p:cNvPr id="4" name="Slide Number Placeholder 3"/>
          <p:cNvSpPr>
            <a:spLocks noGrp="1"/>
          </p:cNvSpPr>
          <p:nvPr>
            <p:ph type="sldNum" sz="quarter" idx="12"/>
          </p:nvPr>
        </p:nvSpPr>
        <p:spPr/>
        <p:txBody>
          <a:bodyPr/>
          <a:lstStyle/>
          <a:p>
            <a:fld id="{53D2BF3C-DD81-4A71-B976-BFF89C61EB4E}" type="slidenum">
              <a:rPr lang="en-US" altLang="en-US" smtClean="0"/>
              <a:pPr/>
              <a:t>5</a:t>
            </a:fld>
            <a:endParaRPr lang="en-US" altLang="en-US" dirty="0"/>
          </a:p>
        </p:txBody>
      </p:sp>
    </p:spTree>
    <p:extLst>
      <p:ext uri="{BB962C8B-B14F-4D97-AF65-F5344CB8AC3E}">
        <p14:creationId xmlns:p14="http://schemas.microsoft.com/office/powerpoint/2010/main" val="239199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p:txBody>
          <a:bodyPr/>
          <a:lstStyle/>
          <a:p>
            <a:pPr marL="0" indent="0" algn="just">
              <a:lnSpc>
                <a:spcPct val="150000"/>
              </a:lnSpc>
              <a:buNone/>
            </a:pPr>
            <a:r>
              <a:rPr lang="en-US" dirty="0"/>
              <a:t>	</a:t>
            </a:r>
            <a:r>
              <a:rPr lang="en-US" sz="2200" dirty="0">
                <a:latin typeface="Arial" panose="020B0604020202020204" pitchFamily="34" charset="0"/>
                <a:cs typeface="Arial" panose="020B0604020202020204" pitchFamily="34" charset="0"/>
              </a:rPr>
              <a:t>-	to issue, amend or revoke codes of conduct; </a:t>
            </a:r>
          </a:p>
          <a:p>
            <a:pPr marL="0" indent="0" algn="just">
              <a:lnSpc>
                <a:spcPct val="150000"/>
              </a:lnSpc>
              <a:buNone/>
            </a:pPr>
            <a:r>
              <a:rPr lang="en-US" sz="2200" dirty="0">
                <a:latin typeface="Arial" panose="020B0604020202020204" pitchFamily="34" charset="0"/>
                <a:cs typeface="Arial" panose="020B0604020202020204" pitchFamily="34" charset="0"/>
              </a:rPr>
              <a:t>	-	to make guidelines to assist bodies to develop or apply 			for codes of conduct; and </a:t>
            </a:r>
          </a:p>
          <a:p>
            <a:pPr marL="0" indent="0" algn="just">
              <a:lnSpc>
                <a:spcPct val="150000"/>
              </a:lnSpc>
              <a:buNone/>
            </a:pPr>
            <a:r>
              <a:rPr lang="en-US" sz="2200" dirty="0">
                <a:latin typeface="Arial" panose="020B0604020202020204" pitchFamily="34" charset="0"/>
                <a:cs typeface="Arial" panose="020B0604020202020204" pitchFamily="34" charset="0"/>
              </a:rPr>
              <a:t>	-	to facilitate cross- border cooperation in 	the enforcement 		of privacy laws.</a:t>
            </a:r>
          </a:p>
          <a:p>
            <a:pPr algn="just">
              <a:lnSpc>
                <a:spcPct val="150000"/>
              </a:lnSpc>
            </a:pPr>
            <a:endParaRPr lang="en-US" sz="2200" dirty="0">
              <a:latin typeface="Arial" panose="020B0604020202020204" pitchFamily="34" charset="0"/>
              <a:cs typeface="Arial" panose="020B0604020202020204" pitchFamily="34" charset="0"/>
            </a:endParaRPr>
          </a:p>
          <a:p>
            <a:endParaRPr lang="en-US" dirty="0"/>
          </a:p>
        </p:txBody>
      </p:sp>
      <p:sp>
        <p:nvSpPr>
          <p:cNvPr id="5" name="Footer Placeholder 4"/>
          <p:cNvSpPr>
            <a:spLocks noGrp="1"/>
          </p:cNvSpPr>
          <p:nvPr>
            <p:ph type="ftr" sz="quarter" idx="11"/>
          </p:nvPr>
        </p:nvSpPr>
        <p:spPr/>
        <p:txBody>
          <a:bodyPr/>
          <a:lstStyle/>
          <a:p>
            <a:r>
              <a:rPr lang="en-US" dirty="0"/>
              <a:t>6</a:t>
            </a:r>
          </a:p>
        </p:txBody>
      </p:sp>
      <p:sp>
        <p:nvSpPr>
          <p:cNvPr id="4" name="Slide Number Placeholder 3"/>
          <p:cNvSpPr>
            <a:spLocks noGrp="1"/>
          </p:cNvSpPr>
          <p:nvPr>
            <p:ph type="sldNum" sz="quarter" idx="12"/>
          </p:nvPr>
        </p:nvSpPr>
        <p:spPr/>
        <p:txBody>
          <a:bodyPr/>
          <a:lstStyle/>
          <a:p>
            <a:fld id="{53D2BF3C-DD81-4A71-B976-BFF89C61EB4E}" type="slidenum">
              <a:rPr lang="en-US" altLang="en-US" smtClean="0"/>
              <a:pPr/>
              <a:t>6</a:t>
            </a:fld>
            <a:endParaRPr lang="en-US" altLang="en-US" dirty="0"/>
          </a:p>
        </p:txBody>
      </p:sp>
    </p:spTree>
    <p:extLst>
      <p:ext uri="{BB962C8B-B14F-4D97-AF65-F5344CB8AC3E}">
        <p14:creationId xmlns:p14="http://schemas.microsoft.com/office/powerpoint/2010/main" val="3469832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16743"/>
          </a:xfrm>
          <a:solidFill>
            <a:schemeClr val="bg1"/>
          </a:solidFill>
        </p:spPr>
        <p:txBody>
          <a:bodyPr/>
          <a:lstStyle/>
          <a:p>
            <a:r>
              <a:rPr lang="en-US" sz="3200" b="1" dirty="0">
                <a:latin typeface="Arial" panose="020B0604020202020204" pitchFamily="34" charset="0"/>
                <a:cs typeface="Arial" panose="020B0604020202020204" pitchFamily="34" charset="0"/>
              </a:rPr>
              <a:t>PURPOSE OF POPIA (section 2)</a:t>
            </a:r>
          </a:p>
        </p:txBody>
      </p:sp>
      <p:sp>
        <p:nvSpPr>
          <p:cNvPr id="3" name="Content Placeholder 2"/>
          <p:cNvSpPr>
            <a:spLocks noGrp="1"/>
          </p:cNvSpPr>
          <p:nvPr>
            <p:ph idx="1"/>
          </p:nvPr>
        </p:nvSpPr>
        <p:spPr>
          <a:xfrm>
            <a:off x="457200" y="1012723"/>
            <a:ext cx="8229600" cy="5093109"/>
          </a:xfrm>
        </p:spPr>
        <p:txBody>
          <a:bodyPr/>
          <a:lstStyle/>
          <a:p>
            <a:pPr algn="just">
              <a:lnSpc>
                <a:spcPct val="150000"/>
              </a:lnSpc>
            </a:pPr>
            <a:r>
              <a:rPr lang="en-US" sz="2200" dirty="0">
                <a:latin typeface="Arial" panose="020B0604020202020204" pitchFamily="34" charset="0"/>
                <a:cs typeface="Arial" panose="020B0604020202020204" pitchFamily="34" charset="0"/>
              </a:rPr>
              <a:t>Give effect to the constitutional right to privacy, by safeguarding personal information when processed by a responsible party, subject to justifiable limitations that are aimed at:</a:t>
            </a:r>
          </a:p>
          <a:p>
            <a:pPr marL="457200" lvl="1" indent="0" algn="just">
              <a:lnSpc>
                <a:spcPct val="150000"/>
              </a:lnSpc>
              <a:buNone/>
            </a:pPr>
            <a:r>
              <a:rPr lang="en-US" sz="2200" i="1" dirty="0">
                <a:latin typeface="Arial" panose="020B0604020202020204" pitchFamily="34" charset="0"/>
                <a:cs typeface="Arial" panose="020B0604020202020204" pitchFamily="34" charset="0"/>
              </a:rPr>
              <a:t>	“balancing the right to privacy against other rights, 	particularly the right of access to information; and 	protecting important interests, including the free flow of 	information within the Republic and across international 	borders”.</a:t>
            </a:r>
          </a:p>
          <a:p>
            <a:endParaRPr lang="en-ZA" sz="2400" dirty="0"/>
          </a:p>
        </p:txBody>
      </p:sp>
      <p:sp>
        <p:nvSpPr>
          <p:cNvPr id="2" name="Slide Number Placeholder 1"/>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7</a:t>
            </a:fld>
            <a:endParaRPr lang="en-US" altLang="en-US" dirty="0">
              <a:uFillTx/>
            </a:endParaRPr>
          </a:p>
        </p:txBody>
      </p:sp>
      <p:sp>
        <p:nvSpPr>
          <p:cNvPr id="5" name="Footer Placeholder 4"/>
          <p:cNvSpPr>
            <a:spLocks noGrp="1"/>
          </p:cNvSpPr>
          <p:nvPr>
            <p:ph type="ftr" sz="quarter" idx="11"/>
          </p:nvPr>
        </p:nvSpPr>
        <p:spPr/>
        <p:txBody>
          <a:bodyPr/>
          <a:lstStyle/>
          <a:p>
            <a:pPr>
              <a:defRPr>
                <a:uFillTx/>
              </a:defRPr>
            </a:pPr>
            <a:r>
              <a:rPr lang="en-US" dirty="0">
                <a:uFillTx/>
              </a:rPr>
              <a:t>7</a:t>
            </a: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2110"/>
          </a:xfrm>
          <a:solidFill>
            <a:schemeClr val="bg1"/>
          </a:solidFill>
        </p:spPr>
        <p:txBody>
          <a:bodyPr/>
          <a:lstStyle/>
          <a:p>
            <a:r>
              <a:rPr lang="en-US" sz="3200" b="1" dirty="0">
                <a:latin typeface="Arial" panose="020B0604020202020204" pitchFamily="34" charset="0"/>
                <a:cs typeface="Arial" panose="020B0604020202020204" pitchFamily="34" charset="0"/>
              </a:rPr>
              <a:t>CONT.</a:t>
            </a:r>
          </a:p>
        </p:txBody>
      </p:sp>
      <p:sp>
        <p:nvSpPr>
          <p:cNvPr id="3" name="Content Placeholder 2"/>
          <p:cNvSpPr>
            <a:spLocks noGrp="1"/>
          </p:cNvSpPr>
          <p:nvPr>
            <p:ph idx="1"/>
          </p:nvPr>
        </p:nvSpPr>
        <p:spPr>
          <a:xfrm>
            <a:off x="457200" y="776748"/>
            <a:ext cx="8229600" cy="5643717"/>
          </a:xfrm>
        </p:spPr>
        <p:txBody>
          <a:bodyPr/>
          <a:lstStyle/>
          <a:p>
            <a:pPr algn="just">
              <a:lnSpc>
                <a:spcPct val="150000"/>
              </a:lnSpc>
            </a:pPr>
            <a:r>
              <a:rPr lang="en-US" sz="2200" dirty="0">
                <a:latin typeface="Arial" panose="020B0604020202020204" pitchFamily="34" charset="0"/>
                <a:cs typeface="Arial" panose="020B0604020202020204" pitchFamily="34" charset="0"/>
              </a:rPr>
              <a:t>Regulate the manner in which personal information may be processed, by establishing conditions, in harmony with international standards, that prescribe the minimum threshold requirements for the lawful processing of personal information;</a:t>
            </a:r>
          </a:p>
          <a:p>
            <a:pPr algn="just">
              <a:lnSpc>
                <a:spcPct val="150000"/>
              </a:lnSpc>
            </a:pPr>
            <a:r>
              <a:rPr lang="en-US" sz="2200" dirty="0">
                <a:latin typeface="Arial" panose="020B0604020202020204" pitchFamily="34" charset="0"/>
                <a:cs typeface="Arial" panose="020B0604020202020204" pitchFamily="34" charset="0"/>
              </a:rPr>
              <a:t>Provide persons with rights  and remedies to protect their personal information from processing that is not in accordance with this Act; and </a:t>
            </a:r>
          </a:p>
          <a:p>
            <a:pPr algn="just">
              <a:lnSpc>
                <a:spcPct val="150000"/>
              </a:lnSpc>
            </a:pPr>
            <a:r>
              <a:rPr lang="en-US" sz="2200" dirty="0">
                <a:latin typeface="Arial" panose="020B0604020202020204" pitchFamily="34" charset="0"/>
                <a:cs typeface="Arial" panose="020B0604020202020204" pitchFamily="34" charset="0"/>
              </a:rPr>
              <a:t>Establish voluntary and compulsory measures, including the establishment of a Regulator, to ensure respect for and to promote, enforce and fulfil the rights protected by this Act...</a:t>
            </a:r>
          </a:p>
          <a:p>
            <a:pPr algn="just">
              <a:lnSpc>
                <a:spcPct val="150000"/>
              </a:lnSpc>
            </a:pPr>
            <a:endParaRPr lang="en-US" sz="2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8</a:t>
            </a:fld>
            <a:endParaRPr lang="en-US" altLang="en-US" dirty="0">
              <a:uFillTx/>
            </a:endParaRPr>
          </a:p>
        </p:txBody>
      </p:sp>
      <p:sp>
        <p:nvSpPr>
          <p:cNvPr id="5" name="Footer Placeholder 4"/>
          <p:cNvSpPr>
            <a:spLocks noGrp="1"/>
          </p:cNvSpPr>
          <p:nvPr>
            <p:ph type="ftr" sz="quarter" idx="11"/>
          </p:nvPr>
        </p:nvSpPr>
        <p:spPr/>
        <p:txBody>
          <a:bodyPr/>
          <a:lstStyle/>
          <a:p>
            <a:pPr>
              <a:defRPr>
                <a:uFillTx/>
              </a:defRPr>
            </a:pPr>
            <a:r>
              <a:rPr lang="en-US" dirty="0">
                <a:uFillTx/>
              </a:rPr>
              <a:t>8</a:t>
            </a:r>
          </a:p>
        </p:txBody>
      </p:sp>
    </p:spTree>
    <p:extLst>
      <p:ext uri="{BB962C8B-B14F-4D97-AF65-F5344CB8AC3E}">
        <p14:creationId xmlns:p14="http://schemas.microsoft.com/office/powerpoint/2010/main" val="778959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3891"/>
          </a:xfrm>
          <a:solidFill>
            <a:schemeClr val="bg1"/>
          </a:solidFill>
        </p:spPr>
        <p:txBody>
          <a:bodyPr/>
          <a:lstStyle/>
          <a:p>
            <a:r>
              <a:rPr lang="en-ZA" sz="3200" b="1" dirty="0">
                <a:uFillTx/>
                <a:latin typeface="Arial" panose="020B0604020202020204" pitchFamily="34" charset="0"/>
                <a:cs typeface="Arial" panose="020B0604020202020204" pitchFamily="34" charset="0"/>
              </a:rPr>
              <a:t>APPLICATION OF POPIA ( section 3)</a:t>
            </a:r>
          </a:p>
        </p:txBody>
      </p:sp>
      <p:sp>
        <p:nvSpPr>
          <p:cNvPr id="3" name="Content Placeholder 2"/>
          <p:cNvSpPr>
            <a:spLocks noGrp="1"/>
          </p:cNvSpPr>
          <p:nvPr>
            <p:ph idx="1"/>
          </p:nvPr>
        </p:nvSpPr>
        <p:spPr>
          <a:xfrm>
            <a:off x="334297" y="1258529"/>
            <a:ext cx="8651825" cy="5112774"/>
          </a:xfrm>
        </p:spPr>
        <p:txBody>
          <a:bodyPr/>
          <a:lstStyle/>
          <a:p>
            <a:pPr algn="just">
              <a:lnSpc>
                <a:spcPct val="150000"/>
              </a:lnSpc>
            </a:pPr>
            <a:r>
              <a:rPr lang="en-ZA" sz="2400" dirty="0">
                <a:uFillTx/>
                <a:latin typeface="Arial" panose="020B0604020202020204" pitchFamily="34" charset="0"/>
                <a:cs typeface="Arial" panose="020B0604020202020204" pitchFamily="34" charset="0"/>
              </a:rPr>
              <a:t>	</a:t>
            </a:r>
            <a:r>
              <a:rPr lang="en-ZA" sz="2400" dirty="0">
                <a:latin typeface="Arial" panose="020B0604020202020204" pitchFamily="34" charset="0"/>
                <a:cs typeface="Arial" panose="020B0604020202020204" pitchFamily="34" charset="0"/>
              </a:rPr>
              <a:t>POPIA</a:t>
            </a:r>
            <a:r>
              <a:rPr lang="en-ZA" sz="2400" dirty="0">
                <a:uFillTx/>
                <a:latin typeface="Arial" panose="020B0604020202020204" pitchFamily="34" charset="0"/>
                <a:cs typeface="Arial" panose="020B0604020202020204" pitchFamily="34" charset="0"/>
              </a:rPr>
              <a:t>  </a:t>
            </a:r>
            <a:r>
              <a:rPr lang="en-ZA" sz="2400" dirty="0">
                <a:latin typeface="Arial" panose="020B0604020202020204" pitchFamily="34" charset="0"/>
                <a:cs typeface="Arial" panose="020B0604020202020204" pitchFamily="34" charset="0"/>
              </a:rPr>
              <a:t>a</a:t>
            </a:r>
            <a:r>
              <a:rPr lang="en-ZA" sz="2400" dirty="0">
                <a:uFillTx/>
                <a:latin typeface="Arial" panose="020B0604020202020204" pitchFamily="34" charset="0"/>
                <a:cs typeface="Arial" panose="020B0604020202020204" pitchFamily="34" charset="0"/>
              </a:rPr>
              <a:t>pplies to the processing of personal information 	entered in a record by or for a responsible party by making 	use of automated or non-automated means: </a:t>
            </a:r>
            <a:r>
              <a:rPr lang="en-ZA" sz="2400" dirty="0">
                <a:latin typeface="Arial" panose="020B0604020202020204" pitchFamily="34" charset="0"/>
                <a:cs typeface="Arial" panose="020B0604020202020204" pitchFamily="34" charset="0"/>
              </a:rPr>
              <a:t>P</a:t>
            </a:r>
            <a:r>
              <a:rPr lang="en-ZA" sz="2400" dirty="0">
                <a:uFillTx/>
                <a:latin typeface="Arial" panose="020B0604020202020204" pitchFamily="34" charset="0"/>
                <a:cs typeface="Arial" panose="020B0604020202020204" pitchFamily="34" charset="0"/>
              </a:rPr>
              <a:t>rovided that    	</a:t>
            </a:r>
            <a:r>
              <a:rPr lang="en-ZA" sz="2400" dirty="0">
                <a:latin typeface="Arial" panose="020B0604020202020204" pitchFamily="34" charset="0"/>
                <a:cs typeface="Arial" panose="020B0604020202020204" pitchFamily="34" charset="0"/>
              </a:rPr>
              <a:t>w</a:t>
            </a:r>
            <a:r>
              <a:rPr lang="en-ZA" sz="2400" dirty="0">
                <a:uFillTx/>
                <a:latin typeface="Arial" panose="020B0604020202020204" pitchFamily="34" charset="0"/>
                <a:cs typeface="Arial" panose="020B0604020202020204" pitchFamily="34" charset="0"/>
              </a:rPr>
              <a:t>hen recorded personal information is processed by non-	automated means, it forms part of a ﬁling system or is 	intended to form part thereof.</a:t>
            </a:r>
          </a:p>
          <a:p>
            <a:pPr algn="just">
              <a:lnSpc>
                <a:spcPct val="150000"/>
              </a:lnSpc>
            </a:pPr>
            <a:r>
              <a:rPr lang="en-ZA" sz="2400" dirty="0">
                <a:uFillTx/>
                <a:latin typeface="Arial" panose="020B0604020202020204" pitchFamily="34" charset="0"/>
                <a:cs typeface="Arial" panose="020B0604020202020204" pitchFamily="34" charset="0"/>
              </a:rPr>
              <a:t>	POPIA takes precedence over other laws that regulates processing 	of personal information – materially inconsistent with 	POPIA.</a:t>
            </a:r>
          </a:p>
          <a:p>
            <a:pPr marL="0" indent="0">
              <a:buNone/>
            </a:pPr>
            <a:endParaRPr lang="en-ZA" dirty="0">
              <a:uFillTx/>
            </a:endParaRPr>
          </a:p>
        </p:txBody>
      </p:sp>
      <p:sp>
        <p:nvSpPr>
          <p:cNvPr id="4" name="Slide Number Placeholder 3"/>
          <p:cNvSpPr>
            <a:spLocks noGrp="1"/>
          </p:cNvSpPr>
          <p:nvPr>
            <p:ph type="sldNum" sz="quarter" idx="12"/>
          </p:nvPr>
        </p:nvSpPr>
        <p:spPr/>
        <p:txBody>
          <a:bodyPr/>
          <a:lstStyle/>
          <a:p>
            <a:pPr>
              <a:defRPr>
                <a:uFillTx/>
              </a:defRPr>
            </a:pPr>
            <a:fld id="{53D2BF3C-DD81-4A71-B976-BFF89C61EB4E}" type="slidenum">
              <a:rPr lang="en-US" altLang="en-US" smtClean="0">
                <a:uFillTx/>
              </a:rPr>
              <a:pPr>
                <a:defRPr>
                  <a:uFillTx/>
                </a:defRPr>
              </a:pPr>
              <a:t>9</a:t>
            </a:fld>
            <a:endParaRPr lang="en-US" altLang="en-US" dirty="0">
              <a:uFillTx/>
            </a:endParaRPr>
          </a:p>
        </p:txBody>
      </p:sp>
      <p:sp>
        <p:nvSpPr>
          <p:cNvPr id="5" name="Footer Placeholder 4"/>
          <p:cNvSpPr>
            <a:spLocks noGrp="1"/>
          </p:cNvSpPr>
          <p:nvPr>
            <p:ph type="ftr" sz="quarter" idx="11"/>
          </p:nvPr>
        </p:nvSpPr>
        <p:spPr/>
        <p:txBody>
          <a:bodyPr/>
          <a:lstStyle/>
          <a:p>
            <a:pPr>
              <a:defRPr>
                <a:uFillTx/>
              </a:defRPr>
            </a:pPr>
            <a:r>
              <a:rPr lang="en-US" dirty="0">
                <a:uFillTx/>
              </a:rPr>
              <a:t>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351</TotalTime>
  <Words>1706</Words>
  <Application>Microsoft Office PowerPoint</Application>
  <PresentationFormat>On-screen Show (4:3)</PresentationFormat>
  <Paragraphs>279</Paragraphs>
  <Slides>39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PGothic</vt:lpstr>
      <vt:lpstr>Arial</vt:lpstr>
      <vt:lpstr>Calibri</vt:lpstr>
      <vt:lpstr>Times New Roman</vt:lpstr>
      <vt:lpstr>Wingdings</vt:lpstr>
      <vt:lpstr>Office Theme</vt:lpstr>
      <vt:lpstr>          INSTITUTE OF COMMERCIAL FORENSIC PRACTITIONERS         </vt:lpstr>
      <vt:lpstr> ROLES AND RESPONSIBILITIES OF THE INFORMATION REGULATOR </vt:lpstr>
      <vt:lpstr>CONT.</vt:lpstr>
      <vt:lpstr>CONT.</vt:lpstr>
      <vt:lpstr>MANDATE OF THE REGULATOR</vt:lpstr>
      <vt:lpstr>CONT.</vt:lpstr>
      <vt:lpstr>PURPOSE OF POPIA (section 2)</vt:lpstr>
      <vt:lpstr>CONT.</vt:lpstr>
      <vt:lpstr>APPLICATION OF POPIA ( section 3)</vt:lpstr>
      <vt:lpstr>CONT.</vt:lpstr>
      <vt:lpstr>CONDITIONS FOR LAWFUL PROCESSING OF PERSONAL INFORMATION (sections 8-35)</vt:lpstr>
      <vt:lpstr>CONT.</vt:lpstr>
      <vt:lpstr>CONT.</vt:lpstr>
      <vt:lpstr>CONT.</vt:lpstr>
      <vt:lpstr>CONT.</vt:lpstr>
      <vt:lpstr>REGULATOR’S STATE OF READINESS </vt:lpstr>
      <vt:lpstr>CONT.</vt:lpstr>
      <vt:lpstr>CONT.</vt:lpstr>
      <vt:lpstr>CONT.</vt:lpstr>
      <vt:lpstr>DUTIES AND RESPONSIBILITIES OF INFORMATION OFFICERS</vt:lpstr>
      <vt:lpstr>CONT</vt:lpstr>
      <vt:lpstr>CONT</vt:lpstr>
      <vt:lpstr>DESIGNATION AND DELEGATION OF DEPUTY INFORMATION OFFICERS </vt:lpstr>
      <vt:lpstr>GUIDELINES ON DEVELOPING CODES OF CONDUCT ( Section 60-68) </vt:lpstr>
      <vt:lpstr>CONT.</vt:lpstr>
      <vt:lpstr>CONT.</vt:lpstr>
      <vt:lpstr>CONT.</vt:lpstr>
      <vt:lpstr>CONT.</vt:lpstr>
      <vt:lpstr>UPDATE ON CODES OF CONDUCT </vt:lpstr>
      <vt:lpstr>PowerPoint Presentation</vt:lpstr>
      <vt:lpstr>PowerPoint Presentation</vt:lpstr>
      <vt:lpstr>PowerPoint Presentation</vt:lpstr>
      <vt:lpstr>PowerPoint Presentation</vt:lpstr>
      <vt:lpstr>PowerPoint Presentation</vt:lpstr>
      <vt:lpstr>PowerPoint Presentation</vt:lpstr>
      <vt:lpstr>CONT.</vt:lpstr>
      <vt:lpstr>CHALLENGES</vt:lpstr>
      <vt:lpstr>CONCLUSION </vt:lpstr>
      <vt:lpstr>TAKE CONTROL OF YOUR PRIVACY </vt:lpstr>
    </vt:vector>
  </TitlesOfParts>
  <Company>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TSEPO TSOAELI</dc:creator>
  <cp:lastModifiedBy>Rikhotso Ntombizodwa Harrieth</cp:lastModifiedBy>
  <cp:revision>231</cp:revision>
  <dcterms:created xsi:type="dcterms:W3CDTF">2017-03-24T11:50:39Z</dcterms:created>
  <dcterms:modified xsi:type="dcterms:W3CDTF">2021-04-13T19:19:28Z</dcterms:modified>
</cp:coreProperties>
</file>