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3.jp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22.jpg" ContentType="image/jpe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23.jpg" ContentType="image/jpe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28"/>
  </p:notesMasterIdLst>
  <p:sldIdLst>
    <p:sldId id="256" r:id="rId3"/>
    <p:sldId id="2147481305" r:id="rId4"/>
    <p:sldId id="2147481307" r:id="rId5"/>
    <p:sldId id="2147481297" r:id="rId6"/>
    <p:sldId id="2147472752" r:id="rId7"/>
    <p:sldId id="2147481299" r:id="rId8"/>
    <p:sldId id="2147481304" r:id="rId9"/>
    <p:sldId id="258" r:id="rId10"/>
    <p:sldId id="259" r:id="rId11"/>
    <p:sldId id="2147481301" r:id="rId12"/>
    <p:sldId id="261" r:id="rId13"/>
    <p:sldId id="262" r:id="rId14"/>
    <p:sldId id="264" r:id="rId15"/>
    <p:sldId id="263" r:id="rId16"/>
    <p:sldId id="265" r:id="rId17"/>
    <p:sldId id="266" r:id="rId18"/>
    <p:sldId id="267" r:id="rId19"/>
    <p:sldId id="268" r:id="rId20"/>
    <p:sldId id="2147481308" r:id="rId21"/>
    <p:sldId id="269" r:id="rId22"/>
    <p:sldId id="270" r:id="rId23"/>
    <p:sldId id="271" r:id="rId24"/>
    <p:sldId id="272" r:id="rId25"/>
    <p:sldId id="273" r:id="rId26"/>
    <p:sldId id="274"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B770DE-E1F6-1DA7-A477-83AFB4258FA6}" name="Samona Murugan" initials="SM" userId="S::SamonaM@agsa.co.za::7fe306f2-86a1-433c-9fbc-19656c80487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81"/>
    <p:restoredTop sz="78346" autoAdjust="0"/>
  </p:normalViewPr>
  <p:slideViewPr>
    <p:cSldViewPr snapToGrid="0" snapToObjects="1">
      <p:cViewPr>
        <p:scale>
          <a:sx n="60" d="100"/>
          <a:sy n="60" d="100"/>
        </p:scale>
        <p:origin x="96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1159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Thank the ICFP board, CEO Chris de Beer, programme director, speakers and delegates. I am delighted for the opportunity to address you today and hope that you had very fruitful discussions in your first day. </a:t>
            </a:r>
          </a:p>
          <a:p>
            <a:endParaRPr lang="en-US" dirty="0"/>
          </a:p>
          <a:p>
            <a:r>
              <a:rPr lang="en-US" dirty="0"/>
              <a:t>The AGSA message is that truth matters, but truth must lead to consequence and reform. Position AGSA as part of the accountability ecosystem: independent audit insight, influence and enforcement, working alongside investigators, prosecutors, oversight bodies, professional bodies and citizens.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26B1D-C4A9-30AF-A5EC-DCC9ADD86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25087A-7A39-C66A-CC1B-F4CD926E1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17D2B-8E00-304D-89F7-464C4B3416FC}"/>
              </a:ext>
            </a:extLst>
          </p:cNvPr>
          <p:cNvSpPr>
            <a:spLocks noGrp="1"/>
          </p:cNvSpPr>
          <p:nvPr>
            <p:ph type="body" idx="1"/>
          </p:nvPr>
        </p:nvSpPr>
        <p:spPr/>
        <p:txBody>
          <a:bodyPr/>
          <a:lstStyle/>
          <a:p>
            <a:r>
              <a:rPr lang="en-US" dirty="0"/>
              <a:t>Connect AGSA’s work to the conference theme. Financial audits show whether the numbers can be trusted. Performance information audits show whether reported delivery can be relied upon. Compliance audits reveal whether procurement, payment, contract management and financial management rules were followed. For a financial crime audience, compliance findings are often forensic risk indicators: weak evidence, missing documents, conflicted suppliers, irregular payments and poor monitoring may point to deeper integrity concerns.</a:t>
            </a:r>
          </a:p>
        </p:txBody>
      </p:sp>
      <p:sp>
        <p:nvSpPr>
          <p:cNvPr id="4" name="Slide Number Placeholder 3">
            <a:extLst>
              <a:ext uri="{FF2B5EF4-FFF2-40B4-BE49-F238E27FC236}">
                <a16:creationId xmlns:a16="http://schemas.microsoft.com/office/drawing/2014/main" id="{1851C795-7C6B-1C08-0132-8C356482BA7A}"/>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0191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CE724-3B15-FB49-B9D7-C625DDFED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C3ACC7-9938-B3CD-0DF7-25404416CA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00E53-A7A3-C725-476A-E750852103FE}"/>
              </a:ext>
            </a:extLst>
          </p:cNvPr>
          <p:cNvSpPr>
            <a:spLocks noGrp="1"/>
          </p:cNvSpPr>
          <p:nvPr>
            <p:ph type="body" idx="1"/>
          </p:nvPr>
        </p:nvSpPr>
        <p:spPr/>
        <p:txBody>
          <a:bodyPr/>
          <a:lstStyle/>
          <a:p>
            <a:r>
              <a:rPr lang="en-US" dirty="0"/>
              <a:t>Connect AGSA’s work to the conference theme. Financial audits show whether the numbers can be trusted. Performance information audits show whether reported delivery can be relied upon. Compliance audits reveal whether procurement, payment, contract management and financial management rules were followed. For a financial crime audience, compliance findings are often forensic risk indicators: weak evidence, missing documents, conflicted suppliers, irregular payments and poor monitoring may point to deeper integrity concerns.</a:t>
            </a:r>
          </a:p>
        </p:txBody>
      </p:sp>
      <p:sp>
        <p:nvSpPr>
          <p:cNvPr id="4" name="Slide Number Placeholder 3">
            <a:extLst>
              <a:ext uri="{FF2B5EF4-FFF2-40B4-BE49-F238E27FC236}">
                <a16:creationId xmlns:a16="http://schemas.microsoft.com/office/drawing/2014/main" id="{B865A42D-59C3-E019-67CB-ECA8BAC3175C}"/>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857928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principal of PATI has been developed with the strategic intent to move a critical mass of our auditees towards cultures and outcomes that reflects performance, accountability, transparency and integrity.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CB2AAD-DD4E-4260-8510-EA019E2B006D}" type="slidenum">
              <a:rPr kumimoji="0" lang="en-Z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Z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5410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EF504-2595-F07F-61C7-7CBAA5F68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AD833-DA11-6BC6-F9BF-DB7FED085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B4B999-3336-3484-2E2C-2A25933F3846}"/>
              </a:ext>
            </a:extLst>
          </p:cNvPr>
          <p:cNvSpPr>
            <a:spLocks noGrp="1"/>
          </p:cNvSpPr>
          <p:nvPr>
            <p:ph type="body" idx="1"/>
          </p:nvPr>
        </p:nvSpPr>
        <p:spPr/>
        <p:txBody>
          <a:bodyPr/>
          <a:lstStyle/>
          <a:p>
            <a:r>
              <a:rPr lang="en-US" dirty="0"/>
              <a:t>Transition to audit outcomes. Explain that the following slides do not attempt to present the full general reports. They select the messages most relevant to financial crime, forensic risk, commissions of inquiry and the role of the accountability ecosystem.</a:t>
            </a:r>
          </a:p>
        </p:txBody>
      </p:sp>
      <p:sp>
        <p:nvSpPr>
          <p:cNvPr id="4" name="Slide Number Placeholder 3">
            <a:extLst>
              <a:ext uri="{FF2B5EF4-FFF2-40B4-BE49-F238E27FC236}">
                <a16:creationId xmlns:a16="http://schemas.microsoft.com/office/drawing/2014/main" id="{5D71B87E-4140-9C59-156E-FECBB1CD19F7}"/>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809197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81C54-A4F0-46CF-FCBE-5366CBAB4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F02CE0-FFBE-727C-6653-228CB580D884}"/>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C41D0B1-7B25-F210-5DD1-444DD73EBBB2}"/>
              </a:ext>
            </a:extLst>
          </p:cNvPr>
          <p:cNvSpPr>
            <a:spLocks noGrp="1"/>
          </p:cNvSpPr>
          <p:nvPr>
            <p:ph type="body" idx="1"/>
          </p:nvPr>
        </p:nvSpPr>
        <p:spPr>
          <a:xfrm>
            <a:off x="685800" y="5867400"/>
            <a:ext cx="5486400" cy="4800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ICFP audience sits within this ecosystem: forensic practitioners, prosecutors, investigators, digital-forensics specialists, auditors, professional bodies and law-enforcement partners. The central message is mutual dependence. AGSA generates independent audit evidence and insight. Accounting officers and authorities must respond, investigate, recover losses and strengthen controls. Oversight bodies must insist on corrective action. Public bodies take over where criminality, fraud, corruption or specialist powers are indicated. Courts and tribunals bring legal finality through setting aside, recovery and prosecutions. Citizens, media and civil society sustain transparency and pressure.</a:t>
            </a:r>
          </a:p>
          <a:p>
            <a:endParaRPr lang="en-ZA" dirty="0"/>
          </a:p>
        </p:txBody>
      </p:sp>
    </p:spTree>
    <p:extLst>
      <p:ext uri="{BB962C8B-B14F-4D97-AF65-F5344CB8AC3E}">
        <p14:creationId xmlns:p14="http://schemas.microsoft.com/office/powerpoint/2010/main" val="1411413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AGSA’s work to the conference theme. Financial audits show whether the numbers can be trusted. Performance information audits show whether reported delivery can be relied upon. Compliance audits reveal whether procurement, payment, contract management and financial management rules were followed. For a financial crime audience, compliance findings are often forensic risk indicators: weak evidence, missing documents, conflicted suppliers, irregular payments and poor monitoring may point to deeper integrity concerns.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Deliver this with a constructive tone. Commissions are important accountability tools, but they often arise after warning signs were ignored, institutions were weakened and public trust was damaged. Truth without consequence risks becoming an expensive report. Consequence without reform risks isolated punishment without changing the system. AGSA’s position is pro-accountability: audit insight should be used earlier, and commission outcomes must flow into recovery, discipline, prosecution and institutional reform.</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647F1-17DF-48FA-70BE-8A70E53A6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55486-F41F-754B-58B2-08469BC06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E3D45-0651-E546-C49D-4E97D368B52A}"/>
              </a:ext>
            </a:extLst>
          </p:cNvPr>
          <p:cNvSpPr>
            <a:spLocks noGrp="1"/>
          </p:cNvSpPr>
          <p:nvPr>
            <p:ph type="body" idx="1"/>
          </p:nvPr>
        </p:nvSpPr>
        <p:spPr/>
        <p:txBody>
          <a:bodyPr/>
          <a:lstStyle/>
          <a:p>
            <a:r>
              <a:rPr lang="en-US" dirty="0"/>
              <a:t>Connect AGSA’s work to the conference theme. Financial audits show whether the numbers can be trusted. Performance information audits show whether reported delivery can be relied upon. Compliance audits reveal whether procurement, payment, contract management and financial management rules were followed. For a financial crime audience, compliance findings are often forensic risk indicators: weak evidence, missing documents, conflicted suppliers, irregular payments and poor monitoring may point to deeper integrity concerns.</a:t>
            </a:r>
          </a:p>
        </p:txBody>
      </p:sp>
      <p:sp>
        <p:nvSpPr>
          <p:cNvPr id="4" name="Slide Number Placeholder 3">
            <a:extLst>
              <a:ext uri="{FF2B5EF4-FFF2-40B4-BE49-F238E27FC236}">
                <a16:creationId xmlns:a16="http://schemas.microsoft.com/office/drawing/2014/main" id="{C3B03B45-77B1-E3C7-3DC0-81D027F15449}"/>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987737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audit outcomes. Explain that the following slides do not attempt to present the full general reports. They select the messages most relevant to financial crime, forensic risk, commissions of inquiry and the role of the accountability ecosystem.</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numbers as anchors, not as a scorecard only. The key message for PFMA is that high-impact departments, entities and centre-of-government institutions must model accountability. Clean audits are important, but they must translate into reliable service delivery, strong procurement, proper contract management and credible reporting. The R42.58 billion in irregular expenditure, 95% linked to procurement and contract management, reinforces that these are not technical findings. They directly affect whether the state gets the right supplier, at the right price, with delivery at the right time and quality.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Elevate the inherent risks. Procurement findings indicate that controls were not strong enough to protect fairness, transparency and value. Missing records are not merely administrative; absence of a procurement trail can indicate concealment, poor record management or an inability to prove fairness. Examples include bidders disqualified on criteria not in the tender, quotation processes bypassed, preference points incorrectly applied, contracts extended after expiry and deliverables paid for without evidence. Data analytics can identify duplicate suppliers, repeated awards to related entities, abnormal pricing, awards close to thresholds, split procurement, extensions beyond thresholds and payments after contract expiry.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MFMA, the strongest message is that governance failures are experienced by communities. Weak procurement is not abstract: it affects water tankers, road maintenance, waste management, housing projects and electricity infrastructure. Material compliance findings at 215 municipalities show that basic rules are not consistently applied. The R145.21 billion in irregular expenditure since 2021-22 is a measure of repeated non-compliance across the administration. The finding that 101 of 129 audited infrastructure projects had findings demonstrates how failures in planning, procurement and contract oversight become delayed services and additional costs.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local government, the risk is immediate and visible. Uncompetitive procurement can lead to higher prices. Weak contract management means contractors are paid despite late, poor-quality or incomplete delivery. Audit limitations mean councils and the public do not have a full view of what happened. Use examples relevant to the audience: where water tanker services are not properly verified, we cannot prove services were delivered; where housing is provided without basic services, expenditure does not translate into an improved lived experience; where disciplinary boards do not act, the same findings repeat. Compliance findings therefore point to weak controls, resource leakage and poor services.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should carry the consequence-management message. Irregular expenditure is a signal that the rules designed to protect public money were not followed. Accumulation means the signal is not being resolved. If the assessment, determination or investigation is delayed, the institution cannot identify responsible officials, quantify recoveries or correct the root cause. Examples include prior-year IE not assessed, recurring procurement deviations, contract extensions approved after expiry, payments without proof of delivery and procurement records not available for audit. Data analytics connects the dots: orders, contracts, quotations, supplier relationships, invoices and payments can be matched to show which payments relate to irregular decisions and where new leakage may be occurring.</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material irregularities. Explain that the MI powers are not a substitute for management responsibility. They are intended to strengthen accountability when accounting officers and accounting authorities do not act sufficiently on material non-compliance, fraud, theft or fiduciary breaches.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Clarify that MIs are not a parallel audit opinion. They are an enforcement mechanism designed to compel response where material harm, loss or public resource misuse is likely. The AG may refer an MI to a public body that is better placed to investigate, recover, discipline or pursue punitive action. This is particularly relevant where there are indicators of fraud, criminal conduct, political involvement, specialist matters or the public body has stronger investigative and remedial powers. The public body reports progress until completion.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5D091-1955-814B-C695-BAB25EA2E3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493E4-8075-8ED8-DD75-04BEC2B04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C75B89-8086-1089-161F-DFEF5329B367}"/>
              </a:ext>
            </a:extLst>
          </p:cNvPr>
          <p:cNvSpPr>
            <a:spLocks noGrp="1"/>
          </p:cNvSpPr>
          <p:nvPr>
            <p:ph type="body" idx="1"/>
          </p:nvPr>
        </p:nvSpPr>
        <p:spPr/>
        <p:txBody>
          <a:bodyPr/>
          <a:lstStyle/>
          <a:p>
            <a:r>
              <a:rPr lang="en-US" dirty="0"/>
              <a:t>Clarify that MIs are not a parallel audit opinion. They are an enforcement mechanism designed to compel response where material harm, loss or public resource misuse is likely. The AG may refer an MI to a public body that is better placed to investigate, recover, discipline or pursue punitive action. This is particularly relevant where there are indicators of fraud, criminal conduct, political involvement, specialist matters or the public body has stronger investigative and remedial powers. The public body reports progress until completion.</a:t>
            </a:r>
          </a:p>
        </p:txBody>
      </p:sp>
      <p:sp>
        <p:nvSpPr>
          <p:cNvPr id="4" name="Slide Number Placeholder 3">
            <a:extLst>
              <a:ext uri="{FF2B5EF4-FFF2-40B4-BE49-F238E27FC236}">
                <a16:creationId xmlns:a16="http://schemas.microsoft.com/office/drawing/2014/main" id="{68E5749D-C55A-7833-CE6D-042DA0CA3B5F}"/>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912144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PFMA MIs, keep the message high-impact and professional. Examples include failure to deduct supplier penalties despite underperformance; fraudulent withdrawals after unauthorised changes to investor bank details; payments for goods or services not received; poor project management; delayed infrastructure and ineffective use of consultants. Explain the targeted MI approach: not every finding becomes an MI, but high-impact, transversal, leakage-related and recurring findings should be tracked and pursued. Collaboration with public bodies is essential where specialist investigation, prosecution, recovery or supplier action is needed.</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MFMA MIs, use concrete community-facing examples. Examples can include substantial payments with no equivalent benefits received, houses provided without basic services such as water and electricity, water tanker services paid or reported without reliable verification and monitoring, grants not used for intended purpose, goods and services not received and delayed disciplinary processes. These examples show why MIs matter: they connect audit evidence to public value. Emphasise collaboration: referrals to bodies such as the SIU, DPCI/Hawks, National Treasury and the Public Protector are made when their mandates and powers are better suited to investigation, recovery or punitive action.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connects the PFMA and MFMA messages. Findings repeat because controls are not institutionalised. Leadership does not always treat audit findings as early warnings. Procurement planning is weak, specifications are vague or biased, contract monitoring is poor, and evidence is not retained. When consequence management is delayed, recurrence becomes rational: officials and suppliers see that transgressions are unlikely to result in recovery, discipline or prosecution. The solution must address culture and systems, not only individual transactions.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Recommendations must not be generic. For AGSA’s message, every recommendation should lead to prevention, detection, action or reform. Prevention means stronger SCM planning, fair specifications, proper bid evaluation and clear acceptance criteria. Detection means analytics and continuous monitoring to identify anomalies before losses grow. Action means IE assessments, recoveries, disciplinary steps and referrals are not delayed. Reform means the institution changes its processes, delegations and systems so that the finding does not repeat. For commissions, the same logic applies: the response must turn truth into consequences and then into institutional reform.</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positive CultureShift message. The response to commissions is not cynicism; it is a deliberate shift in culture. Insight means we identify risks and patterns early. Influence means we engage management, oversight bodies, professional bodies and public bodies so that findings do not sit idle. Enforcement means we use the enhanced powers when actions are not taken. The culture we want is PATI: performance, accountability, transparency and institutional integrity. If each roleplayer in the accountability ecosystem performs its role, the state becomes better governed, public resources are protected and ordinary South Africans experience better services.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ICFP, delegates and accountability ecosystem partners. End by returning to the central message: the role of commissions is strengthened when truth leads to consequence, reform and a CultureShift toward performance, accountability, transparency and institutional integrity.</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95261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89842-C5C7-462A-99C9-B78A83C4FB9B}"/>
              </a:ext>
            </a:extLst>
          </p:cNvPr>
          <p:cNvSpPr>
            <a:spLocks noGrp="1"/>
          </p:cNvSpPr>
          <p:nvPr>
            <p:ph type="title"/>
          </p:nvPr>
        </p:nvSpPr>
        <p:spPr>
          <a:xfrm>
            <a:off x="421651" y="4864963"/>
            <a:ext cx="5171281" cy="1983721"/>
          </a:xfrm>
        </p:spPr>
        <p:txBody>
          <a:bodyPr anchor="ctr">
            <a:normAutofit/>
          </a:bodyPr>
          <a:lstStyle>
            <a:lvl1pPr>
              <a:defRPr sz="4800" b="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dirty="0"/>
              <a:t>Click to edit Master title style</a:t>
            </a:r>
          </a:p>
        </p:txBody>
      </p:sp>
      <p:pic>
        <p:nvPicPr>
          <p:cNvPr id="3" name="Picture 2" descr="A logo with white dots and a black background&#10;&#10;Description automatically generated">
            <a:extLst>
              <a:ext uri="{FF2B5EF4-FFF2-40B4-BE49-F238E27FC236}">
                <a16:creationId xmlns:a16="http://schemas.microsoft.com/office/drawing/2014/main" id="{5E619C78-4617-F6AE-D534-169AF79DD2F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192" y="5422316"/>
            <a:ext cx="1845994" cy="960729"/>
          </a:xfrm>
          <a:prstGeom prst="rect">
            <a:avLst/>
          </a:prstGeom>
        </p:spPr>
      </p:pic>
    </p:spTree>
    <p:extLst>
      <p:ext uri="{BB962C8B-B14F-4D97-AF65-F5344CB8AC3E}">
        <p14:creationId xmlns:p14="http://schemas.microsoft.com/office/powerpoint/2010/main" val="4069265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21C818F-4186-BB88-18C4-211AAB5C9CE0}"/>
              </a:ext>
            </a:extLst>
          </p:cNvPr>
          <p:cNvSpPr>
            <a:spLocks noGrp="1"/>
          </p:cNvSpPr>
          <p:nvPr>
            <p:ph type="title"/>
          </p:nvPr>
        </p:nvSpPr>
        <p:spPr>
          <a:xfrm>
            <a:off x="932806" y="3952036"/>
            <a:ext cx="9486837" cy="704850"/>
          </a:xfrm>
        </p:spPr>
        <p:txBody>
          <a:bodyPr>
            <a:normAutofit/>
          </a:bodyPr>
          <a:lstStyle>
            <a:lvl1pPr>
              <a:defRPr sz="3200">
                <a:solidFill>
                  <a:schemeClr val="bg1"/>
                </a:solidFill>
              </a:defRPr>
            </a:lvl1pPr>
          </a:lstStyle>
          <a:p>
            <a:r>
              <a:rPr lang="en-GB"/>
              <a:t>Click to edit Master title style</a:t>
            </a:r>
            <a:endParaRPr lang="en-US"/>
          </a:p>
        </p:txBody>
      </p:sp>
      <p:sp>
        <p:nvSpPr>
          <p:cNvPr id="3" name="Text Placeholder 5">
            <a:extLst>
              <a:ext uri="{FF2B5EF4-FFF2-40B4-BE49-F238E27FC236}">
                <a16:creationId xmlns:a16="http://schemas.microsoft.com/office/drawing/2014/main" id="{1836D397-9AD4-DE31-8813-941E37B48E9C}"/>
              </a:ext>
            </a:extLst>
          </p:cNvPr>
          <p:cNvSpPr>
            <a:spLocks noGrp="1"/>
          </p:cNvSpPr>
          <p:nvPr>
            <p:ph type="body" sz="quarter" idx="10"/>
          </p:nvPr>
        </p:nvSpPr>
        <p:spPr>
          <a:xfrm>
            <a:off x="932807" y="4656886"/>
            <a:ext cx="6926262" cy="704850"/>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Click to edit Master text styles</a:t>
            </a:r>
          </a:p>
        </p:txBody>
      </p:sp>
    </p:spTree>
    <p:extLst>
      <p:ext uri="{BB962C8B-B14F-4D97-AF65-F5344CB8AC3E}">
        <p14:creationId xmlns:p14="http://schemas.microsoft.com/office/powerpoint/2010/main" val="175412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21C818F-4186-BB88-18C4-211AAB5C9CE0}"/>
              </a:ext>
            </a:extLst>
          </p:cNvPr>
          <p:cNvSpPr>
            <a:spLocks noGrp="1"/>
          </p:cNvSpPr>
          <p:nvPr>
            <p:ph type="title"/>
          </p:nvPr>
        </p:nvSpPr>
        <p:spPr>
          <a:xfrm>
            <a:off x="932806" y="3952036"/>
            <a:ext cx="9486837" cy="704850"/>
          </a:xfrm>
        </p:spPr>
        <p:txBody>
          <a:bodyPr>
            <a:normAutofit/>
          </a:bodyPr>
          <a:lstStyle>
            <a:lvl1pPr>
              <a:defRPr sz="3200">
                <a:solidFill>
                  <a:schemeClr val="bg1"/>
                </a:solidFill>
              </a:defRPr>
            </a:lvl1pPr>
          </a:lstStyle>
          <a:p>
            <a:r>
              <a:rPr lang="en-GB"/>
              <a:t>Click to edit Master title style</a:t>
            </a:r>
            <a:endParaRPr lang="en-US"/>
          </a:p>
        </p:txBody>
      </p:sp>
      <p:sp>
        <p:nvSpPr>
          <p:cNvPr id="3" name="Text Placeholder 5">
            <a:extLst>
              <a:ext uri="{FF2B5EF4-FFF2-40B4-BE49-F238E27FC236}">
                <a16:creationId xmlns:a16="http://schemas.microsoft.com/office/drawing/2014/main" id="{1836D397-9AD4-DE31-8813-941E37B48E9C}"/>
              </a:ext>
            </a:extLst>
          </p:cNvPr>
          <p:cNvSpPr>
            <a:spLocks noGrp="1"/>
          </p:cNvSpPr>
          <p:nvPr>
            <p:ph type="body" sz="quarter" idx="10"/>
          </p:nvPr>
        </p:nvSpPr>
        <p:spPr>
          <a:xfrm>
            <a:off x="932807" y="4656886"/>
            <a:ext cx="6926262" cy="704850"/>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Click to edit Master text styles</a:t>
            </a:r>
          </a:p>
        </p:txBody>
      </p:sp>
    </p:spTree>
    <p:extLst>
      <p:ext uri="{BB962C8B-B14F-4D97-AF65-F5344CB8AC3E}">
        <p14:creationId xmlns:p14="http://schemas.microsoft.com/office/powerpoint/2010/main" val="423390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21C818F-4186-BB88-18C4-211AAB5C9CE0}"/>
              </a:ext>
            </a:extLst>
          </p:cNvPr>
          <p:cNvSpPr>
            <a:spLocks noGrp="1"/>
          </p:cNvSpPr>
          <p:nvPr>
            <p:ph type="title"/>
          </p:nvPr>
        </p:nvSpPr>
        <p:spPr>
          <a:xfrm>
            <a:off x="932806" y="3952036"/>
            <a:ext cx="9486837" cy="704850"/>
          </a:xfrm>
        </p:spPr>
        <p:txBody>
          <a:bodyPr>
            <a:normAutofit/>
          </a:bodyPr>
          <a:lstStyle>
            <a:lvl1pPr>
              <a:defRPr sz="3200">
                <a:solidFill>
                  <a:schemeClr val="bg1"/>
                </a:solidFill>
              </a:defRPr>
            </a:lvl1pPr>
          </a:lstStyle>
          <a:p>
            <a:r>
              <a:rPr lang="en-GB"/>
              <a:t>Click to edit Master title style</a:t>
            </a:r>
            <a:endParaRPr lang="en-US"/>
          </a:p>
        </p:txBody>
      </p:sp>
      <p:sp>
        <p:nvSpPr>
          <p:cNvPr id="3" name="Text Placeholder 5">
            <a:extLst>
              <a:ext uri="{FF2B5EF4-FFF2-40B4-BE49-F238E27FC236}">
                <a16:creationId xmlns:a16="http://schemas.microsoft.com/office/drawing/2014/main" id="{1836D397-9AD4-DE31-8813-941E37B48E9C}"/>
              </a:ext>
            </a:extLst>
          </p:cNvPr>
          <p:cNvSpPr>
            <a:spLocks noGrp="1"/>
          </p:cNvSpPr>
          <p:nvPr>
            <p:ph type="body" sz="quarter" idx="10"/>
          </p:nvPr>
        </p:nvSpPr>
        <p:spPr>
          <a:xfrm>
            <a:off x="932807" y="4656886"/>
            <a:ext cx="6926262" cy="704850"/>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Click to edit Master text styles</a:t>
            </a:r>
          </a:p>
        </p:txBody>
      </p:sp>
    </p:spTree>
    <p:extLst>
      <p:ext uri="{BB962C8B-B14F-4D97-AF65-F5344CB8AC3E}">
        <p14:creationId xmlns:p14="http://schemas.microsoft.com/office/powerpoint/2010/main" val="833050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307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919AF-BED2-4A3C-A9DC-BD44D191E26D}"/>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3C4812DA-BC93-490A-ACE2-F6973E9C4140}"/>
              </a:ext>
            </a:extLst>
          </p:cNvPr>
          <p:cNvSpPr>
            <a:spLocks noGrp="1"/>
          </p:cNvSpPr>
          <p:nvPr>
            <p:ph type="sldNum" sz="quarter" idx="12"/>
          </p:nvPr>
        </p:nvSpPr>
        <p:spPr/>
        <p:txBody>
          <a:bodyPr/>
          <a:lstStyle/>
          <a:p>
            <a:fld id="{45A022D4-E209-4AB7-A16F-072BFBAC050B}" type="slidenum">
              <a:rPr lang="en-US" smtClean="0"/>
              <a:t>‹#›</a:t>
            </a:fld>
            <a:endParaRPr lang="en-US" dirty="0"/>
          </a:p>
        </p:txBody>
      </p:sp>
    </p:spTree>
    <p:extLst>
      <p:ext uri="{BB962C8B-B14F-4D97-AF65-F5344CB8AC3E}">
        <p14:creationId xmlns:p14="http://schemas.microsoft.com/office/powerpoint/2010/main" val="328890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with PFM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919AF-BED2-4A3C-A9DC-BD44D191E26D}"/>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3C4812DA-BC93-490A-ACE2-F6973E9C4140}"/>
              </a:ext>
            </a:extLst>
          </p:cNvPr>
          <p:cNvSpPr>
            <a:spLocks noGrp="1"/>
          </p:cNvSpPr>
          <p:nvPr>
            <p:ph type="sldNum" sz="quarter" idx="12"/>
          </p:nvPr>
        </p:nvSpPr>
        <p:spPr/>
        <p:txBody>
          <a:bodyPr/>
          <a:lstStyle/>
          <a:p>
            <a:fld id="{45A022D4-E209-4AB7-A16F-072BFBAC050B}" type="slidenum">
              <a:rPr lang="en-US" smtClean="0"/>
              <a:t>‹#›</a:t>
            </a:fld>
            <a:endParaRPr lang="en-US" dirty="0"/>
          </a:p>
        </p:txBody>
      </p:sp>
    </p:spTree>
    <p:extLst>
      <p:ext uri="{BB962C8B-B14F-4D97-AF65-F5344CB8AC3E}">
        <p14:creationId xmlns:p14="http://schemas.microsoft.com/office/powerpoint/2010/main" val="2964860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004696"/>
      </p:ext>
    </p:extLst>
  </p:cSld>
  <p:clrMapOvr>
    <a:masterClrMapping/>
  </p:clrMapOvr>
  <p:extLst>
    <p:ext uri="{DCECCB84-F9BA-43D5-87BE-67443E8EF086}">
      <p15:sldGuideLst xmlns:p15="http://schemas.microsoft.com/office/powerpoint/2012/main">
        <p15:guide id="1" orient="horz" pos="96">
          <p15:clr>
            <a:srgbClr val="FBAE40"/>
          </p15:clr>
        </p15:guide>
        <p15:guide id="2" pos="32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3"/>
            <a:ext cx="9337042" cy="4906929"/>
          </a:xfrm>
        </p:spPr>
        <p:txBody>
          <a:bodyPr>
            <a:normAutofit/>
          </a:bodyPr>
          <a:lstStyle>
            <a:lvl1pPr>
              <a:defRPr sz="74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lstStyle/>
          <a:p>
            <a:endParaRPr lang="en-US" dirty="0"/>
          </a:p>
        </p:txBody>
      </p:sp>
      <p:sp>
        <p:nvSpPr>
          <p:cNvPr id="2" name="Slide Number Placeholder 4">
            <a:extLst>
              <a:ext uri="{FF2B5EF4-FFF2-40B4-BE49-F238E27FC236}">
                <a16:creationId xmlns:a16="http://schemas.microsoft.com/office/drawing/2014/main" id="{AD96815C-7458-F64C-EDDC-37A7D4272A04}"/>
              </a:ext>
            </a:extLst>
          </p:cNvPr>
          <p:cNvSpPr>
            <a:spLocks noGrp="1"/>
          </p:cNvSpPr>
          <p:nvPr>
            <p:ph type="sldNum" sz="quarter" idx="12"/>
          </p:nvPr>
        </p:nvSpPr>
        <p:spPr>
          <a:xfrm>
            <a:off x="11270056" y="465649"/>
            <a:ext cx="498763" cy="365125"/>
          </a:xfrm>
        </p:spPr>
        <p:txBody>
          <a:bodyPr/>
          <a:lstStyle/>
          <a:p>
            <a:fld id="{45A022D4-E209-4AB7-A16F-072BFBAC050B}" type="slidenum">
              <a:rPr lang="en-US" smtClean="0"/>
              <a:t>‹#›</a:t>
            </a:fld>
            <a:endParaRPr lang="en-US" dirty="0"/>
          </a:p>
        </p:txBody>
      </p:sp>
    </p:spTree>
    <p:extLst>
      <p:ext uri="{BB962C8B-B14F-4D97-AF65-F5344CB8AC3E}">
        <p14:creationId xmlns:p14="http://schemas.microsoft.com/office/powerpoint/2010/main" val="31391609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8" y="474177"/>
            <a:ext cx="6950232" cy="932688"/>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1627632"/>
            <a:ext cx="6950232" cy="46862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8" y="6343955"/>
            <a:ext cx="3422906" cy="365125"/>
          </a:xfrm>
        </p:spPr>
        <p:txBody>
          <a:bodyPr/>
          <a:lstStyle/>
          <a:p>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lstStyle/>
          <a:p>
            <a:endParaRPr lang="en-US" dirty="0"/>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lstStyle/>
          <a:p>
            <a:fld id="{0B3A8078-5A32-4B09-ABA5-7ABEFD22E08A}" type="slidenum">
              <a:rPr lang="en-US" smtClean="0"/>
              <a:t>‹#›</a:t>
            </a:fld>
            <a:endParaRPr lang="en-US" dirty="0"/>
          </a:p>
        </p:txBody>
      </p:sp>
      <p:sp>
        <p:nvSpPr>
          <p:cNvPr id="5" name="Slide Number Placeholder 4">
            <a:extLst>
              <a:ext uri="{FF2B5EF4-FFF2-40B4-BE49-F238E27FC236}">
                <a16:creationId xmlns:a16="http://schemas.microsoft.com/office/drawing/2014/main" id="{92E5F2F6-1B8D-55BF-6E5A-CED9DEB7E437}"/>
              </a:ext>
            </a:extLst>
          </p:cNvPr>
          <p:cNvSpPr txBox="1">
            <a:spLocks/>
          </p:cNvSpPr>
          <p:nvPr userDrawn="1"/>
        </p:nvSpPr>
        <p:spPr>
          <a:xfrm>
            <a:off x="11270056" y="465649"/>
            <a:ext cx="498763"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bg1"/>
                </a:solidFill>
                <a:latin typeface="Lato" panose="020F0502020204030203" pitchFamily="34" charset="0"/>
                <a:ea typeface="Lato" panose="020F0502020204030203" pitchFamily="34" charset="0"/>
                <a:cs typeface="Lato" panose="020F050202020403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5A022D4-E209-4AB7-A16F-072BFBAC050B}" type="slidenum">
              <a:rPr lang="en-US" smtClean="0"/>
              <a:pPr/>
              <a:t>‹#›</a:t>
            </a:fld>
            <a:endParaRPr lang="en-US" dirty="0"/>
          </a:p>
        </p:txBody>
      </p:sp>
    </p:spTree>
    <p:extLst>
      <p:ext uri="{BB962C8B-B14F-4D97-AF65-F5344CB8AC3E}">
        <p14:creationId xmlns:p14="http://schemas.microsoft.com/office/powerpoint/2010/main" val="2130457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7" name="Picture 6" descr="A green and white rectangular object&#10;&#10;Description automatically generated">
            <a:extLst>
              <a:ext uri="{FF2B5EF4-FFF2-40B4-BE49-F238E27FC236}">
                <a16:creationId xmlns:a16="http://schemas.microsoft.com/office/drawing/2014/main" id="{C225107F-E900-1E9E-FF34-BD48A7FDED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0AC99E5-C8E9-778E-0AC2-E1C0AA8008E4}"/>
              </a:ext>
            </a:extLst>
          </p:cNvPr>
          <p:cNvSpPr>
            <a:spLocks noGrp="1"/>
          </p:cNvSpPr>
          <p:nvPr>
            <p:ph type="title"/>
          </p:nvPr>
        </p:nvSpPr>
        <p:spPr>
          <a:xfrm>
            <a:off x="339090" y="264178"/>
            <a:ext cx="10438551" cy="481681"/>
          </a:xfrm>
          <a:prstGeom prst="rect">
            <a:avLst/>
          </a:prstGeom>
        </p:spPr>
        <p:txBody>
          <a:bodyPr/>
          <a:lstStyle>
            <a:lvl1pPr marL="0" algn="l" defTabSz="914400" rtl="0" eaLnBrk="1" latinLnBrk="0" hangingPunct="1">
              <a:defRPr lang="en-US" sz="2400" b="1" kern="1200">
                <a:solidFill>
                  <a:schemeClr val="bg1"/>
                </a:solidFill>
                <a:latin typeface="Century Gothic" charset="0"/>
                <a:ea typeface="Century Gothic" charset="0"/>
                <a:cs typeface="Century Gothic" charset="0"/>
              </a:defRPr>
            </a:lvl1pPr>
          </a:lstStyle>
          <a:p>
            <a:r>
              <a:rPr lang="en-US"/>
              <a:t>Click to edit Master title style</a:t>
            </a:r>
          </a:p>
        </p:txBody>
      </p:sp>
      <p:sp>
        <p:nvSpPr>
          <p:cNvPr id="9" name="Oval 8">
            <a:extLst>
              <a:ext uri="{FF2B5EF4-FFF2-40B4-BE49-F238E27FC236}">
                <a16:creationId xmlns:a16="http://schemas.microsoft.com/office/drawing/2014/main" id="{457A2D2D-2682-AEB7-5AAB-F292DC9AC31E}"/>
              </a:ext>
            </a:extLst>
          </p:cNvPr>
          <p:cNvSpPr/>
          <p:nvPr userDrawn="1"/>
        </p:nvSpPr>
        <p:spPr>
          <a:xfrm>
            <a:off x="11193632" y="152521"/>
            <a:ext cx="612598" cy="612598"/>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822C144-B327-AECA-0891-CA7E4F50F385}"/>
              </a:ext>
            </a:extLst>
          </p:cNvPr>
          <p:cNvSpPr txBox="1"/>
          <p:nvPr userDrawn="1"/>
        </p:nvSpPr>
        <p:spPr>
          <a:xfrm>
            <a:off x="11221166" y="407305"/>
            <a:ext cx="602539" cy="338554"/>
          </a:xfrm>
          <a:prstGeom prst="rect">
            <a:avLst/>
          </a:prstGeom>
          <a:noFill/>
        </p:spPr>
        <p:txBody>
          <a:bodyPr wrap="square" rtlCol="0">
            <a:spAutoFit/>
          </a:bodyPr>
          <a:lstStyle/>
          <a:p>
            <a:pPr algn="ctr"/>
            <a:fld id="{48FD5EFF-1725-415C-94D6-8EEBD16210EC}" type="slidenum">
              <a:rPr lang="en-US" sz="1600" b="1" smtClean="0">
                <a:solidFill>
                  <a:schemeClr val="accent1"/>
                </a:solidFill>
                <a:latin typeface="Century Gothic" charset="0"/>
                <a:ea typeface="Century Gothic" charset="0"/>
                <a:cs typeface="Century Gothic" charset="0"/>
              </a:rPr>
              <a:t>‹#›</a:t>
            </a:fld>
            <a:endParaRPr lang="en-US" sz="1600" b="1" dirty="0">
              <a:solidFill>
                <a:schemeClr val="accent1"/>
              </a:solidFill>
              <a:latin typeface="Century Gothic" charset="0"/>
              <a:ea typeface="Century Gothic" charset="0"/>
              <a:cs typeface="Century Gothic" charset="0"/>
            </a:endParaRPr>
          </a:p>
        </p:txBody>
      </p:sp>
      <p:sp>
        <p:nvSpPr>
          <p:cNvPr id="11" name="Content Placeholder 2">
            <a:extLst>
              <a:ext uri="{FF2B5EF4-FFF2-40B4-BE49-F238E27FC236}">
                <a16:creationId xmlns:a16="http://schemas.microsoft.com/office/drawing/2014/main" id="{6695530C-A107-211F-64D3-4111C15BE08E}"/>
              </a:ext>
            </a:extLst>
          </p:cNvPr>
          <p:cNvSpPr>
            <a:spLocks noGrp="1"/>
          </p:cNvSpPr>
          <p:nvPr>
            <p:ph idx="1"/>
          </p:nvPr>
        </p:nvSpPr>
        <p:spPr>
          <a:xfrm>
            <a:off x="339090" y="1172424"/>
            <a:ext cx="10854542" cy="5004539"/>
          </a:xfrm>
        </p:spPr>
        <p:txBody>
          <a:bodyPr>
            <a:normAutofit/>
          </a:bodyPr>
          <a:lstStyle>
            <a:lvl1pPr marL="0" indent="0" algn="l">
              <a:buNone/>
              <a:defRPr sz="1600">
                <a:solidFill>
                  <a:srgbClr val="002060"/>
                </a:solidFill>
                <a:latin typeface="Century Gothic" panose="020B0502020202020204" pitchFamily="34" charset="0"/>
              </a:defRPr>
            </a:lvl1pPr>
            <a:lvl2pPr marL="457200" indent="0" algn="l">
              <a:buNone/>
              <a:defRPr sz="1600">
                <a:solidFill>
                  <a:srgbClr val="002060"/>
                </a:solidFill>
                <a:latin typeface="Century Gothic" panose="020B0502020202020204" pitchFamily="34" charset="0"/>
              </a:defRPr>
            </a:lvl2pPr>
            <a:lvl3pPr marL="914400" indent="0" algn="l">
              <a:buNone/>
              <a:defRPr sz="1600">
                <a:solidFill>
                  <a:srgbClr val="002060"/>
                </a:solidFill>
                <a:latin typeface="Century Gothic" panose="020B0502020202020204" pitchFamily="34" charset="0"/>
              </a:defRPr>
            </a:lvl3pPr>
            <a:lvl4pPr marL="1371600" indent="0" algn="l">
              <a:buNone/>
              <a:defRPr sz="1600">
                <a:solidFill>
                  <a:srgbClr val="002060"/>
                </a:solidFill>
                <a:latin typeface="Century Gothic" panose="020B0502020202020204" pitchFamily="34" charset="0"/>
              </a:defRPr>
            </a:lvl4pPr>
            <a:lvl5pPr marL="1828800" indent="0" algn="l">
              <a:buNone/>
              <a:defRPr sz="1600">
                <a:solidFill>
                  <a:srgbClr val="002060"/>
                </a:solidFill>
                <a:latin typeface="Century Gothic" panose="020B0502020202020204" pitchFamily="34" charset="0"/>
              </a:defRPr>
            </a:lvl5pPr>
          </a:lstStyle>
          <a:p>
            <a:pPr lvl="0"/>
            <a:r>
              <a:rPr lang="en-US"/>
              <a:t>Click to edit Master text style</a:t>
            </a:r>
          </a:p>
          <a:p>
            <a:pPr lvl="0"/>
            <a:endParaRPr lang="en-US"/>
          </a:p>
        </p:txBody>
      </p:sp>
      <p:sp>
        <p:nvSpPr>
          <p:cNvPr id="12" name="Date Placeholder 3">
            <a:extLst>
              <a:ext uri="{FF2B5EF4-FFF2-40B4-BE49-F238E27FC236}">
                <a16:creationId xmlns:a16="http://schemas.microsoft.com/office/drawing/2014/main" id="{ACFE322A-D25D-31A8-F722-BFA9336BF3D1}"/>
              </a:ext>
            </a:extLst>
          </p:cNvPr>
          <p:cNvSpPr>
            <a:spLocks noGrp="1"/>
          </p:cNvSpPr>
          <p:nvPr>
            <p:ph type="dt" sz="half" idx="10"/>
          </p:nvPr>
        </p:nvSpPr>
        <p:spPr>
          <a:xfrm>
            <a:off x="339090" y="6356350"/>
            <a:ext cx="3242310" cy="365125"/>
          </a:xfrm>
        </p:spPr>
        <p:txBody>
          <a:bodyPr/>
          <a:lstStyle>
            <a:lvl1pPr>
              <a:defRPr b="1">
                <a:solidFill>
                  <a:srgbClr val="34A08C"/>
                </a:solidFill>
                <a:latin typeface="Century Gothic" panose="020B0502020202020204" pitchFamily="34" charset="0"/>
              </a:defRPr>
            </a:lvl1pPr>
          </a:lstStyle>
          <a:p>
            <a:endParaRPr lang="en-ZA" dirty="0"/>
          </a:p>
        </p:txBody>
      </p:sp>
    </p:spTree>
    <p:extLst>
      <p:ext uri="{BB962C8B-B14F-4D97-AF65-F5344CB8AC3E}">
        <p14:creationId xmlns:p14="http://schemas.microsoft.com/office/powerpoint/2010/main" val="2006810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127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0" name="Title 1"/>
          <p:cNvSpPr>
            <a:spLocks noGrp="1"/>
          </p:cNvSpPr>
          <p:nvPr>
            <p:ph type="title"/>
          </p:nvPr>
        </p:nvSpPr>
        <p:spPr>
          <a:xfrm>
            <a:off x="339090" y="396101"/>
            <a:ext cx="10438551" cy="481681"/>
          </a:xfrm>
          <a:prstGeom prst="rect">
            <a:avLst/>
          </a:prstGeom>
        </p:spPr>
        <p:txBody>
          <a:bodyPr/>
          <a:lstStyle>
            <a:lvl1pPr marL="0" algn="l" defTabSz="914400" rtl="0" eaLnBrk="1" latinLnBrk="0" hangingPunct="1">
              <a:defRPr lang="en-US" sz="2400" b="1" kern="1200">
                <a:solidFill>
                  <a:schemeClr val="bg1"/>
                </a:solidFill>
                <a:latin typeface="Century Gothic" charset="0"/>
                <a:ea typeface="Century Gothic" charset="0"/>
                <a:cs typeface="Century Gothic" charset="0"/>
              </a:defRPr>
            </a:lvl1pPr>
          </a:lstStyle>
          <a:p>
            <a:r>
              <a:rPr lang="en-US"/>
              <a:t>Click to edit Master title style</a:t>
            </a:r>
          </a:p>
        </p:txBody>
      </p:sp>
      <p:sp>
        <p:nvSpPr>
          <p:cNvPr id="6" name="Slide Number Placeholder 3">
            <a:extLst>
              <a:ext uri="{FF2B5EF4-FFF2-40B4-BE49-F238E27FC236}">
                <a16:creationId xmlns:a16="http://schemas.microsoft.com/office/drawing/2014/main" id="{06EEECF0-9492-A6EC-C1DD-315D32E1513D}"/>
              </a:ext>
            </a:extLst>
          </p:cNvPr>
          <p:cNvSpPr>
            <a:spLocks noGrp="1"/>
          </p:cNvSpPr>
          <p:nvPr>
            <p:ph type="sldNum" sz="quarter" idx="12"/>
          </p:nvPr>
        </p:nvSpPr>
        <p:spPr>
          <a:xfrm>
            <a:off x="11270056" y="465649"/>
            <a:ext cx="498763" cy="365125"/>
          </a:xfrm>
        </p:spPr>
        <p:txBody>
          <a:bodyPr/>
          <a:lstStyle/>
          <a:p>
            <a:fld id="{FDF6965F-B38E-4E56-A877-1278F5A1353F}" type="slidenum">
              <a:rPr lang="en-ZA" smtClean="0"/>
              <a:t>‹#›</a:t>
            </a:fld>
            <a:endParaRPr lang="en-ZA" dirty="0"/>
          </a:p>
        </p:txBody>
      </p:sp>
    </p:spTree>
    <p:extLst>
      <p:ext uri="{BB962C8B-B14F-4D97-AF65-F5344CB8AC3E}">
        <p14:creationId xmlns:p14="http://schemas.microsoft.com/office/powerpoint/2010/main" val="2245573918"/>
      </p:ext>
    </p:extLst>
  </p:cSld>
  <p:clrMapOvr>
    <a:masterClrMapping/>
  </p:clrMapOvr>
  <p:extLst>
    <p:ext uri="{DCECCB84-F9BA-43D5-87BE-67443E8EF086}">
      <p15:sldGuideLst xmlns:p15="http://schemas.microsoft.com/office/powerpoint/2012/main">
        <p15:guide id="1" orient="horz" pos="164">
          <p15:clr>
            <a:srgbClr val="FBAE40"/>
          </p15:clr>
        </p15:guide>
        <p15:guide id="2" pos="21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501FE-5DD6-943F-F126-04A94161F7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F0450C09-B3A7-ECB2-2181-80AAFC9310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C10F60CA-207A-5D27-5782-9136B48C2915}"/>
              </a:ext>
            </a:extLst>
          </p:cNvPr>
          <p:cNvSpPr>
            <a:spLocks noGrp="1"/>
          </p:cNvSpPr>
          <p:nvPr>
            <p:ph type="dt" sz="half" idx="10"/>
          </p:nvPr>
        </p:nvSpPr>
        <p:spPr/>
        <p:txBody>
          <a:bodyPr/>
          <a:lstStyle/>
          <a:p>
            <a:fld id="{D7D7CEB1-A839-4133-80F5-1A5FED691382}" type="datetimeFigureOut">
              <a:rPr lang="en-ZA" smtClean="0"/>
              <a:t>2026/07/16</a:t>
            </a:fld>
            <a:endParaRPr lang="en-ZA" dirty="0"/>
          </a:p>
        </p:txBody>
      </p:sp>
      <p:sp>
        <p:nvSpPr>
          <p:cNvPr id="5" name="Footer Placeholder 4">
            <a:extLst>
              <a:ext uri="{FF2B5EF4-FFF2-40B4-BE49-F238E27FC236}">
                <a16:creationId xmlns:a16="http://schemas.microsoft.com/office/drawing/2014/main" id="{5670409E-32DB-E7D4-BF06-BEDFD4A314CB}"/>
              </a:ext>
            </a:extLst>
          </p:cNvPr>
          <p:cNvSpPr>
            <a:spLocks noGrp="1"/>
          </p:cNvSpPr>
          <p:nvPr>
            <p:ph type="ftr" sz="quarter" idx="11"/>
          </p:nvPr>
        </p:nvSpPr>
        <p:spPr/>
        <p:txBody>
          <a:bodyPr/>
          <a:lstStyle/>
          <a:p>
            <a:endParaRPr lang="en-ZA" dirty="0"/>
          </a:p>
        </p:txBody>
      </p:sp>
      <p:sp>
        <p:nvSpPr>
          <p:cNvPr id="6" name="Slide Number Placeholder 5">
            <a:extLst>
              <a:ext uri="{FF2B5EF4-FFF2-40B4-BE49-F238E27FC236}">
                <a16:creationId xmlns:a16="http://schemas.microsoft.com/office/drawing/2014/main" id="{21BF7118-6C66-DDD6-4DCA-113F3CEC2D7D}"/>
              </a:ext>
            </a:extLst>
          </p:cNvPr>
          <p:cNvSpPr>
            <a:spLocks noGrp="1"/>
          </p:cNvSpPr>
          <p:nvPr>
            <p:ph type="sldNum" sz="quarter" idx="12"/>
          </p:nvPr>
        </p:nvSpPr>
        <p:spPr/>
        <p:txBody>
          <a:bodyPr/>
          <a:lstStyle/>
          <a:p>
            <a:fld id="{C528817F-0783-444D-9713-3DE6C1011918}" type="slidenum">
              <a:rPr lang="en-ZA" smtClean="0"/>
              <a:t>‹#›</a:t>
            </a:fld>
            <a:endParaRPr lang="en-ZA" dirty="0"/>
          </a:p>
        </p:txBody>
      </p:sp>
    </p:spTree>
    <p:extLst>
      <p:ext uri="{BB962C8B-B14F-4D97-AF65-F5344CB8AC3E}">
        <p14:creationId xmlns:p14="http://schemas.microsoft.com/office/powerpoint/2010/main" val="30441806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3.svg"/><Relationship Id="rId2" Type="http://schemas.openxmlformats.org/officeDocument/2006/relationships/slideLayout" Target="../slideLayouts/slideLayout4.xml"/><Relationship Id="rId16"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68"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A blue rectangular frame with white background&#10;&#10;Description automatically generated">
            <a:extLst>
              <a:ext uri="{FF2B5EF4-FFF2-40B4-BE49-F238E27FC236}">
                <a16:creationId xmlns:a16="http://schemas.microsoft.com/office/drawing/2014/main" id="{3C0F4B07-5BB6-3953-DB79-9A7F0F7232AF}"/>
              </a:ext>
            </a:extLst>
          </p:cNvPr>
          <p:cNvPicPr>
            <a:picLocks noChangeAspect="1"/>
          </p:cNvPicPr>
          <p:nvPr userDrawn="1"/>
        </p:nvPicPr>
        <p:blipFill>
          <a:blip r:embed="rId16">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E16E2EB-9CD0-4054-A212-D3FA6CD6AA5B}"/>
              </a:ext>
            </a:extLst>
          </p:cNvPr>
          <p:cNvSpPr>
            <a:spLocks noGrp="1"/>
          </p:cNvSpPr>
          <p:nvPr>
            <p:ph type="title"/>
          </p:nvPr>
        </p:nvSpPr>
        <p:spPr>
          <a:xfrm>
            <a:off x="530936" y="346900"/>
            <a:ext cx="10102576" cy="58472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EC0C7D-7CDE-4941-B09F-5A90BA415277}"/>
              </a:ext>
            </a:extLst>
          </p:cNvPr>
          <p:cNvSpPr>
            <a:spLocks noGrp="1"/>
          </p:cNvSpPr>
          <p:nvPr>
            <p:ph type="body" idx="1"/>
          </p:nvPr>
        </p:nvSpPr>
        <p:spPr>
          <a:xfrm>
            <a:off x="530935" y="1385059"/>
            <a:ext cx="1010257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7DC22AF-5E65-474C-B20A-068F6B3BA7C2}"/>
              </a:ext>
            </a:extLst>
          </p:cNvPr>
          <p:cNvSpPr>
            <a:spLocks noGrp="1"/>
          </p:cNvSpPr>
          <p:nvPr>
            <p:ph type="sldNum" sz="quarter" idx="4"/>
          </p:nvPr>
        </p:nvSpPr>
        <p:spPr>
          <a:xfrm>
            <a:off x="11270056" y="465649"/>
            <a:ext cx="498763" cy="365125"/>
          </a:xfrm>
          <a:prstGeom prst="rect">
            <a:avLst/>
          </a:prstGeom>
        </p:spPr>
        <p:txBody>
          <a:bodyPr vert="horz" lIns="91440" tIns="45720" rIns="91440" bIns="45720" rtlCol="0" anchor="ctr"/>
          <a:lstStyle>
            <a:lvl1pPr algn="ctr">
              <a:defRPr sz="1600" b="1">
                <a:solidFill>
                  <a:schemeClr val="bg1"/>
                </a:solidFill>
                <a:latin typeface="Lato" panose="020F0502020204030203" pitchFamily="34" charset="0"/>
                <a:ea typeface="Lato" panose="020F0502020204030203" pitchFamily="34" charset="0"/>
                <a:cs typeface="Lato" panose="020F0502020204030203" pitchFamily="34" charset="0"/>
              </a:defRPr>
            </a:lvl1pPr>
          </a:lstStyle>
          <a:p>
            <a:fld id="{45A022D4-E209-4AB7-A16F-072BFBAC050B}" type="slidenum">
              <a:rPr lang="en-US" smtClean="0"/>
              <a:pPr/>
              <a:t>‹#›</a:t>
            </a:fld>
            <a:endParaRPr lang="en-US" dirty="0"/>
          </a:p>
        </p:txBody>
      </p:sp>
      <p:sp>
        <p:nvSpPr>
          <p:cNvPr id="5" name="Rectangle 4">
            <a:extLst>
              <a:ext uri="{FF2B5EF4-FFF2-40B4-BE49-F238E27FC236}">
                <a16:creationId xmlns:a16="http://schemas.microsoft.com/office/drawing/2014/main" id="{7F0EE500-2F97-865C-BC57-99BBF262524F}"/>
              </a:ext>
            </a:extLst>
          </p:cNvPr>
          <p:cNvSpPr/>
          <p:nvPr userDrawn="1"/>
        </p:nvSpPr>
        <p:spPr>
          <a:xfrm>
            <a:off x="11270056" y="6298522"/>
            <a:ext cx="882112" cy="4468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7">
            <a:extLst>
              <a:ext uri="{FF2B5EF4-FFF2-40B4-BE49-F238E27FC236}">
                <a16:creationId xmlns:a16="http://schemas.microsoft.com/office/drawing/2014/main" id="{58C8A7BF-DAB4-A1D9-DD05-5AE8E6C0826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11694736" y="6441320"/>
            <a:ext cx="363397" cy="251860"/>
          </a:xfrm>
          <a:prstGeom prst="rect">
            <a:avLst/>
          </a:prstGeom>
        </p:spPr>
      </p:pic>
    </p:spTree>
    <p:extLst>
      <p:ext uri="{BB962C8B-B14F-4D97-AF65-F5344CB8AC3E}">
        <p14:creationId xmlns:p14="http://schemas.microsoft.com/office/powerpoint/2010/main" val="3957979190"/>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Lst>
  <p:hf hdr="0" ftr="0" dt="0"/>
  <p:txStyles>
    <p:titleStyle>
      <a:lvl1pPr marL="0" algn="l" defTabSz="914400" rtl="0" eaLnBrk="1" latinLnBrk="0" hangingPunct="1">
        <a:lnSpc>
          <a:spcPct val="90000"/>
        </a:lnSpc>
        <a:spcBef>
          <a:spcPct val="0"/>
        </a:spcBef>
        <a:buNone/>
        <a:defRPr lang="en-US" sz="2400" b="1" kern="1200" dirty="0">
          <a:solidFill>
            <a:schemeClr val="bg1"/>
          </a:solidFill>
          <a:latin typeface="Lato" panose="020F0502020204030203" pitchFamily="34" charset="0"/>
          <a:ea typeface="Lato" panose="020F0502020204030203" pitchFamily="34" charset="0"/>
          <a:cs typeface="Lato" panose="020F050202020403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102D69"/>
          </a:solidFill>
          <a:latin typeface="+mn-lt"/>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102D69"/>
          </a:solidFill>
          <a:latin typeface="+mn-lt"/>
          <a:ea typeface="Lato" panose="020F0502020204030203" pitchFamily="34" charset="0"/>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102D69"/>
          </a:solidFill>
          <a:latin typeface="+mn-lt"/>
          <a:ea typeface="Lato" panose="020F0502020204030203" pitchFamily="34" charset="0"/>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02D69"/>
          </a:solidFill>
          <a:latin typeface="+mn-lt"/>
          <a:ea typeface="Lato" panose="020F0502020204030203" pitchFamily="34" charset="0"/>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02D69"/>
          </a:solidFill>
          <a:latin typeface="+mn-lt"/>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6">
          <p15:clr>
            <a:srgbClr val="F26B43"/>
          </p15:clr>
        </p15:guide>
        <p15:guide id="2" pos="32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image11.jpg"/>
          <p:cNvPicPr>
            <a:picLocks noChangeAspect="1"/>
          </p:cNvPicPr>
          <p:nvPr/>
        </p:nvPicPr>
        <p:blipFill>
          <a:blip r:embed="rId3"/>
          <a:stretch>
            <a:fillRect/>
          </a:stretch>
        </p:blipFill>
        <p:spPr>
          <a:xfrm>
            <a:off x="0" y="0"/>
            <a:ext cx="12191695" cy="6858000"/>
          </a:xfrm>
          <a:prstGeom prst="rect">
            <a:avLst/>
          </a:prstGeom>
        </p:spPr>
      </p:pic>
      <p:pic>
        <p:nvPicPr>
          <p:cNvPr id="9" name="Picture 8">
            <a:extLst>
              <a:ext uri="{FF2B5EF4-FFF2-40B4-BE49-F238E27FC236}">
                <a16:creationId xmlns:a16="http://schemas.microsoft.com/office/drawing/2014/main" id="{348342CC-5DCB-A927-82AA-594A313F929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97801"/>
            <a:ext cx="12192000" cy="4201799"/>
          </a:xfrm>
          <a:prstGeom prst="rect">
            <a:avLst/>
          </a:prstGeom>
        </p:spPr>
      </p:pic>
      <p:sp>
        <p:nvSpPr>
          <p:cNvPr id="3" name="Shape 0"/>
          <p:cNvSpPr/>
          <p:nvPr/>
        </p:nvSpPr>
        <p:spPr>
          <a:xfrm>
            <a:off x="0" y="3063240"/>
            <a:ext cx="12191695" cy="1965960"/>
          </a:xfrm>
          <a:prstGeom prst="rect">
            <a:avLst/>
          </a:prstGeom>
          <a:solidFill>
            <a:srgbClr val="0B2E59"/>
          </a:solidFill>
          <a:ln w="12700">
            <a:solidFill>
              <a:srgbClr val="0B2E59"/>
            </a:solidFill>
            <a:prstDash val="solid"/>
          </a:ln>
        </p:spPr>
        <p:txBody>
          <a:bodyPr/>
          <a:lstStyle/>
          <a:p>
            <a:endParaRPr lang="en-ZA"/>
          </a:p>
        </p:txBody>
      </p:sp>
      <p:sp>
        <p:nvSpPr>
          <p:cNvPr id="4" name="Text 1"/>
          <p:cNvSpPr/>
          <p:nvPr/>
        </p:nvSpPr>
        <p:spPr>
          <a:xfrm>
            <a:off x="566927" y="3305942"/>
            <a:ext cx="8896049" cy="960120"/>
          </a:xfrm>
          <a:prstGeom prst="rect">
            <a:avLst/>
          </a:prstGeom>
          <a:noFill/>
          <a:ln/>
        </p:spPr>
        <p:txBody>
          <a:bodyPr wrap="square" lIns="0" tIns="0" rIns="0" bIns="0" rtlCol="0" anchor="ctr">
            <a:normAutofit fontScale="77500" lnSpcReduction="20000"/>
          </a:bodyPr>
          <a:lstStyle/>
          <a:p>
            <a:pPr marL="0" indent="0">
              <a:buNone/>
            </a:pPr>
            <a:r>
              <a:rPr lang="en-US" sz="3400" b="1" dirty="0">
                <a:solidFill>
                  <a:srgbClr val="FFFFFF"/>
                </a:solidFill>
              </a:rPr>
              <a:t>STRENGTHENING FRAUD PREVENTION AND DETECTION STRATEGIES TO PROMOTE PUBLIC SECTOR ACCOUNTABILITY</a:t>
            </a:r>
            <a:endParaRPr lang="en-US" sz="3400" dirty="0"/>
          </a:p>
        </p:txBody>
      </p:sp>
      <p:sp>
        <p:nvSpPr>
          <p:cNvPr id="5" name="Text 2"/>
          <p:cNvSpPr/>
          <p:nvPr/>
        </p:nvSpPr>
        <p:spPr>
          <a:xfrm>
            <a:off x="603504" y="4343400"/>
            <a:ext cx="6126480" cy="256032"/>
          </a:xfrm>
          <a:prstGeom prst="rect">
            <a:avLst/>
          </a:prstGeom>
          <a:noFill/>
          <a:ln/>
        </p:spPr>
        <p:txBody>
          <a:bodyPr wrap="square" lIns="0" tIns="0" rIns="0" bIns="0" rtlCol="0" anchor="ctr"/>
          <a:lstStyle/>
          <a:p>
            <a:pPr marL="0" indent="0">
              <a:buNone/>
            </a:pPr>
            <a:r>
              <a:rPr lang="en-US" sz="1500" dirty="0">
                <a:solidFill>
                  <a:srgbClr val="D8F2F0"/>
                </a:solidFill>
              </a:rPr>
              <a:t>Auditing, accountability </a:t>
            </a:r>
            <a:r>
              <a:rPr lang="en-US" sz="1500">
                <a:solidFill>
                  <a:srgbClr val="D8F2F0"/>
                </a:solidFill>
              </a:rPr>
              <a:t>and #cultureshift2030</a:t>
            </a:r>
            <a:endParaRPr lang="en-US" sz="1500" dirty="0"/>
          </a:p>
        </p:txBody>
      </p:sp>
      <p:sp>
        <p:nvSpPr>
          <p:cNvPr id="6" name="Text 3"/>
          <p:cNvSpPr/>
          <p:nvPr/>
        </p:nvSpPr>
        <p:spPr>
          <a:xfrm>
            <a:off x="603504" y="4800600"/>
            <a:ext cx="7498080" cy="210312"/>
          </a:xfrm>
          <a:prstGeom prst="rect">
            <a:avLst/>
          </a:prstGeom>
          <a:noFill/>
          <a:ln/>
        </p:spPr>
        <p:txBody>
          <a:bodyPr wrap="square" lIns="0" tIns="0" rIns="0" bIns="0" rtlCol="0" anchor="ctr"/>
          <a:lstStyle/>
          <a:p>
            <a:pPr marL="0" indent="0">
              <a:buNone/>
            </a:pPr>
            <a:r>
              <a:rPr lang="en-US" sz="1200" dirty="0">
                <a:solidFill>
                  <a:srgbClr val="FFFFFF"/>
                </a:solidFill>
              </a:rPr>
              <a:t>ICFP Financial Crime Conference 2026  |  17 July 2026  |  Gallagher Convention Centre</a:t>
            </a:r>
            <a:endParaRPr lang="en-US" sz="1200" dirty="0"/>
          </a:p>
        </p:txBody>
      </p:sp>
      <p:sp>
        <p:nvSpPr>
          <p:cNvPr id="7" name="Text 4"/>
          <p:cNvSpPr/>
          <p:nvPr/>
        </p:nvSpPr>
        <p:spPr>
          <a:xfrm>
            <a:off x="603504" y="5165799"/>
            <a:ext cx="6217920" cy="411480"/>
          </a:xfrm>
          <a:prstGeom prst="rect">
            <a:avLst/>
          </a:prstGeom>
          <a:noFill/>
          <a:ln/>
        </p:spPr>
        <p:txBody>
          <a:bodyPr wrap="square" lIns="0" tIns="0" rIns="0" bIns="0" rtlCol="0" anchor="ctr">
            <a:noAutofit/>
          </a:bodyPr>
          <a:lstStyle/>
          <a:p>
            <a:pPr marL="0" indent="0">
              <a:buNone/>
            </a:pPr>
            <a:r>
              <a:rPr lang="en-US" sz="1400" dirty="0">
                <a:solidFill>
                  <a:srgbClr val="FFFFFF"/>
                </a:solidFill>
              </a:rPr>
              <a:t>Keynote address by Ms Tsakani Maluleke CA(SA), RA</a:t>
            </a:r>
            <a:endParaRPr lang="en-US" sz="1400" dirty="0"/>
          </a:p>
          <a:p>
            <a:pPr marL="0" indent="0">
              <a:buNone/>
            </a:pPr>
            <a:r>
              <a:rPr lang="en-US" sz="1400" dirty="0">
                <a:solidFill>
                  <a:srgbClr val="FFFFFF"/>
                </a:solidFill>
              </a:rPr>
              <a:t>Auditor-General of South Africa</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8692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BAE28-AF7D-7CC0-DD79-8B039E243155}"/>
            </a:ext>
          </a:extLst>
        </p:cNvPr>
        <p:cNvGrpSpPr/>
        <p:nvPr/>
      </p:nvGrpSpPr>
      <p:grpSpPr>
        <a:xfrm>
          <a:off x="0" y="0"/>
          <a:ext cx="0" cy="0"/>
          <a:chOff x="0" y="0"/>
          <a:chExt cx="0" cy="0"/>
        </a:xfrm>
      </p:grpSpPr>
      <p:pic>
        <p:nvPicPr>
          <p:cNvPr id="2" name="Image 0" descr="/mnt/data/image1.png">
            <a:extLst>
              <a:ext uri="{FF2B5EF4-FFF2-40B4-BE49-F238E27FC236}">
                <a16:creationId xmlns:a16="http://schemas.microsoft.com/office/drawing/2014/main" id="{2411AE50-A4B1-C03B-0BEC-1964FAAFA72B}"/>
              </a:ext>
            </a:extLst>
          </p:cNvPr>
          <p:cNvPicPr>
            <a:picLocks noChangeAspect="1"/>
          </p:cNvPicPr>
          <p:nvPr/>
        </p:nvPicPr>
        <p:blipFill>
          <a:blip r:embed="rId3"/>
          <a:stretch>
            <a:fillRect/>
          </a:stretch>
        </p:blipFill>
        <p:spPr>
          <a:xfrm>
            <a:off x="305" y="-128016"/>
            <a:ext cx="12191695" cy="6986016"/>
          </a:xfrm>
          <a:prstGeom prst="rect">
            <a:avLst/>
          </a:prstGeom>
        </p:spPr>
      </p:pic>
      <p:sp>
        <p:nvSpPr>
          <p:cNvPr id="4" name="Text 1">
            <a:extLst>
              <a:ext uri="{FF2B5EF4-FFF2-40B4-BE49-F238E27FC236}">
                <a16:creationId xmlns:a16="http://schemas.microsoft.com/office/drawing/2014/main" id="{4DD362B6-FDDE-D149-7B5B-2D581B0FB02A}"/>
              </a:ext>
            </a:extLst>
          </p:cNvPr>
          <p:cNvSpPr/>
          <p:nvPr/>
        </p:nvSpPr>
        <p:spPr>
          <a:xfrm>
            <a:off x="519749" y="391145"/>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Constitutional and legislative mandate</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20" name="Text 17">
            <a:extLst>
              <a:ext uri="{FF2B5EF4-FFF2-40B4-BE49-F238E27FC236}">
                <a16:creationId xmlns:a16="http://schemas.microsoft.com/office/drawing/2014/main" id="{3C93BB21-758C-029D-9558-30F5C58DA421}"/>
              </a:ext>
            </a:extLst>
          </p:cNvPr>
          <p:cNvSpPr/>
          <p:nvPr/>
        </p:nvSpPr>
        <p:spPr>
          <a:xfrm>
            <a:off x="10332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Audit evidence</a:t>
            </a:r>
            <a:endParaRPr lang="en-US" sz="950" dirty="0"/>
          </a:p>
        </p:txBody>
      </p:sp>
      <p:sp>
        <p:nvSpPr>
          <p:cNvPr id="22" name="Text 19">
            <a:extLst>
              <a:ext uri="{FF2B5EF4-FFF2-40B4-BE49-F238E27FC236}">
                <a16:creationId xmlns:a16="http://schemas.microsoft.com/office/drawing/2014/main" id="{A588C696-79CA-903C-EDC8-4F74A0916B33}"/>
              </a:ext>
            </a:extLst>
          </p:cNvPr>
          <p:cNvSpPr/>
          <p:nvPr/>
        </p:nvSpPr>
        <p:spPr>
          <a:xfrm>
            <a:off x="30906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Oversight action</a:t>
            </a:r>
            <a:endParaRPr lang="en-US" sz="950" dirty="0"/>
          </a:p>
        </p:txBody>
      </p:sp>
      <p:sp>
        <p:nvSpPr>
          <p:cNvPr id="24" name="Text 21">
            <a:extLst>
              <a:ext uri="{FF2B5EF4-FFF2-40B4-BE49-F238E27FC236}">
                <a16:creationId xmlns:a16="http://schemas.microsoft.com/office/drawing/2014/main" id="{616968CD-B01D-1A96-7E79-54D6A0DB3A02}"/>
              </a:ext>
            </a:extLst>
          </p:cNvPr>
          <p:cNvSpPr/>
          <p:nvPr/>
        </p:nvSpPr>
        <p:spPr>
          <a:xfrm>
            <a:off x="51480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Investigation</a:t>
            </a:r>
            <a:endParaRPr lang="en-US" sz="950" dirty="0"/>
          </a:p>
        </p:txBody>
      </p:sp>
      <p:sp>
        <p:nvSpPr>
          <p:cNvPr id="26" name="Text 23">
            <a:extLst>
              <a:ext uri="{FF2B5EF4-FFF2-40B4-BE49-F238E27FC236}">
                <a16:creationId xmlns:a16="http://schemas.microsoft.com/office/drawing/2014/main" id="{6502C1ED-E3C1-9A45-5013-798FC2DEF7E5}"/>
              </a:ext>
            </a:extLst>
          </p:cNvPr>
          <p:cNvSpPr/>
          <p:nvPr/>
        </p:nvSpPr>
        <p:spPr>
          <a:xfrm>
            <a:off x="72054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Consequence</a:t>
            </a:r>
            <a:endParaRPr lang="en-US" sz="950" dirty="0"/>
          </a:p>
        </p:txBody>
      </p:sp>
      <p:sp>
        <p:nvSpPr>
          <p:cNvPr id="3" name="Rectangle 2">
            <a:extLst>
              <a:ext uri="{FF2B5EF4-FFF2-40B4-BE49-F238E27FC236}">
                <a16:creationId xmlns:a16="http://schemas.microsoft.com/office/drawing/2014/main" id="{3A60C9AF-45F2-5A70-3F0B-3CCFC4EF28AD}"/>
              </a:ext>
            </a:extLst>
          </p:cNvPr>
          <p:cNvSpPr/>
          <p:nvPr/>
        </p:nvSpPr>
        <p:spPr>
          <a:xfrm>
            <a:off x="3389972" y="3091138"/>
            <a:ext cx="8026174" cy="1522757"/>
          </a:xfrm>
          <a:prstGeom prst="rect">
            <a:avLst/>
          </a:prstGeom>
          <a:solidFill>
            <a:srgbClr val="172C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7">
            <a:extLst>
              <a:ext uri="{FF2B5EF4-FFF2-40B4-BE49-F238E27FC236}">
                <a16:creationId xmlns:a16="http://schemas.microsoft.com/office/drawing/2014/main" id="{F5F8FA3E-08D3-D6D7-9EE4-96C587A25874}"/>
              </a:ext>
            </a:extLst>
          </p:cNvPr>
          <p:cNvSpPr txBox="1">
            <a:spLocks/>
          </p:cNvSpPr>
          <p:nvPr/>
        </p:nvSpPr>
        <p:spPr>
          <a:xfrm>
            <a:off x="0" y="0"/>
            <a:ext cx="0" cy="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eaLnBrk="0" fontAlgn="base" hangingPunct="0">
              <a:spcAft>
                <a:spcPct val="0"/>
              </a:spcAft>
            </a:pPr>
            <a:r>
              <a:rPr lang="en-US" altLang="en-US" sz="2400">
                <a:latin typeface="Century Gothic" panose="020B0502020202020204" pitchFamily="34" charset="0"/>
                <a:cs typeface="Tahoma" panose="020B0604030504040204" pitchFamily="34" charset="0"/>
              </a:rPr>
              <a:t>Constitutional and legislative mandate</a:t>
            </a:r>
            <a:endParaRPr lang="en-US" altLang="en-US" sz="2400" dirty="0">
              <a:latin typeface="Century Gothic" panose="020B0502020202020204" pitchFamily="34" charset="0"/>
              <a:cs typeface="Tahoma" panose="020B0604030504040204" pitchFamily="34" charset="0"/>
            </a:endParaRPr>
          </a:p>
        </p:txBody>
      </p:sp>
      <p:sp>
        <p:nvSpPr>
          <p:cNvPr id="7" name="Slide Number Placeholder 3">
            <a:extLst>
              <a:ext uri="{FF2B5EF4-FFF2-40B4-BE49-F238E27FC236}">
                <a16:creationId xmlns:a16="http://schemas.microsoft.com/office/drawing/2014/main" id="{1D4D2C72-18FC-AEDB-802E-5A8E44986792}"/>
              </a:ext>
            </a:extLst>
          </p:cNvPr>
          <p:cNvSpPr txBox="1">
            <a:spLocks/>
          </p:cNvSpPr>
          <p:nvPr/>
        </p:nvSpPr>
        <p:spPr>
          <a:xfrm>
            <a:off x="0" y="0"/>
            <a:ext cx="0" cy="0"/>
          </a:xfr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23A588-C608-E646-8586-FF22A745BEE8}" type="slidenum">
              <a:rPr lang="en-ZA" smtClean="0"/>
              <a:pPr/>
              <a:t>3</a:t>
            </a:fld>
            <a:endParaRPr lang="en-ZA" dirty="0"/>
          </a:p>
        </p:txBody>
      </p:sp>
      <p:sp>
        <p:nvSpPr>
          <p:cNvPr id="8" name="Rectangle 7">
            <a:extLst>
              <a:ext uri="{FF2B5EF4-FFF2-40B4-BE49-F238E27FC236}">
                <a16:creationId xmlns:a16="http://schemas.microsoft.com/office/drawing/2014/main" id="{7F57A006-20D7-EB20-F490-5AF34E96BF21}"/>
              </a:ext>
            </a:extLst>
          </p:cNvPr>
          <p:cNvSpPr/>
          <p:nvPr/>
        </p:nvSpPr>
        <p:spPr>
          <a:xfrm>
            <a:off x="505530" y="1204941"/>
            <a:ext cx="3800840" cy="392753"/>
          </a:xfrm>
          <a:prstGeom prst="rect">
            <a:avLst/>
          </a:prstGeom>
          <a:solidFill>
            <a:srgbClr val="00A88E"/>
          </a:solidFill>
          <a:ln>
            <a:noFill/>
          </a:ln>
          <a:effectLst/>
        </p:spPr>
        <p:style>
          <a:lnRef idx="3">
            <a:schemeClr val="lt1"/>
          </a:lnRef>
          <a:fillRef idx="1">
            <a:schemeClr val="accent6"/>
          </a:fillRef>
          <a:effectRef idx="1">
            <a:schemeClr val="accent6"/>
          </a:effectRef>
          <a:fontRef idx="minor">
            <a:schemeClr val="lt1"/>
          </a:fontRef>
        </p:style>
        <p:txBody>
          <a:bodyPr anchor="ctr"/>
          <a:lstStyle/>
          <a:p>
            <a:pPr>
              <a:defRPr/>
            </a:pPr>
            <a:r>
              <a:rPr lang="en-ZA" sz="1600" b="1" dirty="0">
                <a:solidFill>
                  <a:prstClr val="white"/>
                </a:solidFill>
                <a:latin typeface="Century Gothic" panose="020B0502020202020204" pitchFamily="34" charset="0"/>
                <a:cs typeface="Arial" panose="020B0604020202020204" pitchFamily="34" charset="0"/>
              </a:rPr>
              <a:t>Chapter 9 of the Constitution</a:t>
            </a:r>
          </a:p>
        </p:txBody>
      </p:sp>
      <p:sp>
        <p:nvSpPr>
          <p:cNvPr id="9" name="TextBox 13">
            <a:extLst>
              <a:ext uri="{FF2B5EF4-FFF2-40B4-BE49-F238E27FC236}">
                <a16:creationId xmlns:a16="http://schemas.microsoft.com/office/drawing/2014/main" id="{11F83DB6-87B0-3A1A-3CD6-AEA2FE356E1E}"/>
              </a:ext>
            </a:extLst>
          </p:cNvPr>
          <p:cNvSpPr txBox="1">
            <a:spLocks noChangeArrowheads="1"/>
          </p:cNvSpPr>
          <p:nvPr/>
        </p:nvSpPr>
        <p:spPr bwMode="auto">
          <a:xfrm>
            <a:off x="3677288" y="3166618"/>
            <a:ext cx="7471942" cy="1364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651" tIns="29325" rIns="58651" bIns="29325">
            <a:spAutoFit/>
          </a:bodyPr>
          <a:lstStyle>
            <a:lvl1pPr marL="171450" indent="-171450">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indent="0" defTabSz="617220">
              <a:defRPr/>
            </a:pPr>
            <a:r>
              <a:rPr lang="en-ZA" sz="1400" b="1" dirty="0">
                <a:solidFill>
                  <a:schemeClr val="bg1"/>
                </a:solidFill>
                <a:latin typeface="Century Gothic" panose="020B0502020202020204" pitchFamily="34" charset="0"/>
              </a:rPr>
              <a:t>Section 188</a:t>
            </a:r>
          </a:p>
          <a:p>
            <a:pPr marL="0" indent="0">
              <a:lnSpc>
                <a:spcPct val="130000"/>
              </a:lnSpc>
            </a:pPr>
            <a:r>
              <a:rPr lang="en-US" sz="1400" dirty="0">
                <a:solidFill>
                  <a:schemeClr val="bg1"/>
                </a:solidFill>
                <a:latin typeface="Century Gothic" panose="020B0502020202020204" pitchFamily="34" charset="0"/>
              </a:rPr>
              <a:t>The AGSA must </a:t>
            </a:r>
            <a:r>
              <a:rPr lang="en-US" sz="1400" b="1" dirty="0">
                <a:solidFill>
                  <a:schemeClr val="bg1"/>
                </a:solidFill>
                <a:latin typeface="Century Gothic" panose="020B0502020202020204" pitchFamily="34" charset="0"/>
              </a:rPr>
              <a:t>audit and report </a:t>
            </a:r>
            <a:r>
              <a:rPr lang="en-US" sz="1400" dirty="0">
                <a:solidFill>
                  <a:schemeClr val="bg1"/>
                </a:solidFill>
                <a:latin typeface="Century Gothic" panose="020B0502020202020204" pitchFamily="34" charset="0"/>
              </a:rPr>
              <a:t>on the </a:t>
            </a:r>
            <a:r>
              <a:rPr lang="en-US" sz="1400" b="1" dirty="0">
                <a:solidFill>
                  <a:schemeClr val="bg1"/>
                </a:solidFill>
                <a:latin typeface="Century Gothic" panose="020B0502020202020204" pitchFamily="34" charset="0"/>
              </a:rPr>
              <a:t>accounts, financial statements and financial management</a:t>
            </a:r>
            <a:r>
              <a:rPr lang="en-US" sz="1400" dirty="0">
                <a:solidFill>
                  <a:schemeClr val="bg1"/>
                </a:solidFill>
                <a:latin typeface="Century Gothic" panose="020B0502020202020204" pitchFamily="34" charset="0"/>
              </a:rPr>
              <a:t> of all national and provincial state departments and administrations; </a:t>
            </a:r>
            <a:r>
              <a:rPr lang="en-ZA" sz="1400" dirty="0">
                <a:solidFill>
                  <a:schemeClr val="bg1"/>
                </a:solidFill>
                <a:latin typeface="Century Gothic" panose="020B0502020202020204" pitchFamily="34" charset="0"/>
              </a:rPr>
              <a:t>all municipalities; and any</a:t>
            </a:r>
            <a:r>
              <a:rPr lang="en-US" sz="1400" dirty="0">
                <a:solidFill>
                  <a:schemeClr val="bg1"/>
                </a:solidFill>
                <a:latin typeface="Century Gothic" panose="020B0502020202020204" pitchFamily="34" charset="0"/>
              </a:rPr>
              <a:t> other institution or accounting entity required by national or provincial legislation to be audited by the AGSA.</a:t>
            </a:r>
          </a:p>
        </p:txBody>
      </p:sp>
      <p:sp>
        <p:nvSpPr>
          <p:cNvPr id="10" name="TextBox 9">
            <a:extLst>
              <a:ext uri="{FF2B5EF4-FFF2-40B4-BE49-F238E27FC236}">
                <a16:creationId xmlns:a16="http://schemas.microsoft.com/office/drawing/2014/main" id="{7678895F-A4FE-B1C3-B2C9-1CCA2B624CBB}"/>
              </a:ext>
            </a:extLst>
          </p:cNvPr>
          <p:cNvSpPr txBox="1"/>
          <p:nvPr/>
        </p:nvSpPr>
        <p:spPr>
          <a:xfrm>
            <a:off x="442912" y="1559302"/>
            <a:ext cx="9407669" cy="1397883"/>
          </a:xfrm>
          <a:prstGeom prst="rect">
            <a:avLst/>
          </a:prstGeom>
          <a:noFill/>
        </p:spPr>
        <p:txBody>
          <a:bodyPr wrap="square" rtlCol="0">
            <a:spAutoFit/>
          </a:bodyPr>
          <a:lstStyle/>
          <a:p>
            <a:r>
              <a:rPr lang="en-US" sz="1400" b="1" dirty="0">
                <a:solidFill>
                  <a:srgbClr val="002060"/>
                </a:solidFill>
                <a:cs typeface="Arial" panose="020B0604020202020204" pitchFamily="34" charset="0"/>
              </a:rPr>
              <a:t>Mandate and functions</a:t>
            </a:r>
          </a:p>
          <a:p>
            <a:pPr marL="285750" indent="-285750">
              <a:lnSpc>
                <a:spcPct val="130000"/>
              </a:lnSpc>
              <a:buFont typeface="Arial" panose="020B0604020202020204" pitchFamily="34" charset="0"/>
              <a:buChar char="•"/>
            </a:pPr>
            <a:r>
              <a:rPr lang="en-US" sz="1400" dirty="0">
                <a:solidFill>
                  <a:srgbClr val="002060"/>
                </a:solidFill>
                <a:cs typeface="Arial" panose="020B0604020202020204" pitchFamily="34" charset="0"/>
              </a:rPr>
              <a:t>Chapter 9 of the Constitution of the Republic of South Africa, 1996, establishes the Auditor-General of South Africa (AGSA)</a:t>
            </a:r>
          </a:p>
          <a:p>
            <a:pPr marL="285750" indent="-285750">
              <a:lnSpc>
                <a:spcPct val="130000"/>
              </a:lnSpc>
              <a:buFont typeface="Arial" panose="020B0604020202020204" pitchFamily="34" charset="0"/>
              <a:buChar char="•"/>
            </a:pPr>
            <a:r>
              <a:rPr lang="en-US" sz="1400" dirty="0">
                <a:solidFill>
                  <a:srgbClr val="002060"/>
                </a:solidFill>
                <a:cs typeface="Arial" panose="020B0604020202020204" pitchFamily="34" charset="0"/>
              </a:rPr>
              <a:t>The functions of the AGSA are described in section 188 of the Constitution and further regulated by the Public Audit Act 25 of 2004 (PAA)</a:t>
            </a:r>
          </a:p>
        </p:txBody>
      </p:sp>
      <p:pic>
        <p:nvPicPr>
          <p:cNvPr id="11" name="Picture 10">
            <a:extLst>
              <a:ext uri="{FF2B5EF4-FFF2-40B4-BE49-F238E27FC236}">
                <a16:creationId xmlns:a16="http://schemas.microsoft.com/office/drawing/2014/main" id="{9F86AE79-D651-88AB-B3AD-5095BC69DE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4373">
            <a:off x="10082874" y="1035424"/>
            <a:ext cx="1478055" cy="2029284"/>
          </a:xfrm>
          <a:prstGeom prst="rect">
            <a:avLst/>
          </a:prstGeom>
        </p:spPr>
      </p:pic>
      <p:pic>
        <p:nvPicPr>
          <p:cNvPr id="12" name="Picture 11">
            <a:extLst>
              <a:ext uri="{FF2B5EF4-FFF2-40B4-BE49-F238E27FC236}">
                <a16:creationId xmlns:a16="http://schemas.microsoft.com/office/drawing/2014/main" id="{D426CD97-7F0B-AB83-AEA5-AB02465D05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32" y="404376"/>
            <a:ext cx="438398" cy="462208"/>
          </a:xfrm>
          <a:prstGeom prst="rect">
            <a:avLst/>
          </a:prstGeom>
        </p:spPr>
      </p:pic>
      <p:sp>
        <p:nvSpPr>
          <p:cNvPr id="13" name="Rectangle 12">
            <a:extLst>
              <a:ext uri="{FF2B5EF4-FFF2-40B4-BE49-F238E27FC236}">
                <a16:creationId xmlns:a16="http://schemas.microsoft.com/office/drawing/2014/main" id="{D86A6032-0F2C-7E42-F5C6-B8982DDA72F9}"/>
              </a:ext>
            </a:extLst>
          </p:cNvPr>
          <p:cNvSpPr/>
          <p:nvPr/>
        </p:nvSpPr>
        <p:spPr>
          <a:xfrm>
            <a:off x="175998" y="4893610"/>
            <a:ext cx="10973232" cy="837730"/>
          </a:xfrm>
          <a:prstGeom prst="rect">
            <a:avLst/>
          </a:prstGeom>
        </p:spPr>
        <p:txBody>
          <a:bodyPr wrap="square">
            <a:spAutoFit/>
          </a:bodyPr>
          <a:lstStyle/>
          <a:p>
            <a:r>
              <a:rPr lang="en-US" sz="1400" b="1" dirty="0">
                <a:solidFill>
                  <a:srgbClr val="002060"/>
                </a:solidFill>
                <a:cs typeface="Arial" panose="020B0604020202020204" pitchFamily="34" charset="0"/>
              </a:rPr>
              <a:t>Accountability</a:t>
            </a:r>
          </a:p>
          <a:p>
            <a:pPr>
              <a:lnSpc>
                <a:spcPct val="130000"/>
              </a:lnSpc>
            </a:pPr>
            <a:r>
              <a:rPr lang="en-US" sz="1400" dirty="0">
                <a:solidFill>
                  <a:srgbClr val="002060"/>
                </a:solidFill>
                <a:cs typeface="Arial" panose="020B0604020202020204" pitchFamily="34" charset="0"/>
              </a:rPr>
              <a:t>The AGSA is accountable to the </a:t>
            </a:r>
            <a:r>
              <a:rPr lang="en-US" sz="1400" b="1" dirty="0">
                <a:solidFill>
                  <a:srgbClr val="002060"/>
                </a:solidFill>
                <a:cs typeface="Arial" panose="020B0604020202020204" pitchFamily="34" charset="0"/>
              </a:rPr>
              <a:t>National Assembly</a:t>
            </a:r>
            <a:r>
              <a:rPr lang="en-US" sz="1400" dirty="0">
                <a:solidFill>
                  <a:srgbClr val="002060"/>
                </a:solidFill>
                <a:cs typeface="Arial" panose="020B0604020202020204" pitchFamily="34" charset="0"/>
              </a:rPr>
              <a:t> in terms of section 181(5) of the Constitution and section 3(d) of the PAA, and has to report on its activities and performance of its functions in terms of section 10 of the PAA.</a:t>
            </a:r>
            <a:endParaRPr lang="en-ZA" sz="1400" dirty="0">
              <a:solidFill>
                <a:srgbClr val="002060"/>
              </a:solidFill>
              <a:cs typeface="Arial" panose="020B0604020202020204" pitchFamily="34" charset="0"/>
            </a:endParaRPr>
          </a:p>
        </p:txBody>
      </p:sp>
      <p:pic>
        <p:nvPicPr>
          <p:cNvPr id="14" name="Picture 13" descr="http://blog.auditworks.co.za/wp-content/uploads/2019/01/Header-template-05.png">
            <a:extLst>
              <a:ext uri="{FF2B5EF4-FFF2-40B4-BE49-F238E27FC236}">
                <a16:creationId xmlns:a16="http://schemas.microsoft.com/office/drawing/2014/main" id="{4E54C3B8-6B04-BA68-8871-928A5B553DB6}"/>
              </a:ext>
            </a:extLst>
          </p:cNvPr>
          <p:cNvPicPr/>
          <p:nvPr/>
        </p:nvPicPr>
        <p:blipFill rotWithShape="1">
          <a:blip r:embed="rId6" cstate="print">
            <a:extLst>
              <a:ext uri="{28A0092B-C50C-407E-A947-70E740481C1C}">
                <a14:useLocalDpi xmlns:a14="http://schemas.microsoft.com/office/drawing/2010/main" val="0"/>
              </a:ext>
            </a:extLst>
          </a:blip>
          <a:srcRect l="11787"/>
          <a:stretch/>
        </p:blipFill>
        <p:spPr bwMode="auto">
          <a:xfrm>
            <a:off x="0" y="3091137"/>
            <a:ext cx="3543930" cy="1522757"/>
          </a:xfrm>
          <a:prstGeom prst="rect">
            <a:avLst/>
          </a:prstGeom>
          <a:noFill/>
          <a:ln>
            <a:noFill/>
          </a:ln>
        </p:spPr>
      </p:pic>
      <p:sp>
        <p:nvSpPr>
          <p:cNvPr id="15" name="Slide Number Placeholder 5">
            <a:extLst>
              <a:ext uri="{FF2B5EF4-FFF2-40B4-BE49-F238E27FC236}">
                <a16:creationId xmlns:a16="http://schemas.microsoft.com/office/drawing/2014/main" id="{10DF7EF0-9621-C957-29EF-FE552E594482}"/>
              </a:ext>
            </a:extLst>
          </p:cNvPr>
          <p:cNvSpPr txBox="1">
            <a:spLocks/>
          </p:cNvSpPr>
          <p:nvPr/>
        </p:nvSpPr>
        <p:spPr>
          <a:xfrm>
            <a:off x="11270056" y="346381"/>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45A022D4-E209-4AB7-A16F-072BFBAC050B}" type="slidenum">
              <a:rPr lang="en-US" sz="1600" b="1" smtClean="0">
                <a:solidFill>
                  <a:prstClr val="white"/>
                </a:solidFill>
                <a:latin typeface="Century Gothic" panose="020B0502020202020204" pitchFamily="34" charset="0"/>
                <a:ea typeface="Lato" panose="020F0502020204030203" pitchFamily="34" charset="0"/>
                <a:cs typeface="Lato" panose="020F0502020204030203" pitchFamily="34" charset="0"/>
              </a:rPr>
              <a:pPr algn="ctr">
                <a:defRPr/>
              </a:pPr>
              <a:t>3</a:t>
            </a:fld>
            <a:endParaRPr lang="en-US" sz="1600" b="1" dirty="0">
              <a:solidFill>
                <a:prstClr val="white"/>
              </a:solidFill>
              <a:latin typeface="Century Gothic" panose="020B0502020202020204"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140557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D59CE-38B1-C173-9FBD-6229F7B6E635}"/>
            </a:ext>
          </a:extLst>
        </p:cNvPr>
        <p:cNvGrpSpPr/>
        <p:nvPr/>
      </p:nvGrpSpPr>
      <p:grpSpPr>
        <a:xfrm>
          <a:off x="0" y="0"/>
          <a:ext cx="0" cy="0"/>
          <a:chOff x="0" y="0"/>
          <a:chExt cx="0" cy="0"/>
        </a:xfrm>
      </p:grpSpPr>
      <p:pic>
        <p:nvPicPr>
          <p:cNvPr id="2" name="Image 0" descr="/mnt/data/image1.png">
            <a:extLst>
              <a:ext uri="{FF2B5EF4-FFF2-40B4-BE49-F238E27FC236}">
                <a16:creationId xmlns:a16="http://schemas.microsoft.com/office/drawing/2014/main" id="{592BB072-BC53-2F19-5B9B-FC83DFDADEF7}"/>
              </a:ext>
            </a:extLst>
          </p:cNvPr>
          <p:cNvPicPr>
            <a:picLocks noChangeAspect="1"/>
          </p:cNvPicPr>
          <p:nvPr/>
        </p:nvPicPr>
        <p:blipFill>
          <a:blip r:embed="rId3"/>
          <a:stretch>
            <a:fillRect/>
          </a:stretch>
        </p:blipFill>
        <p:spPr>
          <a:xfrm>
            <a:off x="4694" y="21280"/>
            <a:ext cx="12191695" cy="6858000"/>
          </a:xfrm>
          <a:prstGeom prst="rect">
            <a:avLst/>
          </a:prstGeom>
        </p:spPr>
      </p:pic>
      <p:sp>
        <p:nvSpPr>
          <p:cNvPr id="4" name="Text 1">
            <a:extLst>
              <a:ext uri="{FF2B5EF4-FFF2-40B4-BE49-F238E27FC236}">
                <a16:creationId xmlns:a16="http://schemas.microsoft.com/office/drawing/2014/main" id="{61FD937D-1379-2749-460B-AF76B2D7654F}"/>
              </a:ext>
            </a:extLst>
          </p:cNvPr>
          <p:cNvSpPr/>
          <p:nvPr/>
        </p:nvSpPr>
        <p:spPr>
          <a:xfrm>
            <a:off x="720698" y="502733"/>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Constitutional mandate and the work we do</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Text 2">
            <a:extLst>
              <a:ext uri="{FF2B5EF4-FFF2-40B4-BE49-F238E27FC236}">
                <a16:creationId xmlns:a16="http://schemas.microsoft.com/office/drawing/2014/main" id="{6C33164A-7480-0DF5-2F14-5177A1FC1FE8}"/>
              </a:ext>
            </a:extLst>
          </p:cNvPr>
          <p:cNvSpPr/>
          <p:nvPr/>
        </p:nvSpPr>
        <p:spPr>
          <a:xfrm>
            <a:off x="731520" y="1026775"/>
            <a:ext cx="2194560" cy="411480"/>
          </a:xfrm>
          <a:prstGeom prst="rect">
            <a:avLst/>
          </a:prstGeom>
          <a:noFill/>
          <a:ln/>
        </p:spPr>
        <p:txBody>
          <a:bodyPr wrap="square" lIns="0" tIns="0" rIns="0" bIns="0" rtlCol="0" anchor="ctr">
            <a:normAutofit/>
          </a:bodyPr>
          <a:lstStyle/>
          <a:p>
            <a:pPr marL="0" indent="0">
              <a:buNone/>
            </a:pPr>
            <a:r>
              <a:rPr lang="en-US" sz="2500" b="1" dirty="0">
                <a:solidFill>
                  <a:srgbClr val="009B8E"/>
                </a:solidFill>
              </a:rPr>
              <a:t>1 000+</a:t>
            </a:r>
            <a:endParaRPr lang="en-US" sz="2500" dirty="0"/>
          </a:p>
        </p:txBody>
      </p:sp>
      <p:sp>
        <p:nvSpPr>
          <p:cNvPr id="6" name="Shape 3">
            <a:extLst>
              <a:ext uri="{FF2B5EF4-FFF2-40B4-BE49-F238E27FC236}">
                <a16:creationId xmlns:a16="http://schemas.microsoft.com/office/drawing/2014/main" id="{18666025-EC47-55E4-570F-4177A8165FF9}"/>
              </a:ext>
            </a:extLst>
          </p:cNvPr>
          <p:cNvSpPr/>
          <p:nvPr/>
        </p:nvSpPr>
        <p:spPr>
          <a:xfrm>
            <a:off x="731520" y="1552555"/>
            <a:ext cx="768096" cy="0"/>
          </a:xfrm>
          <a:prstGeom prst="line">
            <a:avLst/>
          </a:prstGeom>
          <a:noFill/>
          <a:ln w="12700">
            <a:solidFill>
              <a:srgbClr val="009B8E"/>
            </a:solidFill>
            <a:prstDash val="solid"/>
          </a:ln>
        </p:spPr>
        <p:txBody>
          <a:bodyPr/>
          <a:lstStyle/>
          <a:p>
            <a:endParaRPr lang="en-ZA"/>
          </a:p>
        </p:txBody>
      </p:sp>
      <p:sp>
        <p:nvSpPr>
          <p:cNvPr id="7" name="Text 4">
            <a:extLst>
              <a:ext uri="{FF2B5EF4-FFF2-40B4-BE49-F238E27FC236}">
                <a16:creationId xmlns:a16="http://schemas.microsoft.com/office/drawing/2014/main" id="{5370299A-6874-CDDC-67AB-47A0EC47125A}"/>
              </a:ext>
            </a:extLst>
          </p:cNvPr>
          <p:cNvSpPr/>
          <p:nvPr/>
        </p:nvSpPr>
        <p:spPr>
          <a:xfrm>
            <a:off x="731520" y="1667096"/>
            <a:ext cx="2194560" cy="548640"/>
          </a:xfrm>
          <a:prstGeom prst="rect">
            <a:avLst/>
          </a:prstGeom>
          <a:noFill/>
          <a:ln/>
        </p:spPr>
        <p:txBody>
          <a:bodyPr wrap="square" lIns="0" tIns="0" rIns="0" bIns="0" rtlCol="0" anchor="ctr">
            <a:noAutofit/>
          </a:bodyPr>
          <a:lstStyle/>
          <a:p>
            <a:pPr marL="0" indent="0">
              <a:buNone/>
            </a:pPr>
            <a:r>
              <a:rPr lang="en-US" sz="1400" dirty="0">
                <a:solidFill>
                  <a:srgbClr val="4D4D4D"/>
                </a:solidFill>
              </a:rPr>
              <a:t>audits across all spheres of government each year</a:t>
            </a:r>
            <a:endParaRPr lang="en-US" sz="1400" dirty="0"/>
          </a:p>
        </p:txBody>
      </p:sp>
      <p:sp>
        <p:nvSpPr>
          <p:cNvPr id="8" name="Text 5">
            <a:extLst>
              <a:ext uri="{FF2B5EF4-FFF2-40B4-BE49-F238E27FC236}">
                <a16:creationId xmlns:a16="http://schemas.microsoft.com/office/drawing/2014/main" id="{DF1EA8CB-847F-B87E-DA49-42EDC692B98C}"/>
              </a:ext>
            </a:extLst>
          </p:cNvPr>
          <p:cNvSpPr/>
          <p:nvPr/>
        </p:nvSpPr>
        <p:spPr>
          <a:xfrm>
            <a:off x="3300984" y="1152144"/>
            <a:ext cx="8001000" cy="822960"/>
          </a:xfrm>
          <a:prstGeom prst="rect">
            <a:avLst/>
          </a:prstGeom>
          <a:noFill/>
          <a:ln/>
        </p:spPr>
        <p:txBody>
          <a:bodyPr wrap="square" lIns="635" tIns="635" rIns="635" bIns="635" rtlCol="0" anchor="t">
            <a:normAutofit/>
          </a:bodyPr>
          <a:lstStyle/>
          <a:p>
            <a:pPr marL="0" indent="0">
              <a:buNone/>
            </a:pPr>
            <a:r>
              <a:rPr lang="en-US" sz="1500" dirty="0">
                <a:solidFill>
                  <a:srgbClr val="0B2E59"/>
                </a:solidFill>
                <a:latin typeface="Arial" pitchFamily="34" charset="0"/>
                <a:ea typeface="Arial" pitchFamily="34" charset="-122"/>
                <a:cs typeface="Arial" pitchFamily="34" charset="-120"/>
              </a:rPr>
              <a:t>The AGSA has a unique whole-of-government view. Across financial, performance and compliance audits, the office generates credible information for management, oversight, citizens and the broader accountability ecosystem.</a:t>
            </a:r>
            <a:endParaRPr lang="en-US" sz="1500" dirty="0"/>
          </a:p>
        </p:txBody>
      </p:sp>
      <p:sp>
        <p:nvSpPr>
          <p:cNvPr id="9" name="Shape 6">
            <a:extLst>
              <a:ext uri="{FF2B5EF4-FFF2-40B4-BE49-F238E27FC236}">
                <a16:creationId xmlns:a16="http://schemas.microsoft.com/office/drawing/2014/main" id="{B764E430-974F-1293-B46E-6DD8ECFF2950}"/>
              </a:ext>
            </a:extLst>
          </p:cNvPr>
          <p:cNvSpPr/>
          <p:nvPr/>
        </p:nvSpPr>
        <p:spPr>
          <a:xfrm>
            <a:off x="749808" y="2331720"/>
            <a:ext cx="3432048" cy="1216152"/>
          </a:xfrm>
          <a:prstGeom prst="roundRect">
            <a:avLst>
              <a:gd name="adj" fmla="val 6015"/>
            </a:avLst>
          </a:prstGeom>
          <a:solidFill>
            <a:srgbClr val="FFFFFF"/>
          </a:solidFill>
          <a:ln w="12700">
            <a:solidFill>
              <a:srgbClr val="DCE8E8"/>
            </a:solidFill>
            <a:prstDash val="solid"/>
          </a:ln>
        </p:spPr>
        <p:txBody>
          <a:bodyPr/>
          <a:lstStyle/>
          <a:p>
            <a:endParaRPr lang="en-ZA"/>
          </a:p>
        </p:txBody>
      </p:sp>
      <p:sp>
        <p:nvSpPr>
          <p:cNvPr id="10" name="Text 7">
            <a:extLst>
              <a:ext uri="{FF2B5EF4-FFF2-40B4-BE49-F238E27FC236}">
                <a16:creationId xmlns:a16="http://schemas.microsoft.com/office/drawing/2014/main" id="{771129B5-6B21-B409-B993-A8809E7FF8A7}"/>
              </a:ext>
            </a:extLst>
          </p:cNvPr>
          <p:cNvSpPr/>
          <p:nvPr/>
        </p:nvSpPr>
        <p:spPr>
          <a:xfrm>
            <a:off x="896112" y="2496312"/>
            <a:ext cx="3139440" cy="228600"/>
          </a:xfrm>
          <a:prstGeom prst="rect">
            <a:avLst/>
          </a:prstGeom>
          <a:noFill/>
          <a:ln/>
        </p:spPr>
        <p:txBody>
          <a:bodyPr wrap="square" lIns="0" tIns="0" rIns="0" bIns="0" rtlCol="0" anchor="ctr">
            <a:normAutofit/>
          </a:bodyPr>
          <a:lstStyle/>
          <a:p>
            <a:pPr marL="0" indent="0">
              <a:buNone/>
            </a:pPr>
            <a:r>
              <a:rPr lang="en-US" sz="1230" b="1" dirty="0">
                <a:solidFill>
                  <a:srgbClr val="0B2E59"/>
                </a:solidFill>
              </a:rPr>
              <a:t>Financial information</a:t>
            </a:r>
            <a:endParaRPr lang="en-US" sz="1230" dirty="0"/>
          </a:p>
        </p:txBody>
      </p:sp>
      <p:sp>
        <p:nvSpPr>
          <p:cNvPr id="11" name="Text 8">
            <a:extLst>
              <a:ext uri="{FF2B5EF4-FFF2-40B4-BE49-F238E27FC236}">
                <a16:creationId xmlns:a16="http://schemas.microsoft.com/office/drawing/2014/main" id="{CA6C54D5-5A7E-2524-F509-768947194CAB}"/>
              </a:ext>
            </a:extLst>
          </p:cNvPr>
          <p:cNvSpPr/>
          <p:nvPr/>
        </p:nvSpPr>
        <p:spPr>
          <a:xfrm>
            <a:off x="896112" y="2807208"/>
            <a:ext cx="3139440" cy="603504"/>
          </a:xfrm>
          <a:prstGeom prst="rect">
            <a:avLst/>
          </a:prstGeom>
          <a:noFill/>
          <a:ln/>
        </p:spPr>
        <p:txBody>
          <a:bodyPr wrap="square" lIns="0" tIns="0" rIns="0" bIns="0" rtlCol="0" anchor="ctr">
            <a:normAutofit/>
          </a:bodyPr>
          <a:lstStyle/>
          <a:p>
            <a:pPr marL="0" indent="0">
              <a:buNone/>
            </a:pPr>
            <a:r>
              <a:rPr lang="en-US" sz="1400" dirty="0">
                <a:solidFill>
                  <a:srgbClr val="4D4D4D"/>
                </a:solidFill>
              </a:rPr>
              <a:t>Are the financial statements reliable and free from material misstatement?</a:t>
            </a:r>
            <a:endParaRPr lang="en-US" sz="1400" dirty="0"/>
          </a:p>
        </p:txBody>
      </p:sp>
      <p:sp>
        <p:nvSpPr>
          <p:cNvPr id="12" name="Shape 9">
            <a:extLst>
              <a:ext uri="{FF2B5EF4-FFF2-40B4-BE49-F238E27FC236}">
                <a16:creationId xmlns:a16="http://schemas.microsoft.com/office/drawing/2014/main" id="{7CEEF507-A5A9-BE10-4AA4-1124D3BBAC46}"/>
              </a:ext>
            </a:extLst>
          </p:cNvPr>
          <p:cNvSpPr/>
          <p:nvPr/>
        </p:nvSpPr>
        <p:spPr>
          <a:xfrm>
            <a:off x="4383024" y="2331720"/>
            <a:ext cx="3432048" cy="1216152"/>
          </a:xfrm>
          <a:prstGeom prst="roundRect">
            <a:avLst>
              <a:gd name="adj" fmla="val 6015"/>
            </a:avLst>
          </a:prstGeom>
          <a:solidFill>
            <a:srgbClr val="F7FAFA"/>
          </a:solidFill>
          <a:ln w="12700">
            <a:solidFill>
              <a:srgbClr val="DCE8E8"/>
            </a:solidFill>
            <a:prstDash val="solid"/>
          </a:ln>
        </p:spPr>
        <p:txBody>
          <a:bodyPr/>
          <a:lstStyle/>
          <a:p>
            <a:endParaRPr lang="en-ZA"/>
          </a:p>
        </p:txBody>
      </p:sp>
      <p:sp>
        <p:nvSpPr>
          <p:cNvPr id="13" name="Text 10">
            <a:extLst>
              <a:ext uri="{FF2B5EF4-FFF2-40B4-BE49-F238E27FC236}">
                <a16:creationId xmlns:a16="http://schemas.microsoft.com/office/drawing/2014/main" id="{61E8575C-4651-8144-3769-C963A403D26A}"/>
              </a:ext>
            </a:extLst>
          </p:cNvPr>
          <p:cNvSpPr/>
          <p:nvPr/>
        </p:nvSpPr>
        <p:spPr>
          <a:xfrm>
            <a:off x="4529328" y="2496312"/>
            <a:ext cx="3139440" cy="228600"/>
          </a:xfrm>
          <a:prstGeom prst="rect">
            <a:avLst/>
          </a:prstGeom>
          <a:noFill/>
          <a:ln/>
        </p:spPr>
        <p:txBody>
          <a:bodyPr wrap="square" lIns="0" tIns="0" rIns="0" bIns="0" rtlCol="0" anchor="ctr">
            <a:normAutofit/>
          </a:bodyPr>
          <a:lstStyle/>
          <a:p>
            <a:pPr marL="0" indent="0">
              <a:buNone/>
            </a:pPr>
            <a:r>
              <a:rPr lang="en-US" sz="1230" b="1" dirty="0">
                <a:solidFill>
                  <a:srgbClr val="009B8E"/>
                </a:solidFill>
              </a:rPr>
              <a:t>Performance information</a:t>
            </a:r>
            <a:endParaRPr lang="en-US" sz="1230" dirty="0"/>
          </a:p>
        </p:txBody>
      </p:sp>
      <p:sp>
        <p:nvSpPr>
          <p:cNvPr id="14" name="Text 11">
            <a:extLst>
              <a:ext uri="{FF2B5EF4-FFF2-40B4-BE49-F238E27FC236}">
                <a16:creationId xmlns:a16="http://schemas.microsoft.com/office/drawing/2014/main" id="{93659FDD-0CB8-004B-6447-EAFD59706C71}"/>
              </a:ext>
            </a:extLst>
          </p:cNvPr>
          <p:cNvSpPr/>
          <p:nvPr/>
        </p:nvSpPr>
        <p:spPr>
          <a:xfrm>
            <a:off x="4529328" y="2807208"/>
            <a:ext cx="3139440" cy="603504"/>
          </a:xfrm>
          <a:prstGeom prst="rect">
            <a:avLst/>
          </a:prstGeom>
          <a:noFill/>
          <a:ln/>
        </p:spPr>
        <p:txBody>
          <a:bodyPr wrap="square" lIns="0" tIns="0" rIns="0" bIns="0" rtlCol="0" anchor="ctr">
            <a:normAutofit/>
          </a:bodyPr>
          <a:lstStyle/>
          <a:p>
            <a:pPr marL="0" indent="0">
              <a:buNone/>
            </a:pPr>
            <a:r>
              <a:rPr lang="en-US" sz="1400" dirty="0">
                <a:solidFill>
                  <a:srgbClr val="4D4D4D"/>
                </a:solidFill>
              </a:rPr>
              <a:t>Is reported delivery reliable and useful for accountability?</a:t>
            </a:r>
            <a:endParaRPr lang="en-US" sz="1400" dirty="0"/>
          </a:p>
        </p:txBody>
      </p:sp>
      <p:sp>
        <p:nvSpPr>
          <p:cNvPr id="15" name="Shape 12">
            <a:extLst>
              <a:ext uri="{FF2B5EF4-FFF2-40B4-BE49-F238E27FC236}">
                <a16:creationId xmlns:a16="http://schemas.microsoft.com/office/drawing/2014/main" id="{E832E713-15D8-1ADD-3BCB-7C39FE014751}"/>
              </a:ext>
            </a:extLst>
          </p:cNvPr>
          <p:cNvSpPr/>
          <p:nvPr/>
        </p:nvSpPr>
        <p:spPr>
          <a:xfrm>
            <a:off x="8016240" y="2331720"/>
            <a:ext cx="3432048" cy="1216152"/>
          </a:xfrm>
          <a:prstGeom prst="roundRect">
            <a:avLst>
              <a:gd name="adj" fmla="val 6015"/>
            </a:avLst>
          </a:prstGeom>
          <a:solidFill>
            <a:srgbClr val="FFFFFF"/>
          </a:solidFill>
          <a:ln w="12700">
            <a:solidFill>
              <a:srgbClr val="DCE8E8"/>
            </a:solidFill>
            <a:prstDash val="solid"/>
          </a:ln>
        </p:spPr>
        <p:txBody>
          <a:bodyPr/>
          <a:lstStyle/>
          <a:p>
            <a:endParaRPr lang="en-ZA"/>
          </a:p>
        </p:txBody>
      </p:sp>
      <p:sp>
        <p:nvSpPr>
          <p:cNvPr id="16" name="Text 13">
            <a:extLst>
              <a:ext uri="{FF2B5EF4-FFF2-40B4-BE49-F238E27FC236}">
                <a16:creationId xmlns:a16="http://schemas.microsoft.com/office/drawing/2014/main" id="{22CDE107-9FDA-F284-A2FF-37D49582C8B2}"/>
              </a:ext>
            </a:extLst>
          </p:cNvPr>
          <p:cNvSpPr/>
          <p:nvPr/>
        </p:nvSpPr>
        <p:spPr>
          <a:xfrm>
            <a:off x="8162544" y="2496312"/>
            <a:ext cx="3139440" cy="228600"/>
          </a:xfrm>
          <a:prstGeom prst="rect">
            <a:avLst/>
          </a:prstGeom>
          <a:noFill/>
          <a:ln/>
        </p:spPr>
        <p:txBody>
          <a:bodyPr wrap="square" lIns="0" tIns="0" rIns="0" bIns="0" rtlCol="0" anchor="ctr">
            <a:normAutofit/>
          </a:bodyPr>
          <a:lstStyle/>
          <a:p>
            <a:pPr marL="0" indent="0">
              <a:buNone/>
            </a:pPr>
            <a:r>
              <a:rPr lang="en-US" sz="1230" b="1" dirty="0">
                <a:solidFill>
                  <a:srgbClr val="0B2E59"/>
                </a:solidFill>
              </a:rPr>
              <a:t>Compliance with legislation</a:t>
            </a:r>
            <a:endParaRPr lang="en-US" sz="1230" dirty="0"/>
          </a:p>
        </p:txBody>
      </p:sp>
      <p:sp>
        <p:nvSpPr>
          <p:cNvPr id="17" name="Text 14">
            <a:extLst>
              <a:ext uri="{FF2B5EF4-FFF2-40B4-BE49-F238E27FC236}">
                <a16:creationId xmlns:a16="http://schemas.microsoft.com/office/drawing/2014/main" id="{42A09987-8666-D2F3-62C2-0FA02BDB88AF}"/>
              </a:ext>
            </a:extLst>
          </p:cNvPr>
          <p:cNvSpPr/>
          <p:nvPr/>
        </p:nvSpPr>
        <p:spPr>
          <a:xfrm>
            <a:off x="8162544" y="2807208"/>
            <a:ext cx="3139440" cy="603504"/>
          </a:xfrm>
          <a:prstGeom prst="rect">
            <a:avLst/>
          </a:prstGeom>
          <a:noFill/>
          <a:ln/>
        </p:spPr>
        <p:txBody>
          <a:bodyPr wrap="square" lIns="0" tIns="0" rIns="0" bIns="0" rtlCol="0" anchor="ctr">
            <a:noAutofit/>
          </a:bodyPr>
          <a:lstStyle/>
          <a:p>
            <a:pPr marL="0" indent="0">
              <a:buNone/>
            </a:pPr>
            <a:r>
              <a:rPr lang="en-US" sz="1400" dirty="0">
                <a:solidFill>
                  <a:srgbClr val="4D4D4D"/>
                </a:solidFill>
              </a:rPr>
              <a:t>Were public resources used lawfully and within the prescripts that protect fairness and value?</a:t>
            </a:r>
            <a:endParaRPr lang="en-US" sz="1400" dirty="0"/>
          </a:p>
        </p:txBody>
      </p:sp>
      <p:sp>
        <p:nvSpPr>
          <p:cNvPr id="18" name="Text 15">
            <a:extLst>
              <a:ext uri="{FF2B5EF4-FFF2-40B4-BE49-F238E27FC236}">
                <a16:creationId xmlns:a16="http://schemas.microsoft.com/office/drawing/2014/main" id="{2331FA23-D4A5-4410-8A89-B216205BFE8A}"/>
              </a:ext>
            </a:extLst>
          </p:cNvPr>
          <p:cNvSpPr/>
          <p:nvPr/>
        </p:nvSpPr>
        <p:spPr>
          <a:xfrm>
            <a:off x="868680" y="4187952"/>
            <a:ext cx="10332720" cy="713232"/>
          </a:xfrm>
          <a:prstGeom prst="rect">
            <a:avLst/>
          </a:prstGeom>
          <a:noFill/>
          <a:ln/>
        </p:spPr>
        <p:txBody>
          <a:bodyPr wrap="square" lIns="635" tIns="635" rIns="635" bIns="635" rtlCol="0" anchor="t">
            <a:normAutofit lnSpcReduction="10000"/>
          </a:bodyPr>
          <a:lstStyle/>
          <a:p>
            <a:pPr marL="0" indent="0">
              <a:buNone/>
            </a:pPr>
            <a:r>
              <a:rPr lang="en-US" sz="1600" b="1" dirty="0">
                <a:solidFill>
                  <a:srgbClr val="222222"/>
                </a:solidFill>
                <a:latin typeface="Arial" pitchFamily="34" charset="0"/>
                <a:ea typeface="Arial" pitchFamily="34" charset="-122"/>
                <a:cs typeface="Arial" pitchFamily="34" charset="-120"/>
              </a:rPr>
              <a:t>Together, these audits serve as an early-warning system: they reveal weak controls, poor procurement, missing evidence, financial loss indicators and risk to service delivery before matters become investigations or commissions.</a:t>
            </a:r>
            <a:endParaRPr lang="en-US" sz="1600" dirty="0"/>
          </a:p>
        </p:txBody>
      </p:sp>
      <p:sp>
        <p:nvSpPr>
          <p:cNvPr id="19" name="Shape 16">
            <a:extLst>
              <a:ext uri="{FF2B5EF4-FFF2-40B4-BE49-F238E27FC236}">
                <a16:creationId xmlns:a16="http://schemas.microsoft.com/office/drawing/2014/main" id="{DB54DB43-409A-9F37-B835-3BFFCE6E7782}"/>
              </a:ext>
            </a:extLst>
          </p:cNvPr>
          <p:cNvSpPr/>
          <p:nvPr/>
        </p:nvSpPr>
        <p:spPr>
          <a:xfrm>
            <a:off x="960120" y="5285232"/>
            <a:ext cx="1920240" cy="658368"/>
          </a:xfrm>
          <a:prstGeom prst="chevron">
            <a:avLst>
              <a:gd name="adj" fmla="val 11111"/>
            </a:avLst>
          </a:prstGeom>
          <a:solidFill>
            <a:srgbClr val="0B2E59"/>
          </a:solidFill>
          <a:ln w="12700">
            <a:solidFill>
              <a:srgbClr val="0B2E59"/>
            </a:solidFill>
            <a:prstDash val="solid"/>
          </a:ln>
        </p:spPr>
        <p:txBody>
          <a:bodyPr/>
          <a:lstStyle/>
          <a:p>
            <a:endParaRPr lang="en-ZA"/>
          </a:p>
        </p:txBody>
      </p:sp>
      <p:sp>
        <p:nvSpPr>
          <p:cNvPr id="20" name="Text 17">
            <a:extLst>
              <a:ext uri="{FF2B5EF4-FFF2-40B4-BE49-F238E27FC236}">
                <a16:creationId xmlns:a16="http://schemas.microsoft.com/office/drawing/2014/main" id="{E26A7312-AEBE-5E92-1BD2-05816FBA7B9B}"/>
              </a:ext>
            </a:extLst>
          </p:cNvPr>
          <p:cNvSpPr/>
          <p:nvPr/>
        </p:nvSpPr>
        <p:spPr>
          <a:xfrm>
            <a:off x="10332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Audit evidence</a:t>
            </a:r>
            <a:endParaRPr lang="en-US" sz="950" dirty="0"/>
          </a:p>
        </p:txBody>
      </p:sp>
      <p:sp>
        <p:nvSpPr>
          <p:cNvPr id="21" name="Shape 18">
            <a:extLst>
              <a:ext uri="{FF2B5EF4-FFF2-40B4-BE49-F238E27FC236}">
                <a16:creationId xmlns:a16="http://schemas.microsoft.com/office/drawing/2014/main" id="{252B8F6F-DCC4-1B43-F127-E81C98455FD4}"/>
              </a:ext>
            </a:extLst>
          </p:cNvPr>
          <p:cNvSpPr/>
          <p:nvPr/>
        </p:nvSpPr>
        <p:spPr>
          <a:xfrm>
            <a:off x="3017520" y="5285232"/>
            <a:ext cx="1920240" cy="658368"/>
          </a:xfrm>
          <a:prstGeom prst="chevron">
            <a:avLst>
              <a:gd name="adj" fmla="val 11111"/>
            </a:avLst>
          </a:prstGeom>
          <a:solidFill>
            <a:srgbClr val="009B8E"/>
          </a:solidFill>
          <a:ln w="12700">
            <a:solidFill>
              <a:srgbClr val="009B8E"/>
            </a:solidFill>
            <a:prstDash val="solid"/>
          </a:ln>
        </p:spPr>
        <p:txBody>
          <a:bodyPr/>
          <a:lstStyle/>
          <a:p>
            <a:endParaRPr lang="en-ZA"/>
          </a:p>
        </p:txBody>
      </p:sp>
      <p:sp>
        <p:nvSpPr>
          <p:cNvPr id="22" name="Text 19">
            <a:extLst>
              <a:ext uri="{FF2B5EF4-FFF2-40B4-BE49-F238E27FC236}">
                <a16:creationId xmlns:a16="http://schemas.microsoft.com/office/drawing/2014/main" id="{9240B9CF-F5FE-8EAF-A8D1-09559E03509E}"/>
              </a:ext>
            </a:extLst>
          </p:cNvPr>
          <p:cNvSpPr/>
          <p:nvPr/>
        </p:nvSpPr>
        <p:spPr>
          <a:xfrm>
            <a:off x="30906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Oversight action</a:t>
            </a:r>
            <a:endParaRPr lang="en-US" sz="950" dirty="0"/>
          </a:p>
        </p:txBody>
      </p:sp>
      <p:sp>
        <p:nvSpPr>
          <p:cNvPr id="23" name="Shape 20">
            <a:extLst>
              <a:ext uri="{FF2B5EF4-FFF2-40B4-BE49-F238E27FC236}">
                <a16:creationId xmlns:a16="http://schemas.microsoft.com/office/drawing/2014/main" id="{4C086BFD-A024-473F-BD00-2D78D393066B}"/>
              </a:ext>
            </a:extLst>
          </p:cNvPr>
          <p:cNvSpPr/>
          <p:nvPr/>
        </p:nvSpPr>
        <p:spPr>
          <a:xfrm>
            <a:off x="5074920" y="5285232"/>
            <a:ext cx="1920240" cy="658368"/>
          </a:xfrm>
          <a:prstGeom prst="chevron">
            <a:avLst>
              <a:gd name="adj" fmla="val 11111"/>
            </a:avLst>
          </a:prstGeom>
          <a:solidFill>
            <a:srgbClr val="0B2E59"/>
          </a:solidFill>
          <a:ln w="12700">
            <a:solidFill>
              <a:srgbClr val="0B2E59"/>
            </a:solidFill>
            <a:prstDash val="solid"/>
          </a:ln>
        </p:spPr>
        <p:txBody>
          <a:bodyPr/>
          <a:lstStyle/>
          <a:p>
            <a:endParaRPr lang="en-ZA"/>
          </a:p>
        </p:txBody>
      </p:sp>
      <p:sp>
        <p:nvSpPr>
          <p:cNvPr id="24" name="Text 21">
            <a:extLst>
              <a:ext uri="{FF2B5EF4-FFF2-40B4-BE49-F238E27FC236}">
                <a16:creationId xmlns:a16="http://schemas.microsoft.com/office/drawing/2014/main" id="{FAA0206C-3A4D-AD3D-4B91-24A99ECB11AC}"/>
              </a:ext>
            </a:extLst>
          </p:cNvPr>
          <p:cNvSpPr/>
          <p:nvPr/>
        </p:nvSpPr>
        <p:spPr>
          <a:xfrm>
            <a:off x="51480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Investigation</a:t>
            </a:r>
            <a:endParaRPr lang="en-US" sz="950" dirty="0"/>
          </a:p>
        </p:txBody>
      </p:sp>
      <p:sp>
        <p:nvSpPr>
          <p:cNvPr id="25" name="Shape 22">
            <a:extLst>
              <a:ext uri="{FF2B5EF4-FFF2-40B4-BE49-F238E27FC236}">
                <a16:creationId xmlns:a16="http://schemas.microsoft.com/office/drawing/2014/main" id="{27E2E0EE-AC5E-599A-52F1-D1DAA613D0DF}"/>
              </a:ext>
            </a:extLst>
          </p:cNvPr>
          <p:cNvSpPr/>
          <p:nvPr/>
        </p:nvSpPr>
        <p:spPr>
          <a:xfrm>
            <a:off x="7132320" y="5285232"/>
            <a:ext cx="1920240" cy="658368"/>
          </a:xfrm>
          <a:prstGeom prst="chevron">
            <a:avLst>
              <a:gd name="adj" fmla="val 11111"/>
            </a:avLst>
          </a:prstGeom>
          <a:solidFill>
            <a:srgbClr val="009B8E"/>
          </a:solidFill>
          <a:ln w="12700">
            <a:solidFill>
              <a:srgbClr val="009B8E"/>
            </a:solidFill>
            <a:prstDash val="solid"/>
          </a:ln>
        </p:spPr>
        <p:txBody>
          <a:bodyPr/>
          <a:lstStyle/>
          <a:p>
            <a:endParaRPr lang="en-ZA"/>
          </a:p>
        </p:txBody>
      </p:sp>
      <p:sp>
        <p:nvSpPr>
          <p:cNvPr id="26" name="Text 23">
            <a:extLst>
              <a:ext uri="{FF2B5EF4-FFF2-40B4-BE49-F238E27FC236}">
                <a16:creationId xmlns:a16="http://schemas.microsoft.com/office/drawing/2014/main" id="{7ED53C45-0511-4B66-3609-EC7545150AF0}"/>
              </a:ext>
            </a:extLst>
          </p:cNvPr>
          <p:cNvSpPr/>
          <p:nvPr/>
        </p:nvSpPr>
        <p:spPr>
          <a:xfrm>
            <a:off x="72054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Consequence</a:t>
            </a:r>
            <a:endParaRPr lang="en-US" sz="950" dirty="0"/>
          </a:p>
        </p:txBody>
      </p:sp>
      <p:sp>
        <p:nvSpPr>
          <p:cNvPr id="27" name="Shape 24">
            <a:extLst>
              <a:ext uri="{FF2B5EF4-FFF2-40B4-BE49-F238E27FC236}">
                <a16:creationId xmlns:a16="http://schemas.microsoft.com/office/drawing/2014/main" id="{C3A8E098-7B4D-17C8-490C-9AF68226F1F2}"/>
              </a:ext>
            </a:extLst>
          </p:cNvPr>
          <p:cNvSpPr/>
          <p:nvPr/>
        </p:nvSpPr>
        <p:spPr>
          <a:xfrm>
            <a:off x="9189720" y="5285232"/>
            <a:ext cx="1920240" cy="658368"/>
          </a:xfrm>
          <a:prstGeom prst="roundRect">
            <a:avLst>
              <a:gd name="adj" fmla="val 11111"/>
            </a:avLst>
          </a:prstGeom>
          <a:solidFill>
            <a:srgbClr val="0B2E59"/>
          </a:solidFill>
          <a:ln w="12700">
            <a:solidFill>
              <a:srgbClr val="0B2E59"/>
            </a:solidFill>
            <a:prstDash val="solid"/>
          </a:ln>
        </p:spPr>
        <p:txBody>
          <a:bodyPr/>
          <a:lstStyle/>
          <a:p>
            <a:endParaRPr lang="en-ZA"/>
          </a:p>
        </p:txBody>
      </p:sp>
      <p:sp>
        <p:nvSpPr>
          <p:cNvPr id="28" name="Text 25">
            <a:extLst>
              <a:ext uri="{FF2B5EF4-FFF2-40B4-BE49-F238E27FC236}">
                <a16:creationId xmlns:a16="http://schemas.microsoft.com/office/drawing/2014/main" id="{BD1C69F2-FA7E-4F18-F85C-041DF8484E7E}"/>
              </a:ext>
            </a:extLst>
          </p:cNvPr>
          <p:cNvSpPr/>
          <p:nvPr/>
        </p:nvSpPr>
        <p:spPr>
          <a:xfrm>
            <a:off x="92628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Reform</a:t>
            </a:r>
            <a:endParaRPr lang="en-US" sz="950" dirty="0"/>
          </a:p>
        </p:txBody>
      </p:sp>
      <p:sp>
        <p:nvSpPr>
          <p:cNvPr id="3" name="Slide Number Placeholder 5">
            <a:extLst>
              <a:ext uri="{FF2B5EF4-FFF2-40B4-BE49-F238E27FC236}">
                <a16:creationId xmlns:a16="http://schemas.microsoft.com/office/drawing/2014/main" id="{6C0EB12D-E5FB-3854-458E-E5427A4B30F7}"/>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45A022D4-E209-4AB7-A16F-072BFBAC050B}" type="slidenum">
              <a:rPr lang="en-US" sz="1600" b="1" smtClean="0">
                <a:solidFill>
                  <a:prstClr val="white"/>
                </a:solidFill>
                <a:latin typeface="Century Gothic" panose="020B0502020202020204" pitchFamily="34" charset="0"/>
                <a:ea typeface="Lato" panose="020F0502020204030203" pitchFamily="34" charset="0"/>
                <a:cs typeface="Lato" panose="020F0502020204030203" pitchFamily="34" charset="0"/>
              </a:rPr>
              <a:pPr algn="ctr">
                <a:defRPr/>
              </a:pPr>
              <a:t>4</a:t>
            </a:fld>
            <a:endParaRPr lang="en-US" sz="1600" b="1" dirty="0">
              <a:solidFill>
                <a:prstClr val="white"/>
              </a:solidFill>
              <a:latin typeface="Century Gothic" panose="020B0502020202020204"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780775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89C57-BCA2-45BF-59D9-2571CA57AC52}"/>
              </a:ext>
            </a:extLst>
          </p:cNvPr>
          <p:cNvSpPr>
            <a:spLocks noGrp="1"/>
          </p:cNvSpPr>
          <p:nvPr>
            <p:ph type="title"/>
          </p:nvPr>
        </p:nvSpPr>
        <p:spPr>
          <a:xfrm>
            <a:off x="530936" y="346900"/>
            <a:ext cx="10563162" cy="584724"/>
          </a:xfrm>
        </p:spPr>
        <p:txBody>
          <a:bodyPr>
            <a:normAutofit fontScale="90000"/>
          </a:bodyPr>
          <a:lstStyle/>
          <a:p>
            <a:r>
              <a:rPr lang="en-US" dirty="0"/>
              <a:t>Our mission to advocate for effective national and provincial government culture</a:t>
            </a:r>
          </a:p>
        </p:txBody>
      </p:sp>
      <p:sp>
        <p:nvSpPr>
          <p:cNvPr id="6" name="Slide Number Placeholder 5">
            <a:extLst>
              <a:ext uri="{FF2B5EF4-FFF2-40B4-BE49-F238E27FC236}">
                <a16:creationId xmlns:a16="http://schemas.microsoft.com/office/drawing/2014/main" id="{D691DFD2-91DC-92A6-CC68-D046C767A44D}"/>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5A022D4-E209-4AB7-A16F-072BFBAC050B}" type="slidenum">
              <a:rPr kumimoji="0" lang="en-US" sz="1600" b="1" i="0" u="none" strike="noStrike" kern="1200" cap="none" spc="0" normalizeH="0" baseline="0" noProof="0" smtClean="0">
                <a:ln>
                  <a:noFill/>
                </a:ln>
                <a:solidFill>
                  <a:prstClr val="white"/>
                </a:solidFill>
                <a:effectLst/>
                <a:uLnTx/>
                <a:uFillTx/>
                <a:latin typeface="Century Gothic" panose="020B0502020202020204" pitchFamily="34" charset="0"/>
                <a:ea typeface="Lato" panose="020F0502020204030203" pitchFamily="34" charset="0"/>
                <a:cs typeface="Lato" panose="020F050202020403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600" b="1" i="0" u="none" strike="noStrike" kern="1200" cap="none" spc="0" normalizeH="0" baseline="0" noProof="0" dirty="0">
              <a:ln>
                <a:noFill/>
              </a:ln>
              <a:solidFill>
                <a:prstClr val="white"/>
              </a:solidFill>
              <a:effectLst/>
              <a:uLnTx/>
              <a:uFillTx/>
              <a:latin typeface="Century Gothic" panose="020B0502020202020204" pitchFamily="34" charset="0"/>
              <a:ea typeface="Lato" panose="020F0502020204030203" pitchFamily="34" charset="0"/>
              <a:cs typeface="Lato" panose="020F0502020204030203" pitchFamily="34" charset="0"/>
            </a:endParaRPr>
          </a:p>
        </p:txBody>
      </p:sp>
      <p:grpSp>
        <p:nvGrpSpPr>
          <p:cNvPr id="7" name="Group 6">
            <a:extLst>
              <a:ext uri="{FF2B5EF4-FFF2-40B4-BE49-F238E27FC236}">
                <a16:creationId xmlns:a16="http://schemas.microsoft.com/office/drawing/2014/main" id="{D9A0B75B-D5C8-D369-0A41-8A40EB04F6C6}"/>
              </a:ext>
            </a:extLst>
          </p:cNvPr>
          <p:cNvGrpSpPr/>
          <p:nvPr/>
        </p:nvGrpSpPr>
        <p:grpSpPr>
          <a:xfrm>
            <a:off x="1759606" y="1241822"/>
            <a:ext cx="8540865" cy="5135072"/>
            <a:chOff x="1213516" y="1897095"/>
            <a:chExt cx="8540865" cy="5135072"/>
          </a:xfrm>
        </p:grpSpPr>
        <p:grpSp>
          <p:nvGrpSpPr>
            <p:cNvPr id="8" name="Group 7">
              <a:extLst>
                <a:ext uri="{FF2B5EF4-FFF2-40B4-BE49-F238E27FC236}">
                  <a16:creationId xmlns:a16="http://schemas.microsoft.com/office/drawing/2014/main" id="{1E6B8F42-C0DC-00BE-2ED6-F5CC37D23613}"/>
                </a:ext>
              </a:extLst>
            </p:cNvPr>
            <p:cNvGrpSpPr/>
            <p:nvPr/>
          </p:nvGrpSpPr>
          <p:grpSpPr>
            <a:xfrm>
              <a:off x="3542090" y="2783097"/>
              <a:ext cx="3408935" cy="3226621"/>
              <a:chOff x="7397688" y="3067980"/>
              <a:chExt cx="3133009" cy="2965452"/>
            </a:xfrm>
          </p:grpSpPr>
          <p:grpSp>
            <p:nvGrpSpPr>
              <p:cNvPr id="13" name="Group 12">
                <a:extLst>
                  <a:ext uri="{FF2B5EF4-FFF2-40B4-BE49-F238E27FC236}">
                    <a16:creationId xmlns:a16="http://schemas.microsoft.com/office/drawing/2014/main" id="{B433571F-E543-E7BE-8BDD-5D617626CC14}"/>
                  </a:ext>
                </a:extLst>
              </p:cNvPr>
              <p:cNvGrpSpPr>
                <a:grpSpLocks noChangeAspect="1"/>
              </p:cNvGrpSpPr>
              <p:nvPr/>
            </p:nvGrpSpPr>
            <p:grpSpPr>
              <a:xfrm>
                <a:off x="8542111" y="4054025"/>
                <a:ext cx="1029538" cy="1047831"/>
                <a:chOff x="8564643" y="3953053"/>
                <a:chExt cx="916788" cy="933078"/>
              </a:xfrm>
            </p:grpSpPr>
            <p:sp>
              <p:nvSpPr>
                <p:cNvPr id="22" name="Oval 21">
                  <a:extLst>
                    <a:ext uri="{FF2B5EF4-FFF2-40B4-BE49-F238E27FC236}">
                      <a16:creationId xmlns:a16="http://schemas.microsoft.com/office/drawing/2014/main" id="{8AFA8356-3802-A351-265F-95B888165EA0}"/>
                    </a:ext>
                  </a:extLst>
                </p:cNvPr>
                <p:cNvSpPr>
                  <a:spLocks noChangeAspect="1"/>
                </p:cNvSpPr>
                <p:nvPr/>
              </p:nvSpPr>
              <p:spPr>
                <a:xfrm>
                  <a:off x="8564643" y="3953053"/>
                  <a:ext cx="916788" cy="916792"/>
                </a:xfrm>
                <a:prstGeom prst="ellipse">
                  <a:avLst/>
                </a:prstGeom>
                <a:solidFill>
                  <a:srgbClr val="232C63"/>
                </a:solidFill>
                <a:ln w="1905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entury Gothic" panose="020B0502020202020204" pitchFamily="34" charset="0"/>
                    <a:ea typeface="+mn-ea"/>
                    <a:cs typeface="+mn-cs"/>
                  </a:endParaRPr>
                </a:p>
              </p:txBody>
            </p:sp>
            <p:pic>
              <p:nvPicPr>
                <p:cNvPr id="23" name="Picture 16" descr="A arrow pointing towards the sky&#10;&#10;Description automatically generated with medium confidence">
                  <a:extLst>
                    <a:ext uri="{FF2B5EF4-FFF2-40B4-BE49-F238E27FC236}">
                      <a16:creationId xmlns:a16="http://schemas.microsoft.com/office/drawing/2014/main" id="{291D3C44-18A6-6373-BF0C-335444B0673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10843" y="3993091"/>
                  <a:ext cx="661309" cy="89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a:extLst>
                  <a:ext uri="{FF2B5EF4-FFF2-40B4-BE49-F238E27FC236}">
                    <a16:creationId xmlns:a16="http://schemas.microsoft.com/office/drawing/2014/main" id="{00B5C44F-9969-1FC3-1B1D-87125CBFF002}"/>
                  </a:ext>
                </a:extLst>
              </p:cNvPr>
              <p:cNvGrpSpPr>
                <a:grpSpLocks noChangeAspect="1"/>
              </p:cNvGrpSpPr>
              <p:nvPr/>
            </p:nvGrpSpPr>
            <p:grpSpPr>
              <a:xfrm>
                <a:off x="7397688" y="3067980"/>
                <a:ext cx="3133009" cy="2965452"/>
                <a:chOff x="6764465" y="2116800"/>
                <a:chExt cx="3916260" cy="3706813"/>
              </a:xfrm>
            </p:grpSpPr>
            <p:grpSp>
              <p:nvGrpSpPr>
                <p:cNvPr id="15" name="Group 14">
                  <a:extLst>
                    <a:ext uri="{FF2B5EF4-FFF2-40B4-BE49-F238E27FC236}">
                      <a16:creationId xmlns:a16="http://schemas.microsoft.com/office/drawing/2014/main" id="{D86F49C2-16FE-610D-44F9-6A2E7B9068B6}"/>
                    </a:ext>
                  </a:extLst>
                </p:cNvPr>
                <p:cNvGrpSpPr/>
                <p:nvPr/>
              </p:nvGrpSpPr>
              <p:grpSpPr>
                <a:xfrm>
                  <a:off x="6764465" y="2116800"/>
                  <a:ext cx="3916260" cy="3706813"/>
                  <a:chOff x="6896545" y="2116800"/>
                  <a:chExt cx="3916260" cy="3706813"/>
                </a:xfrm>
              </p:grpSpPr>
              <p:pic>
                <p:nvPicPr>
                  <p:cNvPr id="17" name="Graphic 16">
                    <a:extLst>
                      <a:ext uri="{FF2B5EF4-FFF2-40B4-BE49-F238E27FC236}">
                        <a16:creationId xmlns:a16="http://schemas.microsoft.com/office/drawing/2014/main" id="{CE306F24-09A3-ABC8-EC0C-4CD59E14E90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06801" y="2116800"/>
                    <a:ext cx="3706004" cy="3706813"/>
                  </a:xfrm>
                  <a:prstGeom prst="rect">
                    <a:avLst/>
                  </a:prstGeom>
                </p:spPr>
              </p:pic>
              <p:sp>
                <p:nvSpPr>
                  <p:cNvPr id="18" name="Text Placeholder 1">
                    <a:extLst>
                      <a:ext uri="{FF2B5EF4-FFF2-40B4-BE49-F238E27FC236}">
                        <a16:creationId xmlns:a16="http://schemas.microsoft.com/office/drawing/2014/main" id="{A39D432C-6301-64FF-B72E-72F40007B3EF}"/>
                      </a:ext>
                    </a:extLst>
                  </p:cNvPr>
                  <p:cNvSpPr txBox="1">
                    <a:spLocks/>
                  </p:cNvSpPr>
                  <p:nvPr/>
                </p:nvSpPr>
                <p:spPr>
                  <a:xfrm>
                    <a:off x="8269185" y="2539265"/>
                    <a:ext cx="2255894" cy="430834"/>
                  </a:xfrm>
                  <a:prstGeom prst="rect">
                    <a:avLst/>
                  </a:prstGeom>
                </p:spPr>
                <p:txBody>
                  <a:bodyPr lIns="106586" tIns="53294" rIns="106586" bIns="53294" anchor="ctr">
                    <a:normAutofit/>
                  </a:bodyPr>
                  <a:lstStyle>
                    <a:defPPr>
                      <a:defRPr lang="en-US"/>
                    </a:defPPr>
                    <a:lvl1pPr algn="l" defTabSz="565545" rtl="0" eaLnBrk="1" fontAlgn="auto" hangingPunct="1">
                      <a:spcBef>
                        <a:spcPts val="0"/>
                      </a:spcBef>
                      <a:spcAft>
                        <a:spcPts val="0"/>
                      </a:spcAft>
                      <a:defRPr sz="1500" kern="1200">
                        <a:solidFill>
                          <a:schemeClr val="tx1">
                            <a:tint val="75000"/>
                          </a:schemeClr>
                        </a:solidFill>
                        <a:latin typeface="+mn-lt"/>
                        <a:ea typeface="+mn-ea"/>
                        <a:cs typeface="+mn-cs"/>
                      </a:defRPr>
                    </a:lvl1pPr>
                    <a:lvl2pPr marL="565150" indent="-107950" algn="l" defTabSz="565150" rtl="0" eaLnBrk="0" fontAlgn="base" hangingPunct="0">
                      <a:spcBef>
                        <a:spcPct val="0"/>
                      </a:spcBef>
                      <a:spcAft>
                        <a:spcPct val="0"/>
                      </a:spcAft>
                      <a:defRPr sz="2300" kern="1200">
                        <a:solidFill>
                          <a:schemeClr val="tx1"/>
                        </a:solidFill>
                        <a:latin typeface="Calibri" panose="020F0502020204030204" pitchFamily="34" charset="0"/>
                        <a:ea typeface="+mn-ea"/>
                        <a:cs typeface="+mn-cs"/>
                      </a:defRPr>
                    </a:lvl2pPr>
                    <a:lvl3pPr marL="1130300" indent="-215900" algn="l" defTabSz="565150" rtl="0" eaLnBrk="0" fontAlgn="base" hangingPunct="0">
                      <a:spcBef>
                        <a:spcPct val="0"/>
                      </a:spcBef>
                      <a:spcAft>
                        <a:spcPct val="0"/>
                      </a:spcAft>
                      <a:defRPr sz="2300" kern="1200">
                        <a:solidFill>
                          <a:schemeClr val="tx1"/>
                        </a:solidFill>
                        <a:latin typeface="Calibri" panose="020F0502020204030204" pitchFamily="34" charset="0"/>
                        <a:ea typeface="+mn-ea"/>
                        <a:cs typeface="+mn-cs"/>
                      </a:defRPr>
                    </a:lvl3pPr>
                    <a:lvl4pPr marL="1695450" indent="-323850" algn="l" defTabSz="565150" rtl="0" eaLnBrk="0" fontAlgn="base" hangingPunct="0">
                      <a:spcBef>
                        <a:spcPct val="0"/>
                      </a:spcBef>
                      <a:spcAft>
                        <a:spcPct val="0"/>
                      </a:spcAft>
                      <a:defRPr sz="2300" kern="1200">
                        <a:solidFill>
                          <a:schemeClr val="tx1"/>
                        </a:solidFill>
                        <a:latin typeface="Calibri" panose="020F0502020204030204" pitchFamily="34" charset="0"/>
                        <a:ea typeface="+mn-ea"/>
                        <a:cs typeface="+mn-cs"/>
                      </a:defRPr>
                    </a:lvl4pPr>
                    <a:lvl5pPr marL="2260600" indent="-431800" algn="l" defTabSz="565150" rtl="0" eaLnBrk="0" fontAlgn="base" hangingPunct="0">
                      <a:spcBef>
                        <a:spcPct val="0"/>
                      </a:spcBef>
                      <a:spcAft>
                        <a:spcPct val="0"/>
                      </a:spcAft>
                      <a:defRPr sz="2300" kern="1200">
                        <a:solidFill>
                          <a:schemeClr val="tx1"/>
                        </a:solidFill>
                        <a:latin typeface="Calibri" panose="020F0502020204030204" pitchFamily="34" charset="0"/>
                        <a:ea typeface="+mn-ea"/>
                        <a:cs typeface="+mn-cs"/>
                      </a:defRPr>
                    </a:lvl5pPr>
                    <a:lvl6pPr marL="2286000" algn="l" defTabSz="914400" rtl="0" eaLnBrk="1" latinLnBrk="0" hangingPunct="1">
                      <a:defRPr sz="2300" kern="1200">
                        <a:solidFill>
                          <a:schemeClr val="tx1"/>
                        </a:solidFill>
                        <a:latin typeface="Calibri" panose="020F0502020204030204" pitchFamily="34" charset="0"/>
                        <a:ea typeface="+mn-ea"/>
                        <a:cs typeface="+mn-cs"/>
                      </a:defRPr>
                    </a:lvl6pPr>
                    <a:lvl7pPr marL="2743200" algn="l" defTabSz="914400" rtl="0" eaLnBrk="1" latinLnBrk="0" hangingPunct="1">
                      <a:defRPr sz="2300" kern="1200">
                        <a:solidFill>
                          <a:schemeClr val="tx1"/>
                        </a:solidFill>
                        <a:latin typeface="Calibri" panose="020F0502020204030204" pitchFamily="34" charset="0"/>
                        <a:ea typeface="+mn-ea"/>
                        <a:cs typeface="+mn-cs"/>
                      </a:defRPr>
                    </a:lvl7pPr>
                    <a:lvl8pPr marL="3200400" algn="l" defTabSz="914400" rtl="0" eaLnBrk="1" latinLnBrk="0" hangingPunct="1">
                      <a:defRPr sz="2300" kern="1200">
                        <a:solidFill>
                          <a:schemeClr val="tx1"/>
                        </a:solidFill>
                        <a:latin typeface="Calibri" panose="020F0502020204030204" pitchFamily="34" charset="0"/>
                        <a:ea typeface="+mn-ea"/>
                        <a:cs typeface="+mn-cs"/>
                      </a:defRPr>
                    </a:lvl8pPr>
                    <a:lvl9pPr marL="3657600" algn="l" defTabSz="914400" rtl="0" eaLnBrk="1" latinLnBrk="0" hangingPunct="1">
                      <a:defRPr sz="2300" kern="1200">
                        <a:solidFill>
                          <a:schemeClr val="tx1"/>
                        </a:solidFill>
                        <a:latin typeface="Calibri" panose="020F0502020204030204" pitchFamily="34" charset="0"/>
                        <a:ea typeface="+mn-ea"/>
                        <a:cs typeface="+mn-cs"/>
                      </a:defRPr>
                    </a:lvl9pPr>
                  </a:lstStyle>
                  <a:p>
                    <a:pPr marL="0" marR="0" lvl="0" indent="0" algn="ctr" defTabSz="56554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PERFORMANCE</a:t>
                    </a:r>
                  </a:p>
                </p:txBody>
              </p:sp>
              <p:sp>
                <p:nvSpPr>
                  <p:cNvPr id="19" name="Text Placeholder 1">
                    <a:extLst>
                      <a:ext uri="{FF2B5EF4-FFF2-40B4-BE49-F238E27FC236}">
                        <a16:creationId xmlns:a16="http://schemas.microsoft.com/office/drawing/2014/main" id="{E2CE6A6D-B8F3-8BDC-0B58-6631854E120F}"/>
                      </a:ext>
                    </a:extLst>
                  </p:cNvPr>
                  <p:cNvSpPr txBox="1">
                    <a:spLocks/>
                  </p:cNvSpPr>
                  <p:nvPr/>
                </p:nvSpPr>
                <p:spPr>
                  <a:xfrm>
                    <a:off x="6896545" y="3776733"/>
                    <a:ext cx="1511999" cy="6540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565545"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000" b="1" i="0" u="none" strike="noStrike" kern="1200" cap="none" spc="0" normalizeH="0" baseline="0" noProof="0">
                        <a:ln>
                          <a:noFill/>
                        </a:ln>
                        <a:solidFill>
                          <a:srgbClr val="595959"/>
                        </a:solidFill>
                        <a:effectLst/>
                        <a:uLnTx/>
                        <a:uFillTx/>
                        <a:latin typeface="Century Gothic" panose="020B0502020202020204" pitchFamily="34" charset="0"/>
                        <a:ea typeface="+mn-ea"/>
                        <a:cs typeface="+mn-cs"/>
                      </a:rPr>
                      <a:t>INSTITUTIONAL INTEGRITY</a:t>
                    </a:r>
                  </a:p>
                </p:txBody>
              </p:sp>
              <p:sp>
                <p:nvSpPr>
                  <p:cNvPr id="20" name="Text Placeholder 1">
                    <a:extLst>
                      <a:ext uri="{FF2B5EF4-FFF2-40B4-BE49-F238E27FC236}">
                        <a16:creationId xmlns:a16="http://schemas.microsoft.com/office/drawing/2014/main" id="{42C99137-88B5-7E35-F22C-74CADBB03AE1}"/>
                      </a:ext>
                    </a:extLst>
                  </p:cNvPr>
                  <p:cNvSpPr txBox="1">
                    <a:spLocks/>
                  </p:cNvSpPr>
                  <p:nvPr/>
                </p:nvSpPr>
                <p:spPr bwMode="auto">
                  <a:xfrm>
                    <a:off x="7362570" y="5077424"/>
                    <a:ext cx="2745503" cy="604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35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3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marL="0" marR="0" lvl="0" indent="0" algn="ctr" defTabSz="565545"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altLang="en-US" sz="1000" b="1" i="0" u="none" strike="noStrike" kern="0" cap="none" spc="0" normalizeH="0" baseline="0" noProof="0">
                        <a:ln>
                          <a:noFill/>
                        </a:ln>
                        <a:solidFill>
                          <a:prstClr val="white"/>
                        </a:solidFill>
                        <a:effectLst/>
                        <a:uLnTx/>
                        <a:uFillTx/>
                        <a:latin typeface="Century Gothic" panose="020B0502020202020204" pitchFamily="34" charset="0"/>
                        <a:ea typeface="+mn-ea"/>
                        <a:cs typeface="+mn-cs"/>
                      </a:rPr>
                      <a:t>TRANSPARENCY</a:t>
                    </a:r>
                    <a:endParaRPr kumimoji="0" lang="en-US" altLang="en-US" sz="1000" b="0" i="0" u="none" strike="noStrike" kern="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21" name="Text Placeholder 1">
                    <a:extLst>
                      <a:ext uri="{FF2B5EF4-FFF2-40B4-BE49-F238E27FC236}">
                        <a16:creationId xmlns:a16="http://schemas.microsoft.com/office/drawing/2014/main" id="{4C24F036-D7A1-631E-C26B-AD5041DBC097}"/>
                      </a:ext>
                    </a:extLst>
                  </p:cNvPr>
                  <p:cNvSpPr txBox="1">
                    <a:spLocks/>
                  </p:cNvSpPr>
                  <p:nvPr/>
                </p:nvSpPr>
                <p:spPr>
                  <a:xfrm>
                    <a:off x="9774939" y="3779032"/>
                    <a:ext cx="988241" cy="10958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565545"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0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ACCOUNTABILITY</a:t>
                    </a:r>
                  </a:p>
                </p:txBody>
              </p:sp>
            </p:grpSp>
            <p:sp>
              <p:nvSpPr>
                <p:cNvPr id="16" name="Text Placeholder 1">
                  <a:extLst>
                    <a:ext uri="{FF2B5EF4-FFF2-40B4-BE49-F238E27FC236}">
                      <a16:creationId xmlns:a16="http://schemas.microsoft.com/office/drawing/2014/main" id="{94ED90AD-39E9-D07C-F063-347FDF104291}"/>
                    </a:ext>
                  </a:extLst>
                </p:cNvPr>
                <p:cNvSpPr txBox="1">
                  <a:spLocks/>
                </p:cNvSpPr>
                <p:nvPr/>
              </p:nvSpPr>
              <p:spPr bwMode="auto">
                <a:xfrm>
                  <a:off x="8026011" y="3894432"/>
                  <a:ext cx="1603423" cy="430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40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35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30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4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4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marL="0" marR="0" lvl="0" indent="0" algn="ctr" defTabSz="861639" rtl="0" eaLnBrk="1" fontAlgn="auto" latinLnBrk="0" hangingPunct="1">
                    <a:lnSpc>
                      <a:spcPct val="90000"/>
                    </a:lnSpc>
                    <a:spcBef>
                      <a:spcPts val="942"/>
                    </a:spcBef>
                    <a:spcAft>
                      <a:spcPts val="0"/>
                    </a:spcAft>
                    <a:buClrTx/>
                    <a:buSzTx/>
                    <a:buFont typeface="Arial" panose="020B0604020202020204" pitchFamily="34" charset="0"/>
                    <a:buNone/>
                    <a:tabLst/>
                    <a:defRPr/>
                  </a:pPr>
                  <a:r>
                    <a:rPr kumimoji="0" lang="en-US" altLang="en-US" sz="1000" b="1" i="0" u="none" strike="noStrike" kern="0" cap="none" spc="0" normalizeH="0" baseline="0" noProof="0">
                      <a:ln>
                        <a:noFill/>
                      </a:ln>
                      <a:solidFill>
                        <a:prstClr val="white"/>
                      </a:solidFill>
                      <a:effectLst/>
                      <a:uLnTx/>
                      <a:uFillTx/>
                      <a:latin typeface="Century Gothic" panose="020B0502020202020204" pitchFamily="34" charset="0"/>
                      <a:ea typeface="+mn-ea"/>
                      <a:cs typeface="+mn-cs"/>
                    </a:rPr>
                    <a:t>CULTURE</a:t>
                  </a:r>
                </a:p>
              </p:txBody>
            </p:sp>
          </p:grpSp>
        </p:grpSp>
        <p:sp>
          <p:nvSpPr>
            <p:cNvPr id="9" name="TextBox 8">
              <a:extLst>
                <a:ext uri="{FF2B5EF4-FFF2-40B4-BE49-F238E27FC236}">
                  <a16:creationId xmlns:a16="http://schemas.microsoft.com/office/drawing/2014/main" id="{F7219E19-5A5E-C4FA-EE15-42BF84A75A04}"/>
                </a:ext>
              </a:extLst>
            </p:cNvPr>
            <p:cNvSpPr txBox="1"/>
            <p:nvPr/>
          </p:nvSpPr>
          <p:spPr>
            <a:xfrm>
              <a:off x="6643077" y="1897095"/>
              <a:ext cx="3111304" cy="1641475"/>
            </a:xfrm>
            <a:prstGeom prst="rect">
              <a:avLst/>
            </a:prstGeom>
            <a:solidFill>
              <a:srgbClr val="172C54">
                <a:alpha val="10196"/>
              </a:srgbClr>
            </a:solidFill>
          </p:spPr>
          <p:txBody>
            <a:bodyPr wrap="square"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endParaRPr kumimoji="0" lang="en-ZA" sz="1100" b="0" i="0" u="none" strike="noStrike" kern="0" cap="none" spc="0" normalizeH="0" baseline="0" noProof="0">
                <a:ln>
                  <a:noFill/>
                </a:ln>
                <a:solidFill>
                  <a:srgbClr val="172C54"/>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n-ZA" sz="1100" b="0" i="0" u="none" strike="noStrike" kern="0" cap="none" spc="0" normalizeH="0" baseline="0" noProof="0">
                  <a:ln>
                    <a:noFill/>
                  </a:ln>
                  <a:solidFill>
                    <a:srgbClr val="172C54"/>
                  </a:solidFill>
                  <a:effectLst/>
                  <a:uLnTx/>
                  <a:uFillTx/>
                  <a:latin typeface="Century Gothic" panose="020B0502020202020204" pitchFamily="34" charset="0"/>
                  <a:ea typeface="+mn-ea"/>
                  <a:cs typeface="+mn-cs"/>
                </a:rPr>
                <a:t>Demonstrate commitment to improving lived realities of South Africans by </a:t>
              </a:r>
              <a:r>
                <a:rPr kumimoji="0" lang="en-ZA" sz="1100" b="1" i="0" u="none" strike="noStrike" kern="0" cap="none" spc="0" normalizeH="0" baseline="0" noProof="0">
                  <a:ln>
                    <a:noFill/>
                  </a:ln>
                  <a:solidFill>
                    <a:srgbClr val="172C54"/>
                  </a:solidFill>
                  <a:effectLst/>
                  <a:uLnTx/>
                  <a:uFillTx/>
                  <a:latin typeface="Century Gothic" panose="020B0502020202020204" pitchFamily="34" charset="0"/>
                  <a:ea typeface="+mn-ea"/>
                  <a:cs typeface="+mn-cs"/>
                </a:rPr>
                <a:t>delivering on legislated mandate and strategic objectives aligned to people’s needs</a:t>
              </a:r>
              <a:r>
                <a:rPr kumimoji="0" lang="en-ZA" sz="1100" b="0" i="0" u="none" strike="noStrike" kern="0" cap="none" spc="0" normalizeH="0" baseline="0" noProof="0">
                  <a:ln>
                    <a:noFill/>
                  </a:ln>
                  <a:solidFill>
                    <a:srgbClr val="172C54"/>
                  </a:solidFill>
                  <a:effectLst/>
                  <a:uLnTx/>
                  <a:uFillTx/>
                  <a:latin typeface="Century Gothic" panose="020B0502020202020204" pitchFamily="34" charset="0"/>
                  <a:ea typeface="+mn-ea"/>
                  <a:cs typeface="+mn-cs"/>
                </a:rPr>
                <a:t>, being </a:t>
              </a:r>
              <a:r>
                <a:rPr kumimoji="0" lang="en-ZA" sz="1100" b="1" i="0" u="none" strike="noStrike" kern="0" cap="none" spc="0" normalizeH="0" baseline="0" noProof="0">
                  <a:ln>
                    <a:noFill/>
                  </a:ln>
                  <a:solidFill>
                    <a:srgbClr val="172C54"/>
                  </a:solidFill>
                  <a:effectLst/>
                  <a:uLnTx/>
                  <a:uFillTx/>
                  <a:latin typeface="Century Gothic" panose="020B0502020202020204" pitchFamily="34" charset="0"/>
                  <a:ea typeface="+mn-ea"/>
                  <a:cs typeface="+mn-cs"/>
                </a:rPr>
                <a:t>financially sustainable</a:t>
              </a:r>
              <a:r>
                <a:rPr kumimoji="0" lang="en-ZA" sz="1100" b="0" i="0" u="none" strike="noStrike" kern="0" cap="none" spc="0" normalizeH="0" baseline="0" noProof="0">
                  <a:ln>
                    <a:noFill/>
                  </a:ln>
                  <a:solidFill>
                    <a:srgbClr val="172C54"/>
                  </a:solidFill>
                  <a:effectLst/>
                  <a:uLnTx/>
                  <a:uFillTx/>
                  <a:latin typeface="Century Gothic" panose="020B0502020202020204" pitchFamily="34" charset="0"/>
                  <a:ea typeface="+mn-ea"/>
                  <a:cs typeface="+mn-cs"/>
                </a:rPr>
                <a:t>, and </a:t>
              </a:r>
              <a:r>
                <a:rPr kumimoji="0" lang="en-ZA" sz="1100" b="1" i="0" u="none" strike="noStrike" kern="0" cap="none" spc="0" normalizeH="0" baseline="0" noProof="0">
                  <a:ln>
                    <a:noFill/>
                  </a:ln>
                  <a:solidFill>
                    <a:srgbClr val="172C54"/>
                  </a:solidFill>
                  <a:effectLst/>
                  <a:uLnTx/>
                  <a:uFillTx/>
                  <a:latin typeface="Century Gothic" panose="020B0502020202020204" pitchFamily="34" charset="0"/>
                  <a:ea typeface="+mn-ea"/>
                  <a:cs typeface="+mn-cs"/>
                </a:rPr>
                <a:t>avoiding harm to public and public sector institutions</a:t>
              </a:r>
            </a:p>
            <a:p>
              <a:pPr marL="0" marR="0" lvl="0" indent="0" algn="l" defTabSz="914400" rtl="0" eaLnBrk="1" fontAlgn="auto" latinLnBrk="0" hangingPunct="1">
                <a:lnSpc>
                  <a:spcPct val="100000"/>
                </a:lnSpc>
                <a:spcBef>
                  <a:spcPts val="100"/>
                </a:spcBef>
                <a:spcAft>
                  <a:spcPts val="0"/>
                </a:spcAft>
                <a:buClrTx/>
                <a:buSzTx/>
                <a:buFontTx/>
                <a:buNone/>
                <a:tabLst/>
                <a:defRPr/>
              </a:pPr>
              <a:endParaRPr kumimoji="0" lang="en-ZA" sz="1100" b="1" i="0" u="none" strike="noStrike" kern="0" cap="none" spc="0" normalizeH="0" baseline="0" noProof="0">
                <a:ln>
                  <a:noFill/>
                </a:ln>
                <a:solidFill>
                  <a:srgbClr val="172C54"/>
                </a:solidFill>
                <a:effectLst/>
                <a:uLnTx/>
                <a:uFillTx/>
                <a:latin typeface="Century Gothic" panose="020B0502020202020204" pitchFamily="34" charset="0"/>
                <a:ea typeface="+mn-ea"/>
                <a:cs typeface="+mn-cs"/>
              </a:endParaRPr>
            </a:p>
          </p:txBody>
        </p:sp>
        <p:sp>
          <p:nvSpPr>
            <p:cNvPr id="10" name="TextBox 9">
              <a:extLst>
                <a:ext uri="{FF2B5EF4-FFF2-40B4-BE49-F238E27FC236}">
                  <a16:creationId xmlns:a16="http://schemas.microsoft.com/office/drawing/2014/main" id="{88248BDF-BEA8-F7F8-3CF0-2343DDB4170A}"/>
                </a:ext>
              </a:extLst>
            </p:cNvPr>
            <p:cNvSpPr txBox="1"/>
            <p:nvPr/>
          </p:nvSpPr>
          <p:spPr>
            <a:xfrm>
              <a:off x="6661028" y="5390692"/>
              <a:ext cx="3075403" cy="1641475"/>
            </a:xfrm>
            <a:prstGeom prst="rect">
              <a:avLst/>
            </a:prstGeom>
            <a:solidFill>
              <a:srgbClr val="6BAADF">
                <a:alpha val="10196"/>
              </a:srgbClr>
            </a:solidFill>
          </p:spPr>
          <p:txBody>
            <a:bodyPr wrap="square" rtlCol="0">
              <a:spAutoFit/>
            </a:bodyPr>
            <a:lstStyle/>
            <a:p>
              <a:pPr marL="0" marR="0" lvl="0" indent="0" algn="l" defTabSz="914400" rtl="0" eaLnBrk="1" fontAlgn="auto" latinLnBrk="0" hangingPunct="1">
                <a:lnSpc>
                  <a:spcPct val="100000"/>
                </a:lnSpc>
                <a:spcBef>
                  <a:spcPts val="100"/>
                </a:spcBef>
                <a:spcAft>
                  <a:spcPts val="0"/>
                </a:spcAft>
                <a:buClrTx/>
                <a:buSzTx/>
                <a:buFontTx/>
                <a:buNone/>
                <a:tabLst/>
                <a:defRPr/>
              </a:pPr>
              <a:endParaRPr kumimoji="0" lang="en-ZA" sz="1100" b="0" i="0" u="none" strike="noStrike" kern="0" cap="none" spc="0" normalizeH="0" baseline="0" noProof="0" dirty="0">
                <a:ln>
                  <a:noFill/>
                </a:ln>
                <a:solidFill>
                  <a:srgbClr val="6BAADF"/>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n-ZA" sz="1100" b="0" i="0" u="none" strike="noStrike" kern="0" cap="none" spc="0" normalizeH="0" baseline="0" noProof="0" dirty="0">
                  <a:ln>
                    <a:noFill/>
                  </a:ln>
                  <a:solidFill>
                    <a:srgbClr val="6BAADF"/>
                  </a:solidFill>
                  <a:effectLst/>
                  <a:uLnTx/>
                  <a:uFillTx/>
                  <a:latin typeface="Century Gothic" panose="020B0502020202020204" pitchFamily="34" charset="0"/>
                  <a:ea typeface="+mn-ea"/>
                  <a:cs typeface="+mn-cs"/>
                </a:rPr>
                <a:t>Be responsive to public, oversight and other stakeholders through </a:t>
              </a:r>
              <a:r>
                <a:rPr kumimoji="0" lang="en-ZA" sz="1100" b="1" i="0" u="none" strike="noStrike" kern="0" cap="none" spc="0" normalizeH="0" baseline="0" noProof="0" dirty="0">
                  <a:ln>
                    <a:noFill/>
                  </a:ln>
                  <a:solidFill>
                    <a:srgbClr val="6BAADF"/>
                  </a:solidFill>
                  <a:effectLst/>
                  <a:uLnTx/>
                  <a:uFillTx/>
                  <a:latin typeface="Century Gothic" panose="020B0502020202020204" pitchFamily="34" charset="0"/>
                  <a:ea typeface="+mn-ea"/>
                  <a:cs typeface="+mn-cs"/>
                </a:rPr>
                <a:t>reporting and providing answers on mandated responsibilities fulfilled, actions taken and decisions made</a:t>
              </a:r>
              <a:r>
                <a:rPr kumimoji="0" lang="en-ZA" sz="1100" b="0" i="0" u="none" strike="noStrike" kern="0" cap="none" spc="0" normalizeH="0" baseline="0" noProof="0" dirty="0">
                  <a:ln>
                    <a:noFill/>
                  </a:ln>
                  <a:solidFill>
                    <a:srgbClr val="6BAADF"/>
                  </a:solidFill>
                  <a:effectLst/>
                  <a:uLnTx/>
                  <a:uFillTx/>
                  <a:latin typeface="Century Gothic" panose="020B0502020202020204" pitchFamily="34" charset="0"/>
                  <a:ea typeface="+mn-ea"/>
                  <a:cs typeface="+mn-cs"/>
                </a:rPr>
                <a:t>; ensure </a:t>
              </a:r>
              <a:r>
                <a:rPr kumimoji="0" lang="en-ZA" sz="1100" b="1" i="0" u="none" strike="noStrike" kern="0" cap="none" spc="0" normalizeH="0" baseline="0" noProof="0" dirty="0">
                  <a:ln>
                    <a:noFill/>
                  </a:ln>
                  <a:solidFill>
                    <a:srgbClr val="6BAADF"/>
                  </a:solidFill>
                  <a:effectLst/>
                  <a:uLnTx/>
                  <a:uFillTx/>
                  <a:latin typeface="Century Gothic" panose="020B0502020202020204" pitchFamily="34" charset="0"/>
                  <a:ea typeface="+mn-ea"/>
                  <a:cs typeface="+mn-cs"/>
                </a:rPr>
                <a:t>swift consequences </a:t>
              </a:r>
              <a:r>
                <a:rPr kumimoji="0" lang="en-ZA" sz="1100" b="0" i="0" u="none" strike="noStrike" kern="0" cap="none" spc="0" normalizeH="0" baseline="0" noProof="0" dirty="0">
                  <a:ln>
                    <a:noFill/>
                  </a:ln>
                  <a:solidFill>
                    <a:srgbClr val="6BAADF"/>
                  </a:solidFill>
                  <a:effectLst/>
                  <a:uLnTx/>
                  <a:uFillTx/>
                  <a:latin typeface="Century Gothic" panose="020B0502020202020204" pitchFamily="34" charset="0"/>
                  <a:ea typeface="+mn-ea"/>
                  <a:cs typeface="+mn-cs"/>
                </a:rPr>
                <a:t>for transgressions and poor performance</a:t>
              </a:r>
            </a:p>
            <a:p>
              <a:pPr marL="0" marR="0" lvl="0" indent="0" algn="l" defTabSz="914400" rtl="0" eaLnBrk="1" fontAlgn="auto" latinLnBrk="0" hangingPunct="1">
                <a:lnSpc>
                  <a:spcPct val="100000"/>
                </a:lnSpc>
                <a:spcBef>
                  <a:spcPts val="100"/>
                </a:spcBef>
                <a:spcAft>
                  <a:spcPts val="0"/>
                </a:spcAft>
                <a:buClrTx/>
                <a:buSzTx/>
                <a:buFontTx/>
                <a:buNone/>
                <a:tabLst/>
                <a:defRPr/>
              </a:pPr>
              <a:endParaRPr kumimoji="0" lang="en-ZA" sz="1100" b="1" i="0" u="none" strike="noStrike" kern="0" cap="none" spc="0" normalizeH="0" baseline="0" noProof="0" dirty="0">
                <a:ln>
                  <a:noFill/>
                </a:ln>
                <a:solidFill>
                  <a:srgbClr val="6BAADF"/>
                </a:solidFill>
                <a:effectLst/>
                <a:uLnTx/>
                <a:uFillTx/>
                <a:latin typeface="Century Gothic" panose="020B0502020202020204" pitchFamily="34" charset="0"/>
                <a:ea typeface="+mn-ea"/>
                <a:cs typeface="+mn-cs"/>
              </a:endParaRPr>
            </a:p>
          </p:txBody>
        </p:sp>
        <p:sp>
          <p:nvSpPr>
            <p:cNvPr id="11" name="TextBox 10">
              <a:extLst>
                <a:ext uri="{FF2B5EF4-FFF2-40B4-BE49-F238E27FC236}">
                  <a16:creationId xmlns:a16="http://schemas.microsoft.com/office/drawing/2014/main" id="{677CD3A1-76E5-90FB-E47D-968592B3E85B}"/>
                </a:ext>
              </a:extLst>
            </p:cNvPr>
            <p:cNvSpPr txBox="1"/>
            <p:nvPr/>
          </p:nvSpPr>
          <p:spPr>
            <a:xfrm>
              <a:off x="1213516" y="5559969"/>
              <a:ext cx="3082834" cy="1302921"/>
            </a:xfrm>
            <a:prstGeom prst="rect">
              <a:avLst/>
            </a:prstGeom>
            <a:solidFill>
              <a:srgbClr val="00A88E">
                <a:alpha val="9804"/>
              </a:srgbClr>
            </a:solidFill>
          </p:spPr>
          <p:txBody>
            <a:bodyPr wrap="square"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endParaRPr kumimoji="0" lang="en-ZA" sz="1100" b="0" i="0" u="none" strike="noStrike" kern="0" cap="none" spc="0" normalizeH="0" baseline="0" noProof="0">
                <a:ln>
                  <a:noFill/>
                </a:ln>
                <a:solidFill>
                  <a:srgbClr val="00A88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n-ZA" sz="1100" b="0" i="0" u="none" strike="noStrike" kern="0" cap="none" spc="0" normalizeH="0" baseline="0" noProof="0">
                  <a:ln>
                    <a:noFill/>
                  </a:ln>
                  <a:solidFill>
                    <a:srgbClr val="00A88E"/>
                  </a:solidFill>
                  <a:effectLst/>
                  <a:uLnTx/>
                  <a:uFillTx/>
                  <a:latin typeface="Century Gothic" panose="020B0502020202020204" pitchFamily="34" charset="0"/>
                  <a:ea typeface="+mn-ea"/>
                  <a:cs typeface="+mn-cs"/>
                </a:rPr>
                <a:t>Provide public, oversight, auditors and other stakeholders with </a:t>
              </a:r>
              <a:r>
                <a:rPr kumimoji="0" lang="en-ZA" sz="1100" b="1" i="0" u="none" strike="noStrike" kern="0" cap="none" spc="0" normalizeH="0" baseline="0" noProof="0">
                  <a:ln>
                    <a:noFill/>
                  </a:ln>
                  <a:solidFill>
                    <a:srgbClr val="00A88E"/>
                  </a:solidFill>
                  <a:effectLst/>
                  <a:uLnTx/>
                  <a:uFillTx/>
                  <a:latin typeface="Century Gothic" panose="020B0502020202020204" pitchFamily="34" charset="0"/>
                  <a:ea typeface="+mn-ea"/>
                  <a:cs typeface="+mn-cs"/>
                </a:rPr>
                <a:t>timely, relevant and reliable information on institution’s finances, performance, use of resources and compliance with legislation</a:t>
              </a:r>
            </a:p>
            <a:p>
              <a:pPr marL="0" marR="0" lvl="0" indent="0" algn="l" defTabSz="914400" rtl="0" eaLnBrk="1" fontAlgn="auto" latinLnBrk="0" hangingPunct="1">
                <a:lnSpc>
                  <a:spcPct val="100000"/>
                </a:lnSpc>
                <a:spcBef>
                  <a:spcPts val="100"/>
                </a:spcBef>
                <a:spcAft>
                  <a:spcPts val="0"/>
                </a:spcAft>
                <a:buClrTx/>
                <a:buSzTx/>
                <a:buFontTx/>
                <a:buNone/>
                <a:tabLst/>
                <a:defRPr/>
              </a:pPr>
              <a:endParaRPr kumimoji="0" lang="en-ZA" sz="1100" b="1" i="0" u="none" strike="noStrike" kern="0" cap="none" spc="0" normalizeH="0" baseline="0" noProof="0">
                <a:ln>
                  <a:noFill/>
                </a:ln>
                <a:solidFill>
                  <a:srgbClr val="00A88E"/>
                </a:solidFill>
                <a:effectLst/>
                <a:uLnTx/>
                <a:uFillTx/>
                <a:latin typeface="Century Gothic" panose="020B0502020202020204" pitchFamily="34" charset="0"/>
                <a:ea typeface="+mn-ea"/>
                <a:cs typeface="+mn-cs"/>
              </a:endParaRPr>
            </a:p>
          </p:txBody>
        </p:sp>
        <p:sp>
          <p:nvSpPr>
            <p:cNvPr id="12" name="TextBox 11">
              <a:extLst>
                <a:ext uri="{FF2B5EF4-FFF2-40B4-BE49-F238E27FC236}">
                  <a16:creationId xmlns:a16="http://schemas.microsoft.com/office/drawing/2014/main" id="{43F1B275-5008-CBAA-947F-A43554FEC37B}"/>
                </a:ext>
              </a:extLst>
            </p:cNvPr>
            <p:cNvSpPr txBox="1"/>
            <p:nvPr/>
          </p:nvSpPr>
          <p:spPr>
            <a:xfrm>
              <a:off x="1213516" y="2066372"/>
              <a:ext cx="3082834" cy="1302921"/>
            </a:xfrm>
            <a:prstGeom prst="rect">
              <a:avLst/>
            </a:prstGeom>
            <a:solidFill>
              <a:srgbClr val="595959">
                <a:alpha val="9804"/>
              </a:srgbClr>
            </a:solidFill>
          </p:spPr>
          <p:txBody>
            <a:bodyPr wrap="square"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endParaRPr kumimoji="0" lang="en-ZA" sz="1100" b="0" i="0" u="none" strike="noStrike" kern="0" cap="none" spc="0" normalizeH="0" baseline="0" noProof="0">
                <a:ln>
                  <a:noFill/>
                </a:ln>
                <a:solidFill>
                  <a:srgbClr val="595959"/>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100"/>
                </a:spcBef>
                <a:spcAft>
                  <a:spcPts val="0"/>
                </a:spcAft>
                <a:buClrTx/>
                <a:buSzTx/>
                <a:buFontTx/>
                <a:buNone/>
                <a:tabLst/>
                <a:defRPr/>
              </a:pPr>
              <a:r>
                <a:rPr kumimoji="0" lang="en-ZA" sz="1100" b="0" i="0" u="none" strike="noStrike" kern="0" cap="none" spc="0" normalizeH="0" baseline="0" noProof="0" dirty="0">
                  <a:ln>
                    <a:noFill/>
                  </a:ln>
                  <a:solidFill>
                    <a:srgbClr val="595959"/>
                  </a:solidFill>
                  <a:effectLst/>
                  <a:uLnTx/>
                  <a:uFillTx/>
                  <a:latin typeface="Century Gothic" panose="020B0502020202020204" pitchFamily="34" charset="0"/>
                  <a:ea typeface="+mn-ea"/>
                  <a:cs typeface="+mn-cs"/>
                </a:rPr>
                <a:t>Implement and maintain </a:t>
              </a:r>
              <a:r>
                <a:rPr kumimoji="0" lang="en-ZA" sz="1100" b="1" i="0" u="none" strike="noStrike" kern="0" cap="none" spc="0" normalizeH="0" baseline="0" noProof="0" dirty="0">
                  <a:ln>
                    <a:noFill/>
                  </a:ln>
                  <a:solidFill>
                    <a:srgbClr val="595959"/>
                  </a:solidFill>
                  <a:effectLst/>
                  <a:uLnTx/>
                  <a:uFillTx/>
                  <a:latin typeface="Century Gothic" panose="020B0502020202020204" pitchFamily="34" charset="0"/>
                  <a:ea typeface="+mn-ea"/>
                  <a:cs typeface="+mn-cs"/>
                </a:rPr>
                <a:t>institutionalised controls </a:t>
              </a:r>
              <a:r>
                <a:rPr kumimoji="0" lang="en-ZA" sz="1100" b="0" i="0" u="none" strike="noStrike" kern="0" cap="none" spc="0" normalizeH="0" baseline="0" noProof="0" dirty="0">
                  <a:ln>
                    <a:noFill/>
                  </a:ln>
                  <a:solidFill>
                    <a:srgbClr val="595959"/>
                  </a:solidFill>
                  <a:effectLst/>
                  <a:uLnTx/>
                  <a:uFillTx/>
                  <a:latin typeface="Century Gothic" panose="020B0502020202020204" pitchFamily="34" charset="0"/>
                  <a:ea typeface="+mn-ea"/>
                  <a:cs typeface="+mn-cs"/>
                </a:rPr>
                <a:t>to ensure leadership and officials </a:t>
              </a:r>
              <a:r>
                <a:rPr kumimoji="0" lang="en-ZA" sz="1100" b="1" i="0" u="none" strike="noStrike" kern="0" cap="none" spc="0" normalizeH="0" baseline="0" noProof="0" dirty="0">
                  <a:ln>
                    <a:noFill/>
                  </a:ln>
                  <a:solidFill>
                    <a:srgbClr val="595959"/>
                  </a:solidFill>
                  <a:effectLst/>
                  <a:uLnTx/>
                  <a:uFillTx/>
                  <a:latin typeface="Century Gothic" panose="020B0502020202020204" pitchFamily="34" charset="0"/>
                  <a:ea typeface="+mn-ea"/>
                  <a:cs typeface="+mn-cs"/>
                </a:rPr>
                <a:t>behave ethically, comply with legislation and act in best interest </a:t>
              </a:r>
              <a:r>
                <a:rPr kumimoji="0" lang="en-ZA" sz="1100" b="0" i="0" u="none" strike="noStrike" kern="0" cap="none" spc="0" normalizeH="0" baseline="0" noProof="0" dirty="0">
                  <a:ln>
                    <a:noFill/>
                  </a:ln>
                  <a:solidFill>
                    <a:srgbClr val="595959"/>
                  </a:solidFill>
                  <a:effectLst/>
                  <a:uLnTx/>
                  <a:uFillTx/>
                  <a:latin typeface="Century Gothic" panose="020B0502020202020204" pitchFamily="34" charset="0"/>
                  <a:ea typeface="+mn-ea"/>
                  <a:cs typeface="+mn-cs"/>
                </a:rPr>
                <a:t>of institution, </a:t>
              </a:r>
              <a:r>
                <a:rPr kumimoji="0" lang="en-ZA" sz="1100" b="1" i="0" u="none" strike="noStrike" kern="0" cap="none" spc="0" normalizeH="0" baseline="0" noProof="0" dirty="0">
                  <a:ln>
                    <a:noFill/>
                  </a:ln>
                  <a:solidFill>
                    <a:srgbClr val="595959"/>
                  </a:solidFill>
                  <a:effectLst/>
                  <a:uLnTx/>
                  <a:uFillTx/>
                  <a:latin typeface="Century Gothic" panose="020B0502020202020204" pitchFamily="34" charset="0"/>
                  <a:ea typeface="+mn-ea"/>
                  <a:cs typeface="+mn-cs"/>
                </a:rPr>
                <a:t>avoiding conflicts of interest</a:t>
              </a:r>
            </a:p>
            <a:p>
              <a:pPr marL="0" marR="0" lvl="0" indent="0" algn="l" defTabSz="914400" rtl="0" eaLnBrk="1" fontAlgn="auto" latinLnBrk="0" hangingPunct="1">
                <a:lnSpc>
                  <a:spcPct val="100000"/>
                </a:lnSpc>
                <a:spcBef>
                  <a:spcPts val="100"/>
                </a:spcBef>
                <a:spcAft>
                  <a:spcPts val="0"/>
                </a:spcAft>
                <a:buClrTx/>
                <a:buSzTx/>
                <a:buFontTx/>
                <a:buNone/>
                <a:tabLst/>
                <a:defRPr/>
              </a:pPr>
              <a:endParaRPr kumimoji="0" lang="en-ZA" sz="1100" b="1" i="0" u="none" strike="noStrike" kern="0" cap="none" spc="0" normalizeH="0" baseline="0" noProof="0">
                <a:ln>
                  <a:noFill/>
                </a:ln>
                <a:solidFill>
                  <a:srgbClr val="595959"/>
                </a:solidFill>
                <a:effectLst/>
                <a:uLnTx/>
                <a:uFillTx/>
                <a:latin typeface="Century Gothic" panose="020B0502020202020204" pitchFamily="34" charset="0"/>
                <a:ea typeface="+mn-ea"/>
                <a:cs typeface="+mn-cs"/>
              </a:endParaRPr>
            </a:p>
          </p:txBody>
        </p:sp>
      </p:grpSp>
    </p:spTree>
    <p:extLst>
      <p:ext uri="{BB962C8B-B14F-4D97-AF65-F5344CB8AC3E}">
        <p14:creationId xmlns:p14="http://schemas.microsoft.com/office/powerpoint/2010/main" val="2632737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9EE35-7B27-B958-2193-C799EC6F1F64}"/>
            </a:ext>
          </a:extLst>
        </p:cNvPr>
        <p:cNvGrpSpPr/>
        <p:nvPr/>
      </p:nvGrpSpPr>
      <p:grpSpPr>
        <a:xfrm>
          <a:off x="0" y="0"/>
          <a:ext cx="0" cy="0"/>
          <a:chOff x="0" y="0"/>
          <a:chExt cx="0" cy="0"/>
        </a:xfrm>
      </p:grpSpPr>
      <p:pic>
        <p:nvPicPr>
          <p:cNvPr id="2" name="Image 0" descr="/mnt/data/image16.jpg">
            <a:extLst>
              <a:ext uri="{FF2B5EF4-FFF2-40B4-BE49-F238E27FC236}">
                <a16:creationId xmlns:a16="http://schemas.microsoft.com/office/drawing/2014/main" id="{63132D24-CB7D-62E8-DA28-D94AFCAED7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4A75C13A-87FC-0AA1-B57A-D4966A4BC972}"/>
              </a:ext>
            </a:extLst>
          </p:cNvPr>
          <p:cNvSpPr/>
          <p:nvPr/>
        </p:nvSpPr>
        <p:spPr>
          <a:xfrm>
            <a:off x="320040" y="1691640"/>
            <a:ext cx="7223760" cy="2194560"/>
          </a:xfrm>
          <a:prstGeom prst="rect">
            <a:avLst/>
          </a:prstGeom>
          <a:noFill/>
          <a:ln w="12700">
            <a:solidFill>
              <a:srgbClr val="0B2E59">
                <a:alpha val="0"/>
              </a:srgbClr>
            </a:solidFill>
            <a:prstDash val="solid"/>
          </a:ln>
        </p:spPr>
        <p:txBody>
          <a:bodyPr/>
          <a:lstStyle/>
          <a:p>
            <a:endParaRPr lang="en-ZA"/>
          </a:p>
        </p:txBody>
      </p:sp>
      <p:sp>
        <p:nvSpPr>
          <p:cNvPr id="4" name="Text 1">
            <a:extLst>
              <a:ext uri="{FF2B5EF4-FFF2-40B4-BE49-F238E27FC236}">
                <a16:creationId xmlns:a16="http://schemas.microsoft.com/office/drawing/2014/main" id="{EF516218-B9F2-6597-81E8-9F1668DA9628}"/>
              </a:ext>
            </a:extLst>
          </p:cNvPr>
          <p:cNvSpPr/>
          <p:nvPr/>
        </p:nvSpPr>
        <p:spPr>
          <a:xfrm>
            <a:off x="640080" y="1901952"/>
            <a:ext cx="6583680" cy="640080"/>
          </a:xfrm>
          <a:prstGeom prst="rect">
            <a:avLst/>
          </a:prstGeom>
          <a:noFill/>
          <a:ln/>
        </p:spPr>
        <p:txBody>
          <a:bodyPr wrap="square" lIns="0" tIns="0" rIns="0" bIns="0" rtlCol="0" anchor="ctr">
            <a:normAutofit/>
          </a:bodyPr>
          <a:lstStyle/>
          <a:p>
            <a:pPr marL="0" indent="0">
              <a:buNone/>
            </a:pPr>
            <a:r>
              <a:rPr lang="en-US" sz="3400" b="1" dirty="0">
                <a:solidFill>
                  <a:srgbClr val="FFFFFF"/>
                </a:solidFill>
              </a:rPr>
              <a:t>Commissions of inquiry</a:t>
            </a:r>
            <a:endParaRPr lang="en-US" sz="3400" dirty="0"/>
          </a:p>
        </p:txBody>
      </p:sp>
    </p:spTree>
    <p:extLst>
      <p:ext uri="{BB962C8B-B14F-4D97-AF65-F5344CB8AC3E}">
        <p14:creationId xmlns:p14="http://schemas.microsoft.com/office/powerpoint/2010/main" val="1266643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0"/>
            <a:lum/>
          </a:blip>
          <a:srcRect/>
          <a:stretch>
            <a:fillRect l="-11000" r="-11000"/>
          </a:stretch>
        </a:blipFill>
        <a:effectLst/>
      </p:bgPr>
    </p:bg>
    <p:spTree>
      <p:nvGrpSpPr>
        <p:cNvPr id="1" name="">
          <a:extLst>
            <a:ext uri="{FF2B5EF4-FFF2-40B4-BE49-F238E27FC236}">
              <a16:creationId xmlns:a16="http://schemas.microsoft.com/office/drawing/2014/main" id="{F78B6BC1-0301-35E3-BD64-E2931E0660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082486-259E-D734-05F1-FF6013E59FEA}"/>
              </a:ext>
            </a:extLst>
          </p:cNvPr>
          <p:cNvSpPr>
            <a:spLocks noGrp="1"/>
          </p:cNvSpPr>
          <p:nvPr>
            <p:ph type="title"/>
          </p:nvPr>
        </p:nvSpPr>
        <p:spPr/>
        <p:txBody>
          <a:bodyPr>
            <a:normAutofit/>
          </a:bodyPr>
          <a:lstStyle/>
          <a:p>
            <a:r>
              <a:rPr lang="en-US" dirty="0">
                <a:latin typeface="Lato" panose="020F0502020204030203" pitchFamily="34" charset="0"/>
                <a:ea typeface="Lato" panose="020F0502020204030203" pitchFamily="34" charset="0"/>
                <a:cs typeface="Lato" panose="020F0502020204030203" pitchFamily="34" charset="0"/>
              </a:rPr>
              <a:t>All have role to play in national government accountability ecosystem</a:t>
            </a:r>
          </a:p>
        </p:txBody>
      </p:sp>
      <p:sp>
        <p:nvSpPr>
          <p:cNvPr id="3" name="Slide Number Placeholder 2">
            <a:extLst>
              <a:ext uri="{FF2B5EF4-FFF2-40B4-BE49-F238E27FC236}">
                <a16:creationId xmlns:a16="http://schemas.microsoft.com/office/drawing/2014/main" id="{F27B228A-87C6-F16A-50A0-0F88D3A3564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DF6965F-B38E-4E56-A877-1278F5A1353F}" type="slidenum">
              <a:rPr kumimoji="0" lang="en-ZA" sz="1600" b="1" i="0" u="none" strike="noStrike" kern="1200" cap="none" spc="0" normalizeH="0" baseline="0" noProof="0" smtClean="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ZA" sz="1600" b="1" i="0" u="none" strike="noStrike" kern="1200" cap="none" spc="0" normalizeH="0" baseline="0" noProof="0" dirty="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pic>
        <p:nvPicPr>
          <p:cNvPr id="5" name="Picture 4">
            <a:extLst>
              <a:ext uri="{FF2B5EF4-FFF2-40B4-BE49-F238E27FC236}">
                <a16:creationId xmlns:a16="http://schemas.microsoft.com/office/drawing/2014/main" id="{08F1B160-1405-854B-4F09-EBEE37C28E43}"/>
              </a:ext>
            </a:extLst>
          </p:cNvPr>
          <p:cNvPicPr>
            <a:picLocks noChangeAspect="1"/>
          </p:cNvPicPr>
          <p:nvPr/>
        </p:nvPicPr>
        <p:blipFill>
          <a:blip r:embed="rId4" cstate="screen">
            <a:extLst>
              <a:ext uri="{28A0092B-C50C-407E-A947-70E740481C1C}">
                <a14:useLocalDpi xmlns:a14="http://schemas.microsoft.com/office/drawing/2010/main"/>
              </a:ext>
            </a:extLst>
          </a:blip>
          <a:srcRect t="2340"/>
          <a:stretch>
            <a:fillRect/>
          </a:stretch>
        </p:blipFill>
        <p:spPr>
          <a:xfrm>
            <a:off x="908346" y="1380931"/>
            <a:ext cx="9739204" cy="4807716"/>
          </a:xfrm>
          <a:prstGeom prst="rect">
            <a:avLst/>
          </a:prstGeom>
        </p:spPr>
      </p:pic>
    </p:spTree>
    <p:extLst>
      <p:ext uri="{BB962C8B-B14F-4D97-AF65-F5344CB8AC3E}">
        <p14:creationId xmlns:p14="http://schemas.microsoft.com/office/powerpoint/2010/main" val="1408369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305" y="-128016"/>
            <a:ext cx="12191695" cy="6986016"/>
          </a:xfrm>
          <a:prstGeom prst="rect">
            <a:avLst/>
          </a:prstGeom>
        </p:spPr>
      </p:pic>
      <p:sp>
        <p:nvSpPr>
          <p:cNvPr id="4" name="Text 1"/>
          <p:cNvSpPr/>
          <p:nvPr/>
        </p:nvSpPr>
        <p:spPr>
          <a:xfrm>
            <a:off x="347472" y="391145"/>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From truth to consequence</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20" name="Text 17"/>
          <p:cNvSpPr/>
          <p:nvPr/>
        </p:nvSpPr>
        <p:spPr>
          <a:xfrm>
            <a:off x="10332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Audit evidence</a:t>
            </a:r>
            <a:endParaRPr lang="en-US" sz="950" dirty="0"/>
          </a:p>
        </p:txBody>
      </p:sp>
      <p:sp>
        <p:nvSpPr>
          <p:cNvPr id="22" name="Text 19"/>
          <p:cNvSpPr/>
          <p:nvPr/>
        </p:nvSpPr>
        <p:spPr>
          <a:xfrm>
            <a:off x="30906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Oversight action</a:t>
            </a:r>
            <a:endParaRPr lang="en-US" sz="950" dirty="0"/>
          </a:p>
        </p:txBody>
      </p:sp>
      <p:sp>
        <p:nvSpPr>
          <p:cNvPr id="24" name="Text 21"/>
          <p:cNvSpPr/>
          <p:nvPr/>
        </p:nvSpPr>
        <p:spPr>
          <a:xfrm>
            <a:off x="51480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Investigation</a:t>
            </a:r>
            <a:endParaRPr lang="en-US" sz="950" dirty="0"/>
          </a:p>
        </p:txBody>
      </p:sp>
      <p:sp>
        <p:nvSpPr>
          <p:cNvPr id="26" name="Text 23"/>
          <p:cNvSpPr/>
          <p:nvPr/>
        </p:nvSpPr>
        <p:spPr>
          <a:xfrm>
            <a:off x="72054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Consequence</a:t>
            </a:r>
            <a:endParaRPr lang="en-US" sz="950" dirty="0"/>
          </a:p>
        </p:txBody>
      </p:sp>
      <p:sp>
        <p:nvSpPr>
          <p:cNvPr id="31" name="Content Placeholder 3">
            <a:extLst>
              <a:ext uri="{FF2B5EF4-FFF2-40B4-BE49-F238E27FC236}">
                <a16:creationId xmlns:a16="http://schemas.microsoft.com/office/drawing/2014/main" id="{9A296BA6-F3C1-2D2F-0850-36A3A74D7C25}"/>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01888" y="1140953"/>
            <a:ext cx="5430884" cy="5204983"/>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2500"/>
              </a:spcBef>
              <a:buFont typeface="Arial" pitchFamily="34" charset="0"/>
              <a:buNone/>
            </a:pPr>
            <a:r>
              <a:rPr lang="en-US" b="1" dirty="0">
                <a:latin typeface="+mj-lt"/>
              </a:rPr>
              <a:t>Accountability challenge</a:t>
            </a:r>
          </a:p>
          <a:p>
            <a:pPr marL="0" lvl="1" indent="0">
              <a:buFont typeface="Arial" pitchFamily="34" charset="0"/>
              <a:buNone/>
            </a:pPr>
            <a:r>
              <a:rPr lang="en-US" dirty="0">
                <a:latin typeface="+mj-lt"/>
              </a:rPr>
              <a:t>Public sector must move from discovering truth to achieving real consequences and meaningful reform.</a:t>
            </a:r>
          </a:p>
          <a:p>
            <a:pPr marL="0" indent="0">
              <a:spcBef>
                <a:spcPts val="2500"/>
              </a:spcBef>
              <a:buFont typeface="Arial" pitchFamily="34" charset="0"/>
              <a:buNone/>
            </a:pPr>
            <a:r>
              <a:rPr lang="en-US" b="1" dirty="0">
                <a:latin typeface="+mj-lt"/>
              </a:rPr>
              <a:t>Role of auditing</a:t>
            </a:r>
          </a:p>
          <a:p>
            <a:pPr marL="0" lvl="1" indent="0">
              <a:buFont typeface="Arial" pitchFamily="34" charset="0"/>
              <a:buNone/>
            </a:pPr>
            <a:r>
              <a:rPr lang="en-US" dirty="0">
                <a:latin typeface="+mj-lt"/>
              </a:rPr>
              <a:t>Auditing uncovers credible evidence about resource management but needs corrective follow-up action.</a:t>
            </a:r>
          </a:p>
          <a:p>
            <a:pPr marL="0" indent="0">
              <a:spcBef>
                <a:spcPts val="2500"/>
              </a:spcBef>
              <a:buFont typeface="Arial" pitchFamily="34" charset="0"/>
              <a:buNone/>
            </a:pPr>
            <a:r>
              <a:rPr lang="en-US" b="1" dirty="0">
                <a:latin typeface="+mj-lt"/>
              </a:rPr>
              <a:t>Continuous accountability process</a:t>
            </a:r>
          </a:p>
          <a:p>
            <a:pPr marL="0" lvl="1" indent="0">
              <a:buFont typeface="Arial" pitchFamily="34" charset="0"/>
              <a:buNone/>
            </a:pPr>
            <a:r>
              <a:rPr lang="en-US" dirty="0">
                <a:latin typeface="+mj-lt"/>
              </a:rPr>
              <a:t>Accountability is ongoing, ensuring investigations lead to governance improvements and citizen benefits.</a:t>
            </a:r>
          </a:p>
          <a:p>
            <a:pPr marL="0" indent="0">
              <a:spcBef>
                <a:spcPts val="2500"/>
              </a:spcBef>
              <a:buFont typeface="Arial" pitchFamily="34" charset="0"/>
              <a:buNone/>
            </a:pPr>
            <a:r>
              <a:rPr lang="en-US" b="1" dirty="0">
                <a:latin typeface="+mj-lt"/>
              </a:rPr>
              <a:t>Collaborative ecosystem</a:t>
            </a:r>
          </a:p>
          <a:p>
            <a:pPr marL="0" lvl="1" indent="0">
              <a:buFont typeface="Arial" pitchFamily="34" charset="0"/>
              <a:buNone/>
            </a:pPr>
            <a:r>
              <a:rPr lang="en-US" dirty="0">
                <a:latin typeface="+mj-lt"/>
              </a:rPr>
              <a:t>The AGSA works with investigators, prosecutors, oversight bodies, and civil society for effective outcomes.</a:t>
            </a:r>
          </a:p>
        </p:txBody>
      </p:sp>
      <p:pic>
        <p:nvPicPr>
          <p:cNvPr id="5" name="Picture 4">
            <a:extLst>
              <a:ext uri="{FF2B5EF4-FFF2-40B4-BE49-F238E27FC236}">
                <a16:creationId xmlns:a16="http://schemas.microsoft.com/office/drawing/2014/main" id="{1187BD87-3ADB-B68A-6A2F-136DE6BA26D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19479" y="1195197"/>
            <a:ext cx="5776521" cy="4522914"/>
          </a:xfrm>
          <a:prstGeom prst="rect">
            <a:avLst/>
          </a:prstGeom>
        </p:spPr>
      </p:pic>
      <p:sp>
        <p:nvSpPr>
          <p:cNvPr id="3" name="Slide Number Placeholder 5">
            <a:extLst>
              <a:ext uri="{FF2B5EF4-FFF2-40B4-BE49-F238E27FC236}">
                <a16:creationId xmlns:a16="http://schemas.microsoft.com/office/drawing/2014/main" id="{FDA2ECD3-0390-7057-4FA3-B56199C971C3}"/>
              </a:ext>
            </a:extLst>
          </p:cNvPr>
          <p:cNvSpPr txBox="1">
            <a:spLocks/>
          </p:cNvSpPr>
          <p:nvPr/>
        </p:nvSpPr>
        <p:spPr>
          <a:xfrm>
            <a:off x="11270056" y="346381"/>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45A022D4-E209-4AB7-A16F-072BFBAC050B}" type="slidenum">
              <a:rPr lang="en-US" sz="1600" b="1" smtClean="0">
                <a:solidFill>
                  <a:prstClr val="white"/>
                </a:solidFill>
                <a:latin typeface="Century Gothic" panose="020B0502020202020204" pitchFamily="34" charset="0"/>
                <a:ea typeface="Lato" panose="020F0502020204030203" pitchFamily="34" charset="0"/>
                <a:cs typeface="Lato" panose="020F0502020204030203" pitchFamily="34" charset="0"/>
              </a:rPr>
              <a:pPr algn="ctr">
                <a:defRPr/>
              </a:pPr>
              <a:t>8</a:t>
            </a:fld>
            <a:endParaRPr lang="en-US" sz="1600" b="1" dirty="0">
              <a:solidFill>
                <a:prstClr val="white"/>
              </a:solidFill>
              <a:latin typeface="Century Gothic" panose="020B0502020202020204" pitchFamily="34" charset="0"/>
              <a:ea typeface="Lato" panose="020F0502020204030203" pitchFamily="34" charset="0"/>
              <a:cs typeface="Lato" panose="020F0502020204030203"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4253" y="11944"/>
            <a:ext cx="12191695" cy="6858000"/>
          </a:xfrm>
          <a:prstGeom prst="rect">
            <a:avLst/>
          </a:prstGeom>
        </p:spPr>
      </p:pic>
      <p:sp>
        <p:nvSpPr>
          <p:cNvPr id="4" name="Text 1"/>
          <p:cNvSpPr/>
          <p:nvPr/>
        </p:nvSpPr>
        <p:spPr>
          <a:xfrm>
            <a:off x="347472" y="512064"/>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Truth must move into action</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Text 2"/>
          <p:cNvSpPr/>
          <p:nvPr/>
        </p:nvSpPr>
        <p:spPr>
          <a:xfrm>
            <a:off x="731520" y="1051560"/>
            <a:ext cx="10789920" cy="502920"/>
          </a:xfrm>
          <a:prstGeom prst="rect">
            <a:avLst/>
          </a:prstGeom>
          <a:noFill/>
          <a:ln/>
        </p:spPr>
        <p:txBody>
          <a:bodyPr wrap="square" lIns="635" tIns="635" rIns="635" bIns="635" rtlCol="0" anchor="t">
            <a:normAutofit/>
          </a:bodyPr>
          <a:lstStyle/>
          <a:p>
            <a:pPr marL="0" indent="0">
              <a:buNone/>
            </a:pPr>
            <a:r>
              <a:rPr lang="en-US" sz="1600" b="1" dirty="0">
                <a:solidFill>
                  <a:srgbClr val="0B2E59"/>
                </a:solidFill>
                <a:latin typeface="Arial" pitchFamily="34" charset="0"/>
                <a:ea typeface="Arial" pitchFamily="34" charset="-122"/>
                <a:cs typeface="Arial" pitchFamily="34" charset="-120"/>
              </a:rPr>
              <a:t>Commissions can uncover truth and restore transparency. The governance test is whether that truth leads to consequence, recovery and systemic reform.</a:t>
            </a:r>
            <a:endParaRPr lang="en-US" sz="1600" dirty="0"/>
          </a:p>
        </p:txBody>
      </p:sp>
      <p:sp>
        <p:nvSpPr>
          <p:cNvPr id="6" name="Shape 3"/>
          <p:cNvSpPr/>
          <p:nvPr/>
        </p:nvSpPr>
        <p:spPr>
          <a:xfrm>
            <a:off x="960120" y="1874520"/>
            <a:ext cx="3307080" cy="658368"/>
          </a:xfrm>
          <a:prstGeom prst="chevron">
            <a:avLst>
              <a:gd name="adj" fmla="val 11111"/>
            </a:avLst>
          </a:prstGeom>
          <a:solidFill>
            <a:srgbClr val="0B2E59"/>
          </a:solidFill>
          <a:ln w="12700">
            <a:solidFill>
              <a:srgbClr val="0B2E59"/>
            </a:solidFill>
            <a:prstDash val="solid"/>
          </a:ln>
        </p:spPr>
        <p:txBody>
          <a:bodyPr/>
          <a:lstStyle/>
          <a:p>
            <a:endParaRPr lang="en-ZA"/>
          </a:p>
        </p:txBody>
      </p:sp>
      <p:sp>
        <p:nvSpPr>
          <p:cNvPr id="7" name="Text 4"/>
          <p:cNvSpPr/>
          <p:nvPr/>
        </p:nvSpPr>
        <p:spPr>
          <a:xfrm>
            <a:off x="1033272" y="2039112"/>
            <a:ext cx="314248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TRUTH</a:t>
            </a:r>
            <a:endParaRPr lang="en-US" sz="950" dirty="0"/>
          </a:p>
        </p:txBody>
      </p:sp>
      <p:sp>
        <p:nvSpPr>
          <p:cNvPr id="8" name="Shape 5"/>
          <p:cNvSpPr/>
          <p:nvPr/>
        </p:nvSpPr>
        <p:spPr>
          <a:xfrm>
            <a:off x="4404360" y="1874520"/>
            <a:ext cx="3307080" cy="658368"/>
          </a:xfrm>
          <a:prstGeom prst="chevron">
            <a:avLst>
              <a:gd name="adj" fmla="val 11111"/>
            </a:avLst>
          </a:prstGeom>
          <a:solidFill>
            <a:srgbClr val="009B8E"/>
          </a:solidFill>
          <a:ln w="12700">
            <a:solidFill>
              <a:srgbClr val="009B8E"/>
            </a:solidFill>
            <a:prstDash val="solid"/>
          </a:ln>
        </p:spPr>
        <p:txBody>
          <a:bodyPr/>
          <a:lstStyle/>
          <a:p>
            <a:endParaRPr lang="en-ZA"/>
          </a:p>
        </p:txBody>
      </p:sp>
      <p:sp>
        <p:nvSpPr>
          <p:cNvPr id="9" name="Text 6"/>
          <p:cNvSpPr/>
          <p:nvPr/>
        </p:nvSpPr>
        <p:spPr>
          <a:xfrm>
            <a:off x="4477512" y="2039112"/>
            <a:ext cx="314248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CONSEQUENCE</a:t>
            </a:r>
            <a:endParaRPr lang="en-US" sz="950" dirty="0"/>
          </a:p>
        </p:txBody>
      </p:sp>
      <p:sp>
        <p:nvSpPr>
          <p:cNvPr id="10" name="Shape 7"/>
          <p:cNvSpPr/>
          <p:nvPr/>
        </p:nvSpPr>
        <p:spPr>
          <a:xfrm>
            <a:off x="7848600" y="1874520"/>
            <a:ext cx="3307080" cy="658368"/>
          </a:xfrm>
          <a:prstGeom prst="roundRect">
            <a:avLst>
              <a:gd name="adj" fmla="val 11111"/>
            </a:avLst>
          </a:prstGeom>
          <a:solidFill>
            <a:srgbClr val="0B2E59"/>
          </a:solidFill>
          <a:ln w="12700">
            <a:solidFill>
              <a:srgbClr val="0B2E59"/>
            </a:solidFill>
            <a:prstDash val="solid"/>
          </a:ln>
        </p:spPr>
        <p:txBody>
          <a:bodyPr/>
          <a:lstStyle/>
          <a:p>
            <a:endParaRPr lang="en-ZA"/>
          </a:p>
        </p:txBody>
      </p:sp>
      <p:sp>
        <p:nvSpPr>
          <p:cNvPr id="11" name="Text 8"/>
          <p:cNvSpPr/>
          <p:nvPr/>
        </p:nvSpPr>
        <p:spPr>
          <a:xfrm>
            <a:off x="7921752" y="2039112"/>
            <a:ext cx="314248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REFORM</a:t>
            </a:r>
            <a:endParaRPr lang="en-US" sz="950" dirty="0"/>
          </a:p>
        </p:txBody>
      </p:sp>
      <p:sp>
        <p:nvSpPr>
          <p:cNvPr id="12" name="Shape 9"/>
          <p:cNvSpPr/>
          <p:nvPr/>
        </p:nvSpPr>
        <p:spPr>
          <a:xfrm>
            <a:off x="914400" y="2788920"/>
            <a:ext cx="3310128" cy="1216152"/>
          </a:xfrm>
          <a:prstGeom prst="roundRect">
            <a:avLst>
              <a:gd name="adj" fmla="val 6015"/>
            </a:avLst>
          </a:prstGeom>
          <a:solidFill>
            <a:srgbClr val="FFFFFF"/>
          </a:solidFill>
          <a:ln w="12700">
            <a:solidFill>
              <a:srgbClr val="DCE8E8"/>
            </a:solidFill>
            <a:prstDash val="solid"/>
          </a:ln>
        </p:spPr>
        <p:txBody>
          <a:bodyPr/>
          <a:lstStyle/>
          <a:p>
            <a:endParaRPr lang="en-ZA"/>
          </a:p>
        </p:txBody>
      </p:sp>
      <p:sp>
        <p:nvSpPr>
          <p:cNvPr id="13" name="Text 10"/>
          <p:cNvSpPr/>
          <p:nvPr/>
        </p:nvSpPr>
        <p:spPr>
          <a:xfrm>
            <a:off x="1060704" y="2953512"/>
            <a:ext cx="3017520" cy="228600"/>
          </a:xfrm>
          <a:prstGeom prst="rect">
            <a:avLst/>
          </a:prstGeom>
          <a:noFill/>
          <a:ln/>
        </p:spPr>
        <p:txBody>
          <a:bodyPr wrap="square" lIns="0" tIns="0" rIns="0" bIns="0" rtlCol="0" anchor="ctr">
            <a:normAutofit/>
          </a:bodyPr>
          <a:lstStyle/>
          <a:p>
            <a:pPr marL="0" indent="0">
              <a:buNone/>
            </a:pPr>
            <a:r>
              <a:rPr lang="en-US" sz="1230" b="1" dirty="0">
                <a:solidFill>
                  <a:srgbClr val="0B2E59"/>
                </a:solidFill>
              </a:rPr>
              <a:t>Truth</a:t>
            </a:r>
            <a:endParaRPr lang="en-US" sz="1230" dirty="0"/>
          </a:p>
        </p:txBody>
      </p:sp>
      <p:sp>
        <p:nvSpPr>
          <p:cNvPr id="14" name="Text 11"/>
          <p:cNvSpPr/>
          <p:nvPr/>
        </p:nvSpPr>
        <p:spPr>
          <a:xfrm>
            <a:off x="1060704" y="3264408"/>
            <a:ext cx="3115056" cy="603504"/>
          </a:xfrm>
          <a:prstGeom prst="rect">
            <a:avLst/>
          </a:prstGeom>
          <a:noFill/>
          <a:ln/>
        </p:spPr>
        <p:txBody>
          <a:bodyPr wrap="square" lIns="0" tIns="0" rIns="0" bIns="0" rtlCol="0" anchor="ctr">
            <a:noAutofit/>
          </a:bodyPr>
          <a:lstStyle/>
          <a:p>
            <a:pPr marL="0" indent="0">
              <a:buNone/>
            </a:pPr>
            <a:r>
              <a:rPr lang="en-US" sz="1400" dirty="0">
                <a:solidFill>
                  <a:srgbClr val="4D4D4D"/>
                </a:solidFill>
              </a:rPr>
              <a:t>Establish facts, patterns and hidden conduct that were not addressed through ordinary controls.</a:t>
            </a:r>
            <a:endParaRPr lang="en-US" sz="1400" dirty="0"/>
          </a:p>
        </p:txBody>
      </p:sp>
      <p:sp>
        <p:nvSpPr>
          <p:cNvPr id="15" name="Shape 12"/>
          <p:cNvSpPr/>
          <p:nvPr/>
        </p:nvSpPr>
        <p:spPr>
          <a:xfrm>
            <a:off x="4425696" y="2788920"/>
            <a:ext cx="3310128" cy="1216152"/>
          </a:xfrm>
          <a:prstGeom prst="roundRect">
            <a:avLst>
              <a:gd name="adj" fmla="val 6015"/>
            </a:avLst>
          </a:prstGeom>
          <a:solidFill>
            <a:srgbClr val="F7FAFA"/>
          </a:solidFill>
          <a:ln w="12700">
            <a:solidFill>
              <a:srgbClr val="DCE8E8"/>
            </a:solidFill>
            <a:prstDash val="solid"/>
          </a:ln>
        </p:spPr>
        <p:txBody>
          <a:bodyPr/>
          <a:lstStyle/>
          <a:p>
            <a:endParaRPr lang="en-ZA"/>
          </a:p>
        </p:txBody>
      </p:sp>
      <p:sp>
        <p:nvSpPr>
          <p:cNvPr id="16" name="Text 13"/>
          <p:cNvSpPr/>
          <p:nvPr/>
        </p:nvSpPr>
        <p:spPr>
          <a:xfrm>
            <a:off x="4572000" y="2953512"/>
            <a:ext cx="3017520" cy="228600"/>
          </a:xfrm>
          <a:prstGeom prst="rect">
            <a:avLst/>
          </a:prstGeom>
          <a:noFill/>
          <a:ln/>
        </p:spPr>
        <p:txBody>
          <a:bodyPr wrap="square" lIns="0" tIns="0" rIns="0" bIns="0" rtlCol="0" anchor="ctr">
            <a:normAutofit/>
          </a:bodyPr>
          <a:lstStyle/>
          <a:p>
            <a:pPr marL="0" indent="0">
              <a:buNone/>
            </a:pPr>
            <a:r>
              <a:rPr lang="en-US" sz="1230" b="1" dirty="0">
                <a:solidFill>
                  <a:srgbClr val="009B8E"/>
                </a:solidFill>
              </a:rPr>
              <a:t>Consequence</a:t>
            </a:r>
            <a:endParaRPr lang="en-US" sz="1230" dirty="0"/>
          </a:p>
        </p:txBody>
      </p:sp>
      <p:sp>
        <p:nvSpPr>
          <p:cNvPr id="17" name="Text 14"/>
          <p:cNvSpPr/>
          <p:nvPr/>
        </p:nvSpPr>
        <p:spPr>
          <a:xfrm>
            <a:off x="4572000" y="3264408"/>
            <a:ext cx="3163824" cy="603504"/>
          </a:xfrm>
          <a:prstGeom prst="rect">
            <a:avLst/>
          </a:prstGeom>
          <a:noFill/>
          <a:ln/>
        </p:spPr>
        <p:txBody>
          <a:bodyPr wrap="square" lIns="0" tIns="0" rIns="0" bIns="0" rtlCol="0" anchor="ctr">
            <a:noAutofit/>
          </a:bodyPr>
          <a:lstStyle/>
          <a:p>
            <a:pPr marL="0" indent="0">
              <a:buNone/>
            </a:pPr>
            <a:r>
              <a:rPr lang="en-US" sz="1400" dirty="0">
                <a:solidFill>
                  <a:srgbClr val="4D4D4D"/>
                </a:solidFill>
              </a:rPr>
              <a:t>Recover losses, discipline officials, refer matters, prosecute where appropriate and pursue contract remedies.</a:t>
            </a:r>
            <a:endParaRPr lang="en-US" sz="1400" dirty="0"/>
          </a:p>
        </p:txBody>
      </p:sp>
      <p:sp>
        <p:nvSpPr>
          <p:cNvPr id="18" name="Shape 15"/>
          <p:cNvSpPr/>
          <p:nvPr/>
        </p:nvSpPr>
        <p:spPr>
          <a:xfrm>
            <a:off x="7936992" y="2788920"/>
            <a:ext cx="3310128" cy="1216152"/>
          </a:xfrm>
          <a:prstGeom prst="roundRect">
            <a:avLst>
              <a:gd name="adj" fmla="val 6015"/>
            </a:avLst>
          </a:prstGeom>
          <a:solidFill>
            <a:srgbClr val="FFFFFF"/>
          </a:solidFill>
          <a:ln w="12700">
            <a:solidFill>
              <a:srgbClr val="DCE8E8"/>
            </a:solidFill>
            <a:prstDash val="solid"/>
          </a:ln>
        </p:spPr>
        <p:txBody>
          <a:bodyPr/>
          <a:lstStyle/>
          <a:p>
            <a:endParaRPr lang="en-ZA"/>
          </a:p>
        </p:txBody>
      </p:sp>
      <p:sp>
        <p:nvSpPr>
          <p:cNvPr id="19" name="Text 16"/>
          <p:cNvSpPr/>
          <p:nvPr/>
        </p:nvSpPr>
        <p:spPr>
          <a:xfrm>
            <a:off x="8083296" y="2953512"/>
            <a:ext cx="3017520" cy="228600"/>
          </a:xfrm>
          <a:prstGeom prst="rect">
            <a:avLst/>
          </a:prstGeom>
          <a:noFill/>
          <a:ln/>
        </p:spPr>
        <p:txBody>
          <a:bodyPr wrap="square" lIns="0" tIns="0" rIns="0" bIns="0" rtlCol="0" anchor="ctr">
            <a:normAutofit/>
          </a:bodyPr>
          <a:lstStyle/>
          <a:p>
            <a:pPr marL="0" indent="0">
              <a:buNone/>
            </a:pPr>
            <a:r>
              <a:rPr lang="en-US" sz="1230" b="1" dirty="0">
                <a:solidFill>
                  <a:srgbClr val="0B2E59"/>
                </a:solidFill>
              </a:rPr>
              <a:t>Reform</a:t>
            </a:r>
            <a:endParaRPr lang="en-US" sz="1230" dirty="0"/>
          </a:p>
        </p:txBody>
      </p:sp>
      <p:sp>
        <p:nvSpPr>
          <p:cNvPr id="20" name="Text 17"/>
          <p:cNvSpPr/>
          <p:nvPr/>
        </p:nvSpPr>
        <p:spPr>
          <a:xfrm>
            <a:off x="8083296" y="3264408"/>
            <a:ext cx="3163824" cy="603504"/>
          </a:xfrm>
          <a:prstGeom prst="rect">
            <a:avLst/>
          </a:prstGeom>
          <a:noFill/>
          <a:ln/>
        </p:spPr>
        <p:txBody>
          <a:bodyPr wrap="square" lIns="0" tIns="0" rIns="0" bIns="0" rtlCol="0" anchor="ctr">
            <a:noAutofit/>
          </a:bodyPr>
          <a:lstStyle/>
          <a:p>
            <a:pPr marL="0" indent="0">
              <a:buNone/>
            </a:pPr>
            <a:r>
              <a:rPr lang="en-US" sz="1400" dirty="0">
                <a:solidFill>
                  <a:srgbClr val="4D4D4D"/>
                </a:solidFill>
              </a:rPr>
              <a:t>Strengthen controls, clarify accountabilities, build capability and prevent recurrence.</a:t>
            </a:r>
            <a:endParaRPr lang="en-US" sz="1400" dirty="0"/>
          </a:p>
        </p:txBody>
      </p:sp>
      <p:sp>
        <p:nvSpPr>
          <p:cNvPr id="21" name="Text 18"/>
          <p:cNvSpPr/>
          <p:nvPr/>
        </p:nvSpPr>
        <p:spPr>
          <a:xfrm>
            <a:off x="906401" y="5486400"/>
            <a:ext cx="10149840" cy="640080"/>
          </a:xfrm>
          <a:prstGeom prst="rect">
            <a:avLst/>
          </a:prstGeom>
          <a:noFill/>
          <a:ln/>
        </p:spPr>
        <p:txBody>
          <a:bodyPr wrap="square" lIns="635" tIns="635" rIns="635" bIns="635" rtlCol="0" anchor="t">
            <a:normAutofit/>
          </a:bodyPr>
          <a:lstStyle/>
          <a:p>
            <a:pPr marL="0" indent="0" algn="ctr">
              <a:buNone/>
            </a:pPr>
            <a:r>
              <a:rPr lang="en-US" sz="1600" b="1" dirty="0">
                <a:solidFill>
                  <a:srgbClr val="222222"/>
                </a:solidFill>
                <a:latin typeface="Arial" pitchFamily="34" charset="0"/>
                <a:ea typeface="Arial" pitchFamily="34" charset="-122"/>
                <a:cs typeface="Arial" pitchFamily="34" charset="-120"/>
              </a:rPr>
              <a:t>When the accountability ecosystem works early and consistently, commissions become less necessary because public accountability happens in the ordinary course of governance.</a:t>
            </a:r>
            <a:endParaRPr lang="en-US" sz="1600" dirty="0"/>
          </a:p>
        </p:txBody>
      </p:sp>
      <p:sp>
        <p:nvSpPr>
          <p:cNvPr id="23" name="TextBox 22">
            <a:extLst>
              <a:ext uri="{FF2B5EF4-FFF2-40B4-BE49-F238E27FC236}">
                <a16:creationId xmlns:a16="http://schemas.microsoft.com/office/drawing/2014/main" id="{0EBCA0F7-D145-C7E3-0ACE-3EF00DF70AD3}"/>
              </a:ext>
            </a:extLst>
          </p:cNvPr>
          <p:cNvSpPr txBox="1"/>
          <p:nvPr/>
        </p:nvSpPr>
        <p:spPr>
          <a:xfrm>
            <a:off x="2311267" y="4310788"/>
            <a:ext cx="7402712" cy="738664"/>
          </a:xfrm>
          <a:prstGeom prst="rect">
            <a:avLst/>
          </a:prstGeom>
          <a:noFill/>
        </p:spPr>
        <p:txBody>
          <a:bodyPr wrap="square">
            <a:spAutoFit/>
          </a:bodyPr>
          <a:lstStyle/>
          <a:p>
            <a:pPr marL="0" lvl="0" indent="0" algn="ctr">
              <a:spcBef>
                <a:spcPts val="2500"/>
              </a:spcBef>
              <a:buFont typeface="Arial" panose="020B0604020202020204" pitchFamily="34" charset="0"/>
              <a:buNone/>
            </a:pPr>
            <a:r>
              <a:rPr lang="en-US" sz="1400" b="1" dirty="0"/>
              <a:t>Supporting accountability with audit insights</a:t>
            </a:r>
          </a:p>
          <a:p>
            <a:pPr marL="0" lvl="1" indent="0" algn="ctr">
              <a:buFont typeface="Arial" panose="020B0604020202020204" pitchFamily="34" charset="0"/>
              <a:buNone/>
            </a:pPr>
            <a:r>
              <a:rPr lang="en-US" sz="1400" dirty="0"/>
              <a:t>The AGSA’s audits provide evidence and identify weaknesses to ensure findings lead to corrective action.</a:t>
            </a:r>
          </a:p>
        </p:txBody>
      </p:sp>
      <p:sp>
        <p:nvSpPr>
          <p:cNvPr id="3" name="Slide Number Placeholder 5">
            <a:extLst>
              <a:ext uri="{FF2B5EF4-FFF2-40B4-BE49-F238E27FC236}">
                <a16:creationId xmlns:a16="http://schemas.microsoft.com/office/drawing/2014/main" id="{1358EB76-977B-C9BA-B506-B3B3E052A83A}"/>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45A022D4-E209-4AB7-A16F-072BFBAC050B}" type="slidenum">
              <a:rPr lang="en-US" sz="1600" b="1" smtClean="0">
                <a:solidFill>
                  <a:prstClr val="white"/>
                </a:solidFill>
                <a:latin typeface="Century Gothic" panose="020B0502020202020204" pitchFamily="34" charset="0"/>
                <a:ea typeface="Lato" panose="020F0502020204030203" pitchFamily="34" charset="0"/>
                <a:cs typeface="Lato" panose="020F0502020204030203" pitchFamily="34" charset="0"/>
              </a:rPr>
              <a:pPr algn="ctr">
                <a:defRPr/>
              </a:pPr>
              <a:t>9</a:t>
            </a:fld>
            <a:endParaRPr lang="en-US" sz="1600" b="1" dirty="0">
              <a:solidFill>
                <a:prstClr val="white"/>
              </a:solidFill>
              <a:latin typeface="Century Gothic" panose="020B0502020202020204" pitchFamily="34" charset="0"/>
              <a:ea typeface="Lato" panose="020F0502020204030203" pitchFamily="34" charset="0"/>
              <a:cs typeface="Lato" panose="020F0502020204030203"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89D5F-E733-B572-27CC-7401488B6510}"/>
            </a:ext>
          </a:extLst>
        </p:cNvPr>
        <p:cNvGrpSpPr/>
        <p:nvPr/>
      </p:nvGrpSpPr>
      <p:grpSpPr>
        <a:xfrm>
          <a:off x="0" y="0"/>
          <a:ext cx="0" cy="0"/>
          <a:chOff x="0" y="0"/>
          <a:chExt cx="0" cy="0"/>
        </a:xfrm>
      </p:grpSpPr>
      <p:pic>
        <p:nvPicPr>
          <p:cNvPr id="2" name="Image 0" descr="/mnt/data/image1.png">
            <a:extLst>
              <a:ext uri="{FF2B5EF4-FFF2-40B4-BE49-F238E27FC236}">
                <a16:creationId xmlns:a16="http://schemas.microsoft.com/office/drawing/2014/main" id="{3E101833-FAC6-CD74-CAD9-976BE059E8BE}"/>
              </a:ext>
            </a:extLst>
          </p:cNvPr>
          <p:cNvPicPr>
            <a:picLocks noChangeAspect="1"/>
          </p:cNvPicPr>
          <p:nvPr/>
        </p:nvPicPr>
        <p:blipFill>
          <a:blip r:embed="rId3"/>
          <a:stretch>
            <a:fillRect/>
          </a:stretch>
        </p:blipFill>
        <p:spPr>
          <a:xfrm>
            <a:off x="305" y="0"/>
            <a:ext cx="12191695" cy="6986016"/>
          </a:xfrm>
          <a:prstGeom prst="rect">
            <a:avLst/>
          </a:prstGeom>
        </p:spPr>
      </p:pic>
      <p:sp>
        <p:nvSpPr>
          <p:cNvPr id="4" name="Text 1">
            <a:extLst>
              <a:ext uri="{FF2B5EF4-FFF2-40B4-BE49-F238E27FC236}">
                <a16:creationId xmlns:a16="http://schemas.microsoft.com/office/drawing/2014/main" id="{6A11C41B-9A3B-21CA-F489-3D1A7FC26CE1}"/>
              </a:ext>
            </a:extLst>
          </p:cNvPr>
          <p:cNvSpPr/>
          <p:nvPr/>
        </p:nvSpPr>
        <p:spPr>
          <a:xfrm>
            <a:off x="879317" y="500873"/>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All have a role to play</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20" name="Text 17">
            <a:extLst>
              <a:ext uri="{FF2B5EF4-FFF2-40B4-BE49-F238E27FC236}">
                <a16:creationId xmlns:a16="http://schemas.microsoft.com/office/drawing/2014/main" id="{46C492BE-112B-2880-B60A-F3F63DB7C9A8}"/>
              </a:ext>
            </a:extLst>
          </p:cNvPr>
          <p:cNvSpPr/>
          <p:nvPr/>
        </p:nvSpPr>
        <p:spPr>
          <a:xfrm>
            <a:off x="10332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Audit evidence</a:t>
            </a:r>
            <a:endParaRPr lang="en-US" sz="950" dirty="0"/>
          </a:p>
        </p:txBody>
      </p:sp>
      <p:sp>
        <p:nvSpPr>
          <p:cNvPr id="22" name="Text 19">
            <a:extLst>
              <a:ext uri="{FF2B5EF4-FFF2-40B4-BE49-F238E27FC236}">
                <a16:creationId xmlns:a16="http://schemas.microsoft.com/office/drawing/2014/main" id="{80C18A65-5BE0-BA11-B032-0F81623FD15B}"/>
              </a:ext>
            </a:extLst>
          </p:cNvPr>
          <p:cNvSpPr/>
          <p:nvPr/>
        </p:nvSpPr>
        <p:spPr>
          <a:xfrm>
            <a:off x="30906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Oversight action</a:t>
            </a:r>
            <a:endParaRPr lang="en-US" sz="950" dirty="0"/>
          </a:p>
        </p:txBody>
      </p:sp>
      <p:sp>
        <p:nvSpPr>
          <p:cNvPr id="24" name="Text 21">
            <a:extLst>
              <a:ext uri="{FF2B5EF4-FFF2-40B4-BE49-F238E27FC236}">
                <a16:creationId xmlns:a16="http://schemas.microsoft.com/office/drawing/2014/main" id="{F69C6F0E-4D40-8089-C8A6-A237B0989597}"/>
              </a:ext>
            </a:extLst>
          </p:cNvPr>
          <p:cNvSpPr/>
          <p:nvPr/>
        </p:nvSpPr>
        <p:spPr>
          <a:xfrm>
            <a:off x="51480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Investigation</a:t>
            </a:r>
            <a:endParaRPr lang="en-US" sz="950" dirty="0"/>
          </a:p>
        </p:txBody>
      </p:sp>
      <p:sp>
        <p:nvSpPr>
          <p:cNvPr id="26" name="Text 23">
            <a:extLst>
              <a:ext uri="{FF2B5EF4-FFF2-40B4-BE49-F238E27FC236}">
                <a16:creationId xmlns:a16="http://schemas.microsoft.com/office/drawing/2014/main" id="{99E82069-FDE3-D43E-4865-C86E39CC89A3}"/>
              </a:ext>
            </a:extLst>
          </p:cNvPr>
          <p:cNvSpPr/>
          <p:nvPr/>
        </p:nvSpPr>
        <p:spPr>
          <a:xfrm>
            <a:off x="7205472" y="5449824"/>
            <a:ext cx="175564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Consequence</a:t>
            </a:r>
            <a:endParaRPr lang="en-US" sz="950" dirty="0"/>
          </a:p>
        </p:txBody>
      </p:sp>
      <p:sp>
        <p:nvSpPr>
          <p:cNvPr id="3" name="Slide Number Placeholder 5">
            <a:extLst>
              <a:ext uri="{FF2B5EF4-FFF2-40B4-BE49-F238E27FC236}">
                <a16:creationId xmlns:a16="http://schemas.microsoft.com/office/drawing/2014/main" id="{6418D443-E761-124E-D1B9-D4ACF0075D38}"/>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45A022D4-E209-4AB7-A16F-072BFBAC050B}" type="slidenum">
              <a:rPr lang="en-US" sz="1600" b="1" smtClean="0">
                <a:solidFill>
                  <a:prstClr val="white"/>
                </a:solidFill>
                <a:latin typeface="Century Gothic" panose="020B0502020202020204" pitchFamily="34" charset="0"/>
                <a:ea typeface="Lato" panose="020F0502020204030203" pitchFamily="34" charset="0"/>
                <a:cs typeface="Lato" panose="020F0502020204030203" pitchFamily="34" charset="0"/>
              </a:rPr>
              <a:pPr algn="ctr">
                <a:defRPr/>
              </a:pPr>
              <a:t>10</a:t>
            </a:fld>
            <a:endParaRPr lang="en-US" sz="1600" b="1" dirty="0">
              <a:solidFill>
                <a:prstClr val="white"/>
              </a:solidFill>
              <a:latin typeface="Century Gothic" panose="020B0502020202020204" pitchFamily="34" charset="0"/>
              <a:ea typeface="Lato" panose="020F0502020204030203" pitchFamily="34" charset="0"/>
              <a:cs typeface="Lato" panose="020F0502020204030203" pitchFamily="34" charset="0"/>
            </a:endParaRPr>
          </a:p>
        </p:txBody>
      </p:sp>
      <p:sp>
        <p:nvSpPr>
          <p:cNvPr id="6" name="Content Placeholder 3">
            <a:extLst>
              <a:ext uri="{FF2B5EF4-FFF2-40B4-BE49-F238E27FC236}">
                <a16:creationId xmlns:a16="http://schemas.microsoft.com/office/drawing/2014/main" id="{F6749A4D-4097-5A1F-2127-8D20EA3B4CD0}"/>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63844" y="1256916"/>
            <a:ext cx="5430884" cy="52049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102D69"/>
                </a:solidFill>
                <a:latin typeface="+mn-lt"/>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102D69"/>
                </a:solidFill>
                <a:latin typeface="+mn-lt"/>
                <a:ea typeface="Lato" panose="020F0502020204030203" pitchFamily="34" charset="0"/>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102D69"/>
                </a:solidFill>
                <a:latin typeface="+mn-lt"/>
                <a:ea typeface="Lato" panose="020F0502020204030203" pitchFamily="34" charset="0"/>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02D69"/>
                </a:solidFill>
                <a:latin typeface="+mn-lt"/>
                <a:ea typeface="Lato" panose="020F0502020204030203" pitchFamily="34" charset="0"/>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02D69"/>
                </a:solidFill>
                <a:latin typeface="+mn-lt"/>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500"/>
              </a:spcBef>
              <a:buFont typeface="Arial" panose="020B0604020202020204" pitchFamily="34" charset="0"/>
              <a:buNone/>
            </a:pPr>
            <a:r>
              <a:rPr lang="en-US" b="1" dirty="0">
                <a:solidFill>
                  <a:schemeClr val="tx1"/>
                </a:solidFill>
                <a:latin typeface="Arial" panose="020B0604020202020204" pitchFamily="34" charset="0"/>
                <a:cs typeface="Arial" panose="020B0604020202020204" pitchFamily="34" charset="0"/>
              </a:rPr>
              <a:t>Audit and insight role</a:t>
            </a:r>
          </a:p>
          <a:p>
            <a:pPr marL="0" lvl="1" indent="0">
              <a:buFont typeface="Arial" panose="020B0604020202020204" pitchFamily="34" charset="0"/>
              <a:buNone/>
            </a:pPr>
            <a:r>
              <a:rPr lang="en-US" dirty="0">
                <a:solidFill>
                  <a:schemeClr val="tx1"/>
                </a:solidFill>
                <a:latin typeface="Arial" panose="020B0604020202020204" pitchFamily="34" charset="0"/>
                <a:cs typeface="Arial" panose="020B0604020202020204" pitchFamily="34" charset="0"/>
              </a:rPr>
              <a:t>The AGSA delivers independent audit evidence and insights essential for accountability within the ecosystem.</a:t>
            </a:r>
          </a:p>
          <a:p>
            <a:pPr marL="0" indent="0">
              <a:spcBef>
                <a:spcPts val="2500"/>
              </a:spcBef>
              <a:buFont typeface="Arial" panose="020B0604020202020204" pitchFamily="34" charset="0"/>
              <a:buNone/>
            </a:pPr>
            <a:r>
              <a:rPr lang="en-US" b="1" dirty="0">
                <a:solidFill>
                  <a:schemeClr val="tx1"/>
                </a:solidFill>
                <a:latin typeface="Arial" panose="020B0604020202020204" pitchFamily="34" charset="0"/>
                <a:cs typeface="Arial" panose="020B0604020202020204" pitchFamily="34" charset="0"/>
              </a:rPr>
              <a:t>Oversight and action</a:t>
            </a:r>
          </a:p>
          <a:p>
            <a:pPr marL="0" lvl="1" indent="0">
              <a:buFont typeface="Arial" panose="020B0604020202020204" pitchFamily="34" charset="0"/>
              <a:buNone/>
            </a:pPr>
            <a:r>
              <a:rPr lang="en-US" dirty="0">
                <a:solidFill>
                  <a:schemeClr val="tx1"/>
                </a:solidFill>
                <a:latin typeface="Arial" panose="020B0604020202020204" pitchFamily="34" charset="0"/>
                <a:cs typeface="Arial" panose="020B0604020202020204" pitchFamily="34" charset="0"/>
              </a:rPr>
              <a:t>Oversight bodies like Parliament demand action, monitor implementation, and uphold accountability standards.</a:t>
            </a:r>
          </a:p>
          <a:p>
            <a:pPr marL="0" indent="0">
              <a:spcBef>
                <a:spcPts val="2500"/>
              </a:spcBef>
              <a:buFont typeface="Arial" panose="020B0604020202020204" pitchFamily="34" charset="0"/>
              <a:buNone/>
            </a:pPr>
            <a:r>
              <a:rPr lang="en-US" b="1" dirty="0">
                <a:solidFill>
                  <a:schemeClr val="tx1"/>
                </a:solidFill>
                <a:latin typeface="Arial" panose="020B0604020202020204" pitchFamily="34" charset="0"/>
                <a:cs typeface="Arial" panose="020B0604020202020204" pitchFamily="34" charset="0"/>
              </a:rPr>
              <a:t>Law enforcement and legal finality</a:t>
            </a:r>
          </a:p>
          <a:p>
            <a:pPr marL="0" lvl="1" indent="0">
              <a:buFont typeface="Arial" panose="020B0604020202020204" pitchFamily="34" charset="0"/>
              <a:buNone/>
            </a:pPr>
            <a:r>
              <a:rPr lang="en-US" dirty="0">
                <a:solidFill>
                  <a:schemeClr val="tx1"/>
                </a:solidFill>
                <a:latin typeface="Arial" panose="020B0604020202020204" pitchFamily="34" charset="0"/>
                <a:cs typeface="Arial" panose="020B0604020202020204" pitchFamily="34" charset="0"/>
              </a:rPr>
              <a:t>Public bodies and courts play critical roles in enforcement, recovery, and providing legal finality.</a:t>
            </a:r>
          </a:p>
          <a:p>
            <a:pPr marL="0" indent="0">
              <a:spcBef>
                <a:spcPts val="2500"/>
              </a:spcBef>
              <a:buFont typeface="Arial" panose="020B0604020202020204" pitchFamily="34" charset="0"/>
              <a:buNone/>
            </a:pPr>
            <a:r>
              <a:rPr lang="en-US" b="1" dirty="0">
                <a:solidFill>
                  <a:schemeClr val="tx1"/>
                </a:solidFill>
                <a:latin typeface="Arial" panose="020B0604020202020204" pitchFamily="34" charset="0"/>
                <a:cs typeface="Arial" panose="020B0604020202020204" pitchFamily="34" charset="0"/>
              </a:rPr>
              <a:t>Transparency and public pressure</a:t>
            </a:r>
          </a:p>
          <a:p>
            <a:pPr marL="0" lvl="1" indent="0">
              <a:buFont typeface="Arial" panose="020B0604020202020204" pitchFamily="34" charset="0"/>
              <a:buNone/>
            </a:pPr>
            <a:r>
              <a:rPr lang="en-US" dirty="0">
                <a:solidFill>
                  <a:schemeClr val="tx1"/>
                </a:solidFill>
                <a:latin typeface="Arial" panose="020B0604020202020204" pitchFamily="34" charset="0"/>
                <a:cs typeface="Arial" panose="020B0604020202020204" pitchFamily="34" charset="0"/>
              </a:rPr>
              <a:t>Professional bodies, media, and civil society sustain transparency and maintain public accountability pressure.</a:t>
            </a:r>
          </a:p>
        </p:txBody>
      </p:sp>
      <p:pic>
        <p:nvPicPr>
          <p:cNvPr id="8" name="Picture 7">
            <a:extLst>
              <a:ext uri="{FF2B5EF4-FFF2-40B4-BE49-F238E27FC236}">
                <a16:creationId xmlns:a16="http://schemas.microsoft.com/office/drawing/2014/main" id="{424E20EE-915E-26AC-9DB9-93CD2DDDC120}"/>
              </a:ext>
            </a:extLst>
          </p:cNvPr>
          <p:cNvPicPr>
            <a:picLocks noChangeAspect="1"/>
          </p:cNvPicPr>
          <p:nvPr/>
        </p:nvPicPr>
        <p:blipFill>
          <a:blip r:embed="rId4"/>
          <a:srcRect b="3412"/>
          <a:stretch>
            <a:fillRect/>
          </a:stretch>
        </p:blipFill>
        <p:spPr>
          <a:xfrm>
            <a:off x="5558365" y="1335697"/>
            <a:ext cx="6633635" cy="4504385"/>
          </a:xfrm>
          <a:prstGeom prst="rect">
            <a:avLst/>
          </a:prstGeom>
        </p:spPr>
      </p:pic>
    </p:spTree>
    <p:extLst>
      <p:ext uri="{BB962C8B-B14F-4D97-AF65-F5344CB8AC3E}">
        <p14:creationId xmlns:p14="http://schemas.microsoft.com/office/powerpoint/2010/main" val="827993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mnt/data/image1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1695" cy="6858000"/>
          </a:xfrm>
          <a:prstGeom prst="rect">
            <a:avLst/>
          </a:prstGeom>
        </p:spPr>
      </p:pic>
      <p:sp>
        <p:nvSpPr>
          <p:cNvPr id="3" name="Shape 0"/>
          <p:cNvSpPr/>
          <p:nvPr/>
        </p:nvSpPr>
        <p:spPr>
          <a:xfrm>
            <a:off x="320040" y="1691640"/>
            <a:ext cx="7223760" cy="2194560"/>
          </a:xfrm>
          <a:prstGeom prst="rect">
            <a:avLst/>
          </a:prstGeom>
          <a:noFill/>
          <a:ln w="12700">
            <a:solidFill>
              <a:srgbClr val="0B2E59">
                <a:alpha val="0"/>
              </a:srgbClr>
            </a:solidFill>
            <a:prstDash val="solid"/>
          </a:ln>
        </p:spPr>
        <p:txBody>
          <a:bodyPr/>
          <a:lstStyle/>
          <a:p>
            <a:endParaRPr lang="en-ZA"/>
          </a:p>
        </p:txBody>
      </p:sp>
      <p:sp>
        <p:nvSpPr>
          <p:cNvPr id="4" name="Text 1"/>
          <p:cNvSpPr/>
          <p:nvPr/>
        </p:nvSpPr>
        <p:spPr>
          <a:xfrm>
            <a:off x="640080" y="1901952"/>
            <a:ext cx="6583680" cy="640080"/>
          </a:xfrm>
          <a:prstGeom prst="rect">
            <a:avLst/>
          </a:prstGeom>
          <a:noFill/>
          <a:ln/>
        </p:spPr>
        <p:txBody>
          <a:bodyPr wrap="square" lIns="0" tIns="0" rIns="0" bIns="0" rtlCol="0" anchor="ctr">
            <a:normAutofit/>
          </a:bodyPr>
          <a:lstStyle/>
          <a:p>
            <a:pPr marL="0" indent="0">
              <a:buNone/>
            </a:pPr>
            <a:r>
              <a:rPr lang="en-US" sz="3400" b="1" dirty="0">
                <a:solidFill>
                  <a:srgbClr val="FFFFFF"/>
                </a:solidFill>
              </a:rPr>
              <a:t>Audit outcomes</a:t>
            </a:r>
            <a:endParaRPr lang="en-US" sz="3400" dirty="0"/>
          </a:p>
        </p:txBody>
      </p:sp>
      <p:sp>
        <p:nvSpPr>
          <p:cNvPr id="5" name="Text 2"/>
          <p:cNvSpPr/>
          <p:nvPr/>
        </p:nvSpPr>
        <p:spPr>
          <a:xfrm>
            <a:off x="658368" y="2743200"/>
            <a:ext cx="6217920" cy="457200"/>
          </a:xfrm>
          <a:prstGeom prst="rect">
            <a:avLst/>
          </a:prstGeom>
          <a:noFill/>
          <a:ln/>
        </p:spPr>
        <p:txBody>
          <a:bodyPr wrap="square" lIns="0" tIns="0" rIns="0" bIns="0" rtlCol="0" anchor="ctr">
            <a:normAutofit/>
          </a:bodyPr>
          <a:lstStyle/>
          <a:p>
            <a:pPr marL="0" indent="0">
              <a:buNone/>
            </a:pPr>
            <a:r>
              <a:rPr lang="en-US" sz="1500" dirty="0">
                <a:solidFill>
                  <a:srgbClr val="D8F2F0"/>
                </a:solidFill>
              </a:rPr>
              <a:t>What the latest PFMA and MFMA messages tell us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KEY AUDIT MESSAGES</a:t>
            </a:r>
            <a:endParaRPr lang="en-US" sz="740" dirty="0"/>
          </a:p>
        </p:txBody>
      </p:sp>
      <p:sp>
        <p:nvSpPr>
          <p:cNvPr id="4" name="Text 1"/>
          <p:cNvSpPr/>
          <p:nvPr/>
        </p:nvSpPr>
        <p:spPr>
          <a:xfrm>
            <a:off x="347472" y="512064"/>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PFMA outcomes: the centre must model accountability</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Shape 2"/>
          <p:cNvSpPr/>
          <p:nvPr/>
        </p:nvSpPr>
        <p:spPr>
          <a:xfrm>
            <a:off x="685800" y="1143000"/>
            <a:ext cx="2585466" cy="1417320"/>
          </a:xfrm>
          <a:prstGeom prst="roundRect">
            <a:avLst>
              <a:gd name="adj" fmla="val 5161"/>
            </a:avLst>
          </a:prstGeom>
          <a:solidFill>
            <a:srgbClr val="F9FBFB"/>
          </a:solidFill>
          <a:ln w="12700">
            <a:solidFill>
              <a:srgbClr val="DCE8E8"/>
            </a:solidFill>
            <a:prstDash val="solid"/>
          </a:ln>
        </p:spPr>
        <p:txBody>
          <a:bodyPr/>
          <a:lstStyle/>
          <a:p>
            <a:endParaRPr lang="en-ZA"/>
          </a:p>
        </p:txBody>
      </p:sp>
      <p:sp>
        <p:nvSpPr>
          <p:cNvPr id="6" name="Text 3"/>
          <p:cNvSpPr/>
          <p:nvPr/>
        </p:nvSpPr>
        <p:spPr>
          <a:xfrm>
            <a:off x="841248" y="128930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151 / 417</a:t>
            </a:r>
            <a:endParaRPr lang="en-US" sz="2400" dirty="0"/>
          </a:p>
        </p:txBody>
      </p:sp>
      <p:sp>
        <p:nvSpPr>
          <p:cNvPr id="7" name="Text 4"/>
          <p:cNvSpPr/>
          <p:nvPr/>
        </p:nvSpPr>
        <p:spPr>
          <a:xfrm>
            <a:off x="841248" y="183794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auditees achieved clean audits</a:t>
            </a:r>
            <a:endParaRPr lang="en-US" sz="1400" dirty="0"/>
          </a:p>
        </p:txBody>
      </p:sp>
      <p:sp>
        <p:nvSpPr>
          <p:cNvPr id="8" name="Shape 5"/>
          <p:cNvSpPr/>
          <p:nvPr/>
        </p:nvSpPr>
        <p:spPr>
          <a:xfrm>
            <a:off x="3435858" y="1143000"/>
            <a:ext cx="2585466" cy="1417320"/>
          </a:xfrm>
          <a:prstGeom prst="roundRect">
            <a:avLst>
              <a:gd name="adj" fmla="val 5161"/>
            </a:avLst>
          </a:prstGeom>
          <a:solidFill>
            <a:srgbClr val="EEF5F5"/>
          </a:solidFill>
          <a:ln w="12700">
            <a:solidFill>
              <a:srgbClr val="DCE8E8"/>
            </a:solidFill>
            <a:prstDash val="solid"/>
          </a:ln>
        </p:spPr>
        <p:txBody>
          <a:bodyPr/>
          <a:lstStyle/>
          <a:p>
            <a:endParaRPr lang="en-ZA"/>
          </a:p>
        </p:txBody>
      </p:sp>
      <p:sp>
        <p:nvSpPr>
          <p:cNvPr id="9" name="Text 6"/>
          <p:cNvSpPr/>
          <p:nvPr/>
        </p:nvSpPr>
        <p:spPr>
          <a:xfrm>
            <a:off x="3591306" y="128930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222</a:t>
            </a:r>
            <a:endParaRPr lang="en-US" sz="2400" dirty="0"/>
          </a:p>
        </p:txBody>
      </p:sp>
      <p:sp>
        <p:nvSpPr>
          <p:cNvPr id="10" name="Text 7"/>
          <p:cNvSpPr/>
          <p:nvPr/>
        </p:nvSpPr>
        <p:spPr>
          <a:xfrm>
            <a:off x="3591306" y="1837944"/>
            <a:ext cx="2274570" cy="621792"/>
          </a:xfrm>
          <a:prstGeom prst="rect">
            <a:avLst/>
          </a:prstGeom>
          <a:noFill/>
          <a:ln/>
        </p:spPr>
        <p:txBody>
          <a:bodyPr wrap="square" lIns="0" tIns="0" rIns="0" bIns="0" rtlCol="0" anchor="ctr">
            <a:noAutofit/>
          </a:bodyPr>
          <a:lstStyle/>
          <a:p>
            <a:pPr marL="0" indent="0">
              <a:buNone/>
            </a:pPr>
            <a:r>
              <a:rPr lang="en-US" sz="1400" dirty="0">
                <a:solidFill>
                  <a:srgbClr val="4D4D4D"/>
                </a:solidFill>
              </a:rPr>
              <a:t>with procurement and contract management non-compliance</a:t>
            </a:r>
            <a:endParaRPr lang="en-US" sz="1400" dirty="0"/>
          </a:p>
        </p:txBody>
      </p:sp>
      <p:sp>
        <p:nvSpPr>
          <p:cNvPr id="11" name="Shape 8"/>
          <p:cNvSpPr/>
          <p:nvPr/>
        </p:nvSpPr>
        <p:spPr>
          <a:xfrm>
            <a:off x="6185916" y="1143000"/>
            <a:ext cx="2585466" cy="1417320"/>
          </a:xfrm>
          <a:prstGeom prst="roundRect">
            <a:avLst>
              <a:gd name="adj" fmla="val 5161"/>
            </a:avLst>
          </a:prstGeom>
          <a:solidFill>
            <a:srgbClr val="F9FBFB"/>
          </a:solidFill>
          <a:ln w="12700">
            <a:solidFill>
              <a:srgbClr val="DCE8E8"/>
            </a:solidFill>
            <a:prstDash val="solid"/>
          </a:ln>
        </p:spPr>
        <p:txBody>
          <a:bodyPr/>
          <a:lstStyle/>
          <a:p>
            <a:endParaRPr lang="en-ZA"/>
          </a:p>
        </p:txBody>
      </p:sp>
      <p:sp>
        <p:nvSpPr>
          <p:cNvPr id="12" name="Text 9"/>
          <p:cNvSpPr/>
          <p:nvPr/>
        </p:nvSpPr>
        <p:spPr>
          <a:xfrm>
            <a:off x="6341364" y="128930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R42,58bn</a:t>
            </a:r>
            <a:endParaRPr lang="en-US" sz="2400" dirty="0"/>
          </a:p>
        </p:txBody>
      </p:sp>
      <p:sp>
        <p:nvSpPr>
          <p:cNvPr id="13" name="Text 10"/>
          <p:cNvSpPr/>
          <p:nvPr/>
        </p:nvSpPr>
        <p:spPr>
          <a:xfrm>
            <a:off x="6341364" y="183794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irregular expenditure (IE) in 2024-25</a:t>
            </a:r>
            <a:endParaRPr lang="en-US" sz="1400" dirty="0"/>
          </a:p>
        </p:txBody>
      </p:sp>
      <p:sp>
        <p:nvSpPr>
          <p:cNvPr id="14" name="Shape 11"/>
          <p:cNvSpPr/>
          <p:nvPr/>
        </p:nvSpPr>
        <p:spPr>
          <a:xfrm>
            <a:off x="8935974" y="1143000"/>
            <a:ext cx="2585466" cy="1417320"/>
          </a:xfrm>
          <a:prstGeom prst="roundRect">
            <a:avLst>
              <a:gd name="adj" fmla="val 5161"/>
            </a:avLst>
          </a:prstGeom>
          <a:solidFill>
            <a:srgbClr val="EEF5F5"/>
          </a:solidFill>
          <a:ln w="12700">
            <a:solidFill>
              <a:srgbClr val="DCE8E8"/>
            </a:solidFill>
            <a:prstDash val="solid"/>
          </a:ln>
        </p:spPr>
        <p:txBody>
          <a:bodyPr/>
          <a:lstStyle/>
          <a:p>
            <a:endParaRPr lang="en-ZA"/>
          </a:p>
        </p:txBody>
      </p:sp>
      <p:sp>
        <p:nvSpPr>
          <p:cNvPr id="15" name="Text 12"/>
          <p:cNvSpPr/>
          <p:nvPr/>
        </p:nvSpPr>
        <p:spPr>
          <a:xfrm>
            <a:off x="9091422" y="128930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95%</a:t>
            </a:r>
            <a:endParaRPr lang="en-US" sz="2400" dirty="0"/>
          </a:p>
        </p:txBody>
      </p:sp>
      <p:sp>
        <p:nvSpPr>
          <p:cNvPr id="16" name="Text 13"/>
          <p:cNvSpPr/>
          <p:nvPr/>
        </p:nvSpPr>
        <p:spPr>
          <a:xfrm>
            <a:off x="9091422" y="183794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IE linked to procurement and contract management</a:t>
            </a:r>
            <a:endParaRPr lang="en-US" sz="1400" dirty="0"/>
          </a:p>
        </p:txBody>
      </p:sp>
      <p:sp>
        <p:nvSpPr>
          <p:cNvPr id="17" name="Text 14"/>
          <p:cNvSpPr/>
          <p:nvPr/>
        </p:nvSpPr>
        <p:spPr>
          <a:xfrm>
            <a:off x="868680" y="3108960"/>
            <a:ext cx="10241280" cy="502920"/>
          </a:xfrm>
          <a:prstGeom prst="rect">
            <a:avLst/>
          </a:prstGeom>
          <a:noFill/>
          <a:ln/>
        </p:spPr>
        <p:txBody>
          <a:bodyPr wrap="square" lIns="635" tIns="635" rIns="635" bIns="635" rtlCol="0" anchor="t">
            <a:normAutofit lnSpcReduction="10000"/>
          </a:bodyPr>
          <a:lstStyle/>
          <a:p>
            <a:pPr marL="0" indent="0">
              <a:buNone/>
            </a:pPr>
            <a:r>
              <a:rPr lang="en-US" sz="1700" b="1" dirty="0">
                <a:solidFill>
                  <a:srgbClr val="0B2E59"/>
                </a:solidFill>
                <a:latin typeface="Arial" pitchFamily="34" charset="0"/>
                <a:ea typeface="Arial" pitchFamily="34" charset="-122"/>
                <a:cs typeface="Arial" pitchFamily="34" charset="-120"/>
              </a:rPr>
              <a:t>PFMA auditees must model the basics: credible records, lawful procurement, contract discipline, verified delivery and timely consequence management.</a:t>
            </a:r>
            <a:endParaRPr lang="en-US" sz="1700" dirty="0"/>
          </a:p>
        </p:txBody>
      </p:sp>
      <p:sp>
        <p:nvSpPr>
          <p:cNvPr id="18" name="Shape 15"/>
          <p:cNvSpPr/>
          <p:nvPr/>
        </p:nvSpPr>
        <p:spPr>
          <a:xfrm>
            <a:off x="960120" y="4050792"/>
            <a:ext cx="164592" cy="164592"/>
          </a:xfrm>
          <a:prstGeom prst="ellipse">
            <a:avLst/>
          </a:prstGeom>
          <a:solidFill>
            <a:srgbClr val="C8D700"/>
          </a:solidFill>
          <a:ln w="12700">
            <a:solidFill>
              <a:srgbClr val="C8D700"/>
            </a:solidFill>
            <a:prstDash val="solid"/>
          </a:ln>
        </p:spPr>
        <p:txBody>
          <a:bodyPr/>
          <a:lstStyle/>
          <a:p>
            <a:endParaRPr lang="en-ZA"/>
          </a:p>
        </p:txBody>
      </p:sp>
      <p:sp>
        <p:nvSpPr>
          <p:cNvPr id="19" name="Text 16"/>
          <p:cNvSpPr/>
          <p:nvPr/>
        </p:nvSpPr>
        <p:spPr>
          <a:xfrm>
            <a:off x="1234440" y="3977640"/>
            <a:ext cx="9784080" cy="329184"/>
          </a:xfrm>
          <a:prstGeom prst="rect">
            <a:avLst/>
          </a:prstGeom>
          <a:noFill/>
          <a:ln/>
        </p:spPr>
        <p:txBody>
          <a:bodyPr wrap="square" lIns="0" tIns="0" rIns="0" bIns="0" rtlCol="0" anchor="ctr">
            <a:normAutofit/>
          </a:bodyPr>
          <a:lstStyle/>
          <a:p>
            <a:pPr marL="0" indent="0">
              <a:buNone/>
            </a:pPr>
            <a:r>
              <a:rPr lang="en-US" sz="1400" dirty="0">
                <a:solidFill>
                  <a:srgbClr val="222222"/>
                </a:solidFill>
              </a:rPr>
              <a:t>Procurement and contract management weaknesses remain a key leakage point.</a:t>
            </a:r>
            <a:endParaRPr lang="en-US" sz="1400" dirty="0"/>
          </a:p>
        </p:txBody>
      </p:sp>
      <p:sp>
        <p:nvSpPr>
          <p:cNvPr id="20" name="Shape 17"/>
          <p:cNvSpPr/>
          <p:nvPr/>
        </p:nvSpPr>
        <p:spPr>
          <a:xfrm>
            <a:off x="960120" y="4401312"/>
            <a:ext cx="164592" cy="164592"/>
          </a:xfrm>
          <a:prstGeom prst="ellipse">
            <a:avLst/>
          </a:prstGeom>
          <a:solidFill>
            <a:srgbClr val="009B8E"/>
          </a:solidFill>
          <a:ln w="12700">
            <a:solidFill>
              <a:srgbClr val="009B8E"/>
            </a:solidFill>
            <a:prstDash val="solid"/>
          </a:ln>
        </p:spPr>
        <p:txBody>
          <a:bodyPr/>
          <a:lstStyle/>
          <a:p>
            <a:endParaRPr lang="en-ZA"/>
          </a:p>
        </p:txBody>
      </p:sp>
      <p:sp>
        <p:nvSpPr>
          <p:cNvPr id="21" name="Text 18"/>
          <p:cNvSpPr/>
          <p:nvPr/>
        </p:nvSpPr>
        <p:spPr>
          <a:xfrm>
            <a:off x="1234440" y="4328160"/>
            <a:ext cx="9784080" cy="329184"/>
          </a:xfrm>
          <a:prstGeom prst="rect">
            <a:avLst/>
          </a:prstGeom>
          <a:noFill/>
          <a:ln/>
        </p:spPr>
        <p:txBody>
          <a:bodyPr wrap="square" lIns="0" tIns="0" rIns="0" bIns="0" rtlCol="0" anchor="ctr">
            <a:normAutofit/>
          </a:bodyPr>
          <a:lstStyle/>
          <a:p>
            <a:pPr marL="0" indent="0">
              <a:buNone/>
            </a:pPr>
            <a:r>
              <a:rPr lang="en-US" sz="1400" dirty="0">
                <a:solidFill>
                  <a:srgbClr val="222222"/>
                </a:solidFill>
              </a:rPr>
              <a:t>Audit outcomes become meaningful when they change behaviour and protect public value.</a:t>
            </a:r>
            <a:endParaRPr lang="en-US" sz="1400" dirty="0"/>
          </a:p>
        </p:txBody>
      </p:sp>
      <p:sp>
        <p:nvSpPr>
          <p:cNvPr id="22" name="Shape 19"/>
          <p:cNvSpPr/>
          <p:nvPr/>
        </p:nvSpPr>
        <p:spPr>
          <a:xfrm>
            <a:off x="960120" y="4751832"/>
            <a:ext cx="164592" cy="164592"/>
          </a:xfrm>
          <a:prstGeom prst="ellipse">
            <a:avLst/>
          </a:prstGeom>
          <a:solidFill>
            <a:srgbClr val="C8D700"/>
          </a:solidFill>
          <a:ln w="12700">
            <a:solidFill>
              <a:srgbClr val="C8D700"/>
            </a:solidFill>
            <a:prstDash val="solid"/>
          </a:ln>
        </p:spPr>
        <p:txBody>
          <a:bodyPr/>
          <a:lstStyle/>
          <a:p>
            <a:endParaRPr lang="en-ZA"/>
          </a:p>
        </p:txBody>
      </p:sp>
      <p:sp>
        <p:nvSpPr>
          <p:cNvPr id="23" name="Text 20"/>
          <p:cNvSpPr/>
          <p:nvPr/>
        </p:nvSpPr>
        <p:spPr>
          <a:xfrm>
            <a:off x="1234440" y="4678680"/>
            <a:ext cx="9784080" cy="329184"/>
          </a:xfrm>
          <a:prstGeom prst="rect">
            <a:avLst/>
          </a:prstGeom>
          <a:noFill/>
          <a:ln/>
        </p:spPr>
        <p:txBody>
          <a:bodyPr wrap="square" lIns="0" tIns="0" rIns="0" bIns="0" rtlCol="0" anchor="ctr">
            <a:normAutofit/>
          </a:bodyPr>
          <a:lstStyle/>
          <a:p>
            <a:pPr marL="0" indent="0">
              <a:buNone/>
            </a:pPr>
            <a:r>
              <a:rPr lang="en-US" sz="1400" dirty="0">
                <a:solidFill>
                  <a:srgbClr val="222222"/>
                </a:solidFill>
              </a:rPr>
              <a:t>The public value question is whether money was spent legally, economically and for intended outcomes.</a:t>
            </a:r>
            <a:endParaRPr lang="en-US" sz="1400" dirty="0"/>
          </a:p>
        </p:txBody>
      </p:sp>
      <p:sp>
        <p:nvSpPr>
          <p:cNvPr id="24" name="Text 21"/>
          <p:cNvSpPr/>
          <p:nvPr/>
        </p:nvSpPr>
        <p:spPr>
          <a:xfrm>
            <a:off x="566928" y="6565392"/>
            <a:ext cx="7955280" cy="164592"/>
          </a:xfrm>
          <a:prstGeom prst="rect">
            <a:avLst/>
          </a:prstGeom>
          <a:noFill/>
          <a:ln/>
        </p:spPr>
        <p:txBody>
          <a:bodyPr wrap="square" lIns="0" tIns="0" rIns="0" bIns="0" rtlCol="0" anchor="ctr">
            <a:normAutofit/>
          </a:bodyPr>
          <a:lstStyle/>
          <a:p>
            <a:pPr marL="0" indent="0">
              <a:buNone/>
            </a:pPr>
            <a:r>
              <a:rPr lang="en-US" sz="560" dirty="0">
                <a:solidFill>
                  <a:srgbClr val="777777"/>
                </a:solidFill>
              </a:rPr>
              <a:t>Sources: AGSA PFMA 2024-25 General Report; AGSA presentation material.</a:t>
            </a:r>
            <a:endParaRPr lang="en-US" sz="560" dirty="0"/>
          </a:p>
        </p:txBody>
      </p:sp>
      <p:sp>
        <p:nvSpPr>
          <p:cNvPr id="25" name="Slide Number Placeholder 2">
            <a:extLst>
              <a:ext uri="{FF2B5EF4-FFF2-40B4-BE49-F238E27FC236}">
                <a16:creationId xmlns:a16="http://schemas.microsoft.com/office/drawing/2014/main" id="{C2F27373-F4DA-4F61-2009-9FA797B42896}"/>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12</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EXTENT AND INHERENT RISK</a:t>
            </a:r>
            <a:endParaRPr lang="en-US" sz="740" dirty="0"/>
          </a:p>
        </p:txBody>
      </p:sp>
      <p:sp>
        <p:nvSpPr>
          <p:cNvPr id="4" name="Text 1"/>
          <p:cNvSpPr/>
          <p:nvPr/>
        </p:nvSpPr>
        <p:spPr>
          <a:xfrm>
            <a:off x="347472" y="512064"/>
            <a:ext cx="10074822" cy="320040"/>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PFMA compliance findings: procurement remains the high-risk zone</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Text 2"/>
          <p:cNvSpPr/>
          <p:nvPr/>
        </p:nvSpPr>
        <p:spPr>
          <a:xfrm>
            <a:off x="731520" y="987552"/>
            <a:ext cx="10424160" cy="320040"/>
          </a:xfrm>
          <a:prstGeom prst="rect">
            <a:avLst/>
          </a:prstGeom>
          <a:noFill/>
          <a:ln/>
        </p:spPr>
        <p:txBody>
          <a:bodyPr wrap="square" lIns="635" tIns="635" rIns="635" bIns="635" rtlCol="0" anchor="t">
            <a:normAutofit/>
          </a:bodyPr>
          <a:lstStyle/>
          <a:p>
            <a:pPr marL="0" indent="0">
              <a:buNone/>
            </a:pPr>
            <a:r>
              <a:rPr lang="en-US" sz="1600" b="1" dirty="0">
                <a:solidFill>
                  <a:srgbClr val="0B2E59"/>
                </a:solidFill>
                <a:latin typeface="Arial" pitchFamily="34" charset="0"/>
                <a:ea typeface="Arial" pitchFamily="34" charset="-122"/>
                <a:cs typeface="Arial" pitchFamily="34" charset="-120"/>
              </a:rPr>
              <a:t>Non-compliance with procurement and contract management legislation: 222 auditees.</a:t>
            </a:r>
            <a:endParaRPr lang="en-US" sz="1600" dirty="0"/>
          </a:p>
        </p:txBody>
      </p:sp>
      <p:sp>
        <p:nvSpPr>
          <p:cNvPr id="6" name="Shape 3"/>
          <p:cNvSpPr/>
          <p:nvPr/>
        </p:nvSpPr>
        <p:spPr>
          <a:xfrm>
            <a:off x="685800" y="1444752"/>
            <a:ext cx="2585466" cy="1298448"/>
          </a:xfrm>
          <a:prstGeom prst="roundRect">
            <a:avLst>
              <a:gd name="adj" fmla="val 5634"/>
            </a:avLst>
          </a:prstGeom>
          <a:solidFill>
            <a:srgbClr val="F9FBFB"/>
          </a:solidFill>
          <a:ln w="12700">
            <a:solidFill>
              <a:srgbClr val="DCE8E8"/>
            </a:solidFill>
            <a:prstDash val="solid"/>
          </a:ln>
        </p:spPr>
        <p:txBody>
          <a:bodyPr/>
          <a:lstStyle/>
          <a:p>
            <a:endParaRPr lang="en-ZA"/>
          </a:p>
        </p:txBody>
      </p:sp>
      <p:sp>
        <p:nvSpPr>
          <p:cNvPr id="7" name="Text 4"/>
          <p:cNvSpPr/>
          <p:nvPr/>
        </p:nvSpPr>
        <p:spPr>
          <a:xfrm>
            <a:off x="841248" y="1591056"/>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222</a:t>
            </a:r>
            <a:endParaRPr lang="en-US" sz="2400" dirty="0"/>
          </a:p>
        </p:txBody>
      </p:sp>
      <p:sp>
        <p:nvSpPr>
          <p:cNvPr id="8" name="Text 5"/>
          <p:cNvSpPr/>
          <p:nvPr/>
        </p:nvSpPr>
        <p:spPr>
          <a:xfrm>
            <a:off x="841248" y="2139696"/>
            <a:ext cx="2274570" cy="502920"/>
          </a:xfrm>
          <a:prstGeom prst="rect">
            <a:avLst/>
          </a:prstGeom>
          <a:noFill/>
          <a:ln/>
        </p:spPr>
        <p:txBody>
          <a:bodyPr wrap="square" lIns="0" tIns="0" rIns="0" bIns="0" rtlCol="0" anchor="ctr">
            <a:normAutofit/>
          </a:bodyPr>
          <a:lstStyle/>
          <a:p>
            <a:pPr marL="0" indent="0">
              <a:buNone/>
            </a:pPr>
            <a:r>
              <a:rPr lang="en-US" sz="1400" dirty="0">
                <a:solidFill>
                  <a:srgbClr val="4D4D4D"/>
                </a:solidFill>
              </a:rPr>
              <a:t>procurement / contract non-compliance</a:t>
            </a:r>
            <a:endParaRPr lang="en-US" sz="1400" dirty="0"/>
          </a:p>
        </p:txBody>
      </p:sp>
      <p:sp>
        <p:nvSpPr>
          <p:cNvPr id="9" name="Shape 6"/>
          <p:cNvSpPr/>
          <p:nvPr/>
        </p:nvSpPr>
        <p:spPr>
          <a:xfrm>
            <a:off x="3435858" y="1444752"/>
            <a:ext cx="2585466" cy="1298448"/>
          </a:xfrm>
          <a:prstGeom prst="roundRect">
            <a:avLst>
              <a:gd name="adj" fmla="val 5634"/>
            </a:avLst>
          </a:prstGeom>
          <a:solidFill>
            <a:srgbClr val="EEF5F5"/>
          </a:solidFill>
          <a:ln w="12700">
            <a:solidFill>
              <a:srgbClr val="DCE8E8"/>
            </a:solidFill>
            <a:prstDash val="solid"/>
          </a:ln>
        </p:spPr>
        <p:txBody>
          <a:bodyPr/>
          <a:lstStyle/>
          <a:p>
            <a:endParaRPr lang="en-ZA"/>
          </a:p>
        </p:txBody>
      </p:sp>
      <p:sp>
        <p:nvSpPr>
          <p:cNvPr id="10" name="Text 7"/>
          <p:cNvSpPr/>
          <p:nvPr/>
        </p:nvSpPr>
        <p:spPr>
          <a:xfrm>
            <a:off x="3591306" y="1591056"/>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210</a:t>
            </a:r>
            <a:endParaRPr lang="en-US" sz="2400" dirty="0"/>
          </a:p>
        </p:txBody>
      </p:sp>
      <p:sp>
        <p:nvSpPr>
          <p:cNvPr id="11" name="Text 8"/>
          <p:cNvSpPr/>
          <p:nvPr/>
        </p:nvSpPr>
        <p:spPr>
          <a:xfrm>
            <a:off x="3591306" y="2139696"/>
            <a:ext cx="2274570" cy="502920"/>
          </a:xfrm>
          <a:prstGeom prst="rect">
            <a:avLst/>
          </a:prstGeom>
          <a:noFill/>
          <a:ln/>
        </p:spPr>
        <p:txBody>
          <a:bodyPr wrap="square" lIns="0" tIns="0" rIns="0" bIns="0" rtlCol="0" anchor="ctr">
            <a:normAutofit/>
          </a:bodyPr>
          <a:lstStyle/>
          <a:p>
            <a:pPr marL="0" indent="0">
              <a:buNone/>
            </a:pPr>
            <a:r>
              <a:rPr lang="en-US" sz="1400" dirty="0">
                <a:solidFill>
                  <a:srgbClr val="4D4D4D"/>
                </a:solidFill>
              </a:rPr>
              <a:t>uncompetitive and unfair procurement processes</a:t>
            </a:r>
            <a:endParaRPr lang="en-US" sz="1400" dirty="0"/>
          </a:p>
        </p:txBody>
      </p:sp>
      <p:sp>
        <p:nvSpPr>
          <p:cNvPr id="12" name="Shape 9"/>
          <p:cNvSpPr/>
          <p:nvPr/>
        </p:nvSpPr>
        <p:spPr>
          <a:xfrm>
            <a:off x="6185916" y="1444752"/>
            <a:ext cx="2585466" cy="1298448"/>
          </a:xfrm>
          <a:prstGeom prst="roundRect">
            <a:avLst>
              <a:gd name="adj" fmla="val 5634"/>
            </a:avLst>
          </a:prstGeom>
          <a:solidFill>
            <a:srgbClr val="F9FBFB"/>
          </a:solidFill>
          <a:ln w="12700">
            <a:solidFill>
              <a:srgbClr val="DCE8E8"/>
            </a:solidFill>
            <a:prstDash val="solid"/>
          </a:ln>
        </p:spPr>
        <p:txBody>
          <a:bodyPr/>
          <a:lstStyle/>
          <a:p>
            <a:endParaRPr lang="en-ZA"/>
          </a:p>
        </p:txBody>
      </p:sp>
      <p:sp>
        <p:nvSpPr>
          <p:cNvPr id="13" name="Text 10"/>
          <p:cNvSpPr/>
          <p:nvPr/>
        </p:nvSpPr>
        <p:spPr>
          <a:xfrm>
            <a:off x="6341364" y="1591056"/>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74</a:t>
            </a:r>
            <a:endParaRPr lang="en-US" sz="2400" dirty="0"/>
          </a:p>
        </p:txBody>
      </p:sp>
      <p:sp>
        <p:nvSpPr>
          <p:cNvPr id="14" name="Text 11"/>
          <p:cNvSpPr/>
          <p:nvPr/>
        </p:nvSpPr>
        <p:spPr>
          <a:xfrm>
            <a:off x="6341364" y="2139696"/>
            <a:ext cx="2274570" cy="502920"/>
          </a:xfrm>
          <a:prstGeom prst="rect">
            <a:avLst/>
          </a:prstGeom>
          <a:noFill/>
          <a:ln/>
        </p:spPr>
        <p:txBody>
          <a:bodyPr wrap="square" lIns="0" tIns="0" rIns="0" bIns="0" rtlCol="0" anchor="ctr">
            <a:normAutofit/>
          </a:bodyPr>
          <a:lstStyle/>
          <a:p>
            <a:pPr marL="0" indent="0">
              <a:buNone/>
            </a:pPr>
            <a:r>
              <a:rPr lang="en-US" sz="1400" dirty="0">
                <a:solidFill>
                  <a:srgbClr val="4D4D4D"/>
                </a:solidFill>
              </a:rPr>
              <a:t>material uncompetitive / unfair findings</a:t>
            </a:r>
            <a:endParaRPr lang="en-US" sz="1400" dirty="0"/>
          </a:p>
        </p:txBody>
      </p:sp>
      <p:sp>
        <p:nvSpPr>
          <p:cNvPr id="15" name="Shape 12"/>
          <p:cNvSpPr/>
          <p:nvPr/>
        </p:nvSpPr>
        <p:spPr>
          <a:xfrm>
            <a:off x="8935974" y="1444752"/>
            <a:ext cx="2585466" cy="1298448"/>
          </a:xfrm>
          <a:prstGeom prst="roundRect">
            <a:avLst>
              <a:gd name="adj" fmla="val 5634"/>
            </a:avLst>
          </a:prstGeom>
          <a:solidFill>
            <a:srgbClr val="EEF5F5"/>
          </a:solidFill>
          <a:ln w="12700">
            <a:solidFill>
              <a:srgbClr val="DCE8E8"/>
            </a:solidFill>
            <a:prstDash val="solid"/>
          </a:ln>
        </p:spPr>
        <p:txBody>
          <a:bodyPr/>
          <a:lstStyle/>
          <a:p>
            <a:endParaRPr lang="en-ZA"/>
          </a:p>
        </p:txBody>
      </p:sp>
      <p:sp>
        <p:nvSpPr>
          <p:cNvPr id="16" name="Text 13"/>
          <p:cNvSpPr/>
          <p:nvPr/>
        </p:nvSpPr>
        <p:spPr>
          <a:xfrm>
            <a:off x="9091422" y="1591056"/>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77</a:t>
            </a:r>
            <a:endParaRPr lang="en-US" sz="2400" dirty="0"/>
          </a:p>
        </p:txBody>
      </p:sp>
      <p:sp>
        <p:nvSpPr>
          <p:cNvPr id="17" name="Text 14"/>
          <p:cNvSpPr/>
          <p:nvPr/>
        </p:nvSpPr>
        <p:spPr>
          <a:xfrm>
            <a:off x="9091422" y="2139696"/>
            <a:ext cx="2274570" cy="502920"/>
          </a:xfrm>
          <a:prstGeom prst="rect">
            <a:avLst/>
          </a:prstGeom>
          <a:noFill/>
          <a:ln/>
        </p:spPr>
        <p:txBody>
          <a:bodyPr wrap="square" lIns="0" tIns="0" rIns="0" bIns="0" rtlCol="0" anchor="ctr">
            <a:normAutofit/>
          </a:bodyPr>
          <a:lstStyle/>
          <a:p>
            <a:pPr marL="0" indent="0">
              <a:buNone/>
            </a:pPr>
            <a:r>
              <a:rPr lang="en-US" sz="1400" dirty="0">
                <a:solidFill>
                  <a:srgbClr val="4D4D4D"/>
                </a:solidFill>
              </a:rPr>
              <a:t>inadequate contract management findings</a:t>
            </a:r>
            <a:endParaRPr lang="en-US" sz="1400" dirty="0"/>
          </a:p>
        </p:txBody>
      </p:sp>
      <p:sp>
        <p:nvSpPr>
          <p:cNvPr id="18" name="Shape 15"/>
          <p:cNvSpPr/>
          <p:nvPr/>
        </p:nvSpPr>
        <p:spPr>
          <a:xfrm>
            <a:off x="868680" y="3127248"/>
            <a:ext cx="10332720" cy="2148840"/>
          </a:xfrm>
          <a:prstGeom prst="roundRect">
            <a:avLst>
              <a:gd name="adj" fmla="val 3404"/>
            </a:avLst>
          </a:prstGeom>
          <a:solidFill>
            <a:srgbClr val="F8FBFB"/>
          </a:solidFill>
          <a:ln w="12700">
            <a:solidFill>
              <a:srgbClr val="DDECEC"/>
            </a:solidFill>
            <a:prstDash val="solid"/>
          </a:ln>
        </p:spPr>
        <p:txBody>
          <a:bodyPr/>
          <a:lstStyle/>
          <a:p>
            <a:endParaRPr lang="en-ZA"/>
          </a:p>
        </p:txBody>
      </p:sp>
      <p:sp>
        <p:nvSpPr>
          <p:cNvPr id="19" name="Shape 16"/>
          <p:cNvSpPr/>
          <p:nvPr/>
        </p:nvSpPr>
        <p:spPr>
          <a:xfrm>
            <a:off x="1143000" y="3401568"/>
            <a:ext cx="1463040" cy="256032"/>
          </a:xfrm>
          <a:prstGeom prst="roundRect">
            <a:avLst>
              <a:gd name="adj" fmla="val 17857"/>
            </a:avLst>
          </a:prstGeom>
          <a:solidFill>
            <a:srgbClr val="EE3124"/>
          </a:solidFill>
          <a:ln w="12700">
            <a:solidFill>
              <a:srgbClr val="EE3124"/>
            </a:solidFill>
            <a:prstDash val="solid"/>
          </a:ln>
        </p:spPr>
        <p:txBody>
          <a:bodyPr/>
          <a:lstStyle/>
          <a:p>
            <a:endParaRPr lang="en-ZA"/>
          </a:p>
        </p:txBody>
      </p:sp>
      <p:sp>
        <p:nvSpPr>
          <p:cNvPr id="20" name="Text 17"/>
          <p:cNvSpPr/>
          <p:nvPr/>
        </p:nvSpPr>
        <p:spPr>
          <a:xfrm>
            <a:off x="1238548" y="3483400"/>
            <a:ext cx="1298448" cy="109728"/>
          </a:xfrm>
          <a:prstGeom prst="rect">
            <a:avLst/>
          </a:prstGeom>
          <a:noFill/>
          <a:ln/>
        </p:spPr>
        <p:txBody>
          <a:bodyPr wrap="square" lIns="0" tIns="0" rIns="0" bIns="0" rtlCol="0" anchor="ctr">
            <a:noAutofit/>
          </a:bodyPr>
          <a:lstStyle/>
          <a:p>
            <a:pPr marL="0" indent="0">
              <a:buNone/>
            </a:pPr>
            <a:r>
              <a:rPr lang="en-US" sz="1200" b="1" dirty="0">
                <a:solidFill>
                  <a:srgbClr val="FFFFFF"/>
                </a:solidFill>
              </a:rPr>
              <a:t>RISK SIGNAL</a:t>
            </a:r>
            <a:endParaRPr lang="en-US" sz="1200" dirty="0"/>
          </a:p>
        </p:txBody>
      </p:sp>
      <p:sp>
        <p:nvSpPr>
          <p:cNvPr id="21" name="Text 18"/>
          <p:cNvSpPr/>
          <p:nvPr/>
        </p:nvSpPr>
        <p:spPr>
          <a:xfrm>
            <a:off x="1143000" y="3794760"/>
            <a:ext cx="9784080" cy="640080"/>
          </a:xfrm>
          <a:prstGeom prst="rect">
            <a:avLst/>
          </a:prstGeom>
          <a:noFill/>
          <a:ln/>
        </p:spPr>
        <p:txBody>
          <a:bodyPr wrap="square" lIns="635" tIns="635" rIns="635" bIns="635" rtlCol="0" anchor="t">
            <a:normAutofit/>
          </a:bodyPr>
          <a:lstStyle/>
          <a:p>
            <a:pPr marL="0" indent="0">
              <a:buNone/>
            </a:pPr>
            <a:r>
              <a:rPr lang="en-US" sz="1450" dirty="0">
                <a:solidFill>
                  <a:srgbClr val="222222"/>
                </a:solidFill>
                <a:latin typeface="Arial" pitchFamily="34" charset="0"/>
                <a:ea typeface="Arial" pitchFamily="34" charset="-122"/>
                <a:cs typeface="Arial" pitchFamily="34" charset="-120"/>
              </a:rPr>
              <a:t>Weak controls allow manipulation of specifications, evaluation, deviations, extensions, price and supplier performance. This creates conditions for financial loss, irregular expenditure, unfairness, service failure and fraud indicators.</a:t>
            </a:r>
            <a:endParaRPr lang="en-US" sz="1450" dirty="0"/>
          </a:p>
        </p:txBody>
      </p:sp>
      <p:sp>
        <p:nvSpPr>
          <p:cNvPr id="22" name="Text 19"/>
          <p:cNvSpPr/>
          <p:nvPr/>
        </p:nvSpPr>
        <p:spPr>
          <a:xfrm>
            <a:off x="1143000" y="4572000"/>
            <a:ext cx="9784080" cy="411480"/>
          </a:xfrm>
          <a:prstGeom prst="rect">
            <a:avLst/>
          </a:prstGeom>
          <a:noFill/>
          <a:ln/>
        </p:spPr>
        <p:txBody>
          <a:bodyPr wrap="square" lIns="635" tIns="635" rIns="635" bIns="635" rtlCol="0" anchor="t">
            <a:normAutofit/>
          </a:bodyPr>
          <a:lstStyle/>
          <a:p>
            <a:pPr marL="0" indent="0">
              <a:buNone/>
            </a:pPr>
            <a:r>
              <a:rPr lang="en-US" sz="1230" dirty="0">
                <a:solidFill>
                  <a:srgbClr val="4D4D4D"/>
                </a:solidFill>
                <a:latin typeface="Arial" pitchFamily="34" charset="0"/>
                <a:ea typeface="Arial" pitchFamily="34" charset="-122"/>
                <a:cs typeface="Arial" pitchFamily="34" charset="-120"/>
              </a:rPr>
              <a:t>Examples: missing procurement documentation, repeated single-bidder awards, awards to conflicted/non-compliant suppliers, and contract extensions without proper approval.</a:t>
            </a:r>
            <a:endParaRPr lang="en-US" sz="1230" dirty="0"/>
          </a:p>
        </p:txBody>
      </p:sp>
      <p:sp>
        <p:nvSpPr>
          <p:cNvPr id="23" name="Text 20"/>
          <p:cNvSpPr/>
          <p:nvPr/>
        </p:nvSpPr>
        <p:spPr>
          <a:xfrm>
            <a:off x="566928" y="6565392"/>
            <a:ext cx="7955280" cy="164592"/>
          </a:xfrm>
          <a:prstGeom prst="rect">
            <a:avLst/>
          </a:prstGeom>
          <a:noFill/>
          <a:ln/>
        </p:spPr>
        <p:txBody>
          <a:bodyPr wrap="square" lIns="0" tIns="0" rIns="0" bIns="0" rtlCol="0" anchor="ctr">
            <a:normAutofit/>
          </a:bodyPr>
          <a:lstStyle/>
          <a:p>
            <a:pPr marL="0" indent="0">
              <a:buNone/>
            </a:pPr>
            <a:r>
              <a:rPr lang="en-US" sz="560" dirty="0">
                <a:solidFill>
                  <a:srgbClr val="777777"/>
                </a:solidFill>
              </a:rPr>
              <a:t>Sources: AGSA PFMA 2024-25 presentation; AGSA PFMA 2023-24 General Report.</a:t>
            </a:r>
            <a:endParaRPr lang="en-US" sz="560" dirty="0"/>
          </a:p>
        </p:txBody>
      </p:sp>
      <p:sp>
        <p:nvSpPr>
          <p:cNvPr id="24" name="Slide Number Placeholder 2">
            <a:extLst>
              <a:ext uri="{FF2B5EF4-FFF2-40B4-BE49-F238E27FC236}">
                <a16:creationId xmlns:a16="http://schemas.microsoft.com/office/drawing/2014/main" id="{9F15E9C9-A4BF-E1B6-0965-ABE315164927}"/>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13</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KEY AUDIT MESSAGES</a:t>
            </a:r>
            <a:endParaRPr lang="en-US" sz="740" dirty="0"/>
          </a:p>
        </p:txBody>
      </p:sp>
      <p:sp>
        <p:nvSpPr>
          <p:cNvPr id="4" name="Text 1"/>
          <p:cNvSpPr/>
          <p:nvPr/>
        </p:nvSpPr>
        <p:spPr>
          <a:xfrm>
            <a:off x="347471" y="512064"/>
            <a:ext cx="10634659" cy="35661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MFMA outcomes: governance failures are felt in communities</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Shape 2"/>
          <p:cNvSpPr/>
          <p:nvPr/>
        </p:nvSpPr>
        <p:spPr>
          <a:xfrm>
            <a:off x="685800" y="1143000"/>
            <a:ext cx="2585466" cy="1417320"/>
          </a:xfrm>
          <a:prstGeom prst="roundRect">
            <a:avLst>
              <a:gd name="adj" fmla="val 5161"/>
            </a:avLst>
          </a:prstGeom>
          <a:solidFill>
            <a:srgbClr val="F9FBFB"/>
          </a:solidFill>
          <a:ln w="12700">
            <a:solidFill>
              <a:srgbClr val="DCE8E8"/>
            </a:solidFill>
            <a:prstDash val="solid"/>
          </a:ln>
        </p:spPr>
        <p:txBody>
          <a:bodyPr/>
          <a:lstStyle/>
          <a:p>
            <a:endParaRPr lang="en-ZA"/>
          </a:p>
        </p:txBody>
      </p:sp>
      <p:sp>
        <p:nvSpPr>
          <p:cNvPr id="6" name="Text 3"/>
          <p:cNvSpPr/>
          <p:nvPr/>
        </p:nvSpPr>
        <p:spPr>
          <a:xfrm>
            <a:off x="841248" y="128930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215</a:t>
            </a:r>
            <a:endParaRPr lang="en-US" sz="2400" dirty="0"/>
          </a:p>
        </p:txBody>
      </p:sp>
      <p:sp>
        <p:nvSpPr>
          <p:cNvPr id="7" name="Text 4"/>
          <p:cNvSpPr/>
          <p:nvPr/>
        </p:nvSpPr>
        <p:spPr>
          <a:xfrm>
            <a:off x="841248" y="183794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municipalities with material compliance findings</a:t>
            </a:r>
            <a:endParaRPr lang="en-US" sz="1400" dirty="0"/>
          </a:p>
        </p:txBody>
      </p:sp>
      <p:sp>
        <p:nvSpPr>
          <p:cNvPr id="8" name="Shape 5"/>
          <p:cNvSpPr/>
          <p:nvPr/>
        </p:nvSpPr>
        <p:spPr>
          <a:xfrm>
            <a:off x="3435858" y="1143000"/>
            <a:ext cx="2585466" cy="1417320"/>
          </a:xfrm>
          <a:prstGeom prst="roundRect">
            <a:avLst>
              <a:gd name="adj" fmla="val 5161"/>
            </a:avLst>
          </a:prstGeom>
          <a:solidFill>
            <a:srgbClr val="EEF5F5"/>
          </a:solidFill>
          <a:ln w="12700">
            <a:solidFill>
              <a:srgbClr val="DCE8E8"/>
            </a:solidFill>
            <a:prstDash val="solid"/>
          </a:ln>
        </p:spPr>
        <p:txBody>
          <a:bodyPr/>
          <a:lstStyle/>
          <a:p>
            <a:endParaRPr lang="en-ZA"/>
          </a:p>
        </p:txBody>
      </p:sp>
      <p:sp>
        <p:nvSpPr>
          <p:cNvPr id="9" name="Text 6"/>
          <p:cNvSpPr/>
          <p:nvPr/>
        </p:nvSpPr>
        <p:spPr>
          <a:xfrm>
            <a:off x="3591306" y="128930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R145,21bn</a:t>
            </a:r>
            <a:endParaRPr lang="en-US" sz="2400" dirty="0"/>
          </a:p>
        </p:txBody>
      </p:sp>
      <p:sp>
        <p:nvSpPr>
          <p:cNvPr id="10" name="Text 7"/>
          <p:cNvSpPr/>
          <p:nvPr/>
        </p:nvSpPr>
        <p:spPr>
          <a:xfrm>
            <a:off x="3591306" y="183794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irregular expenditure since 2021-22</a:t>
            </a:r>
            <a:endParaRPr lang="en-US" sz="1400" dirty="0"/>
          </a:p>
        </p:txBody>
      </p:sp>
      <p:sp>
        <p:nvSpPr>
          <p:cNvPr id="11" name="Shape 8"/>
          <p:cNvSpPr/>
          <p:nvPr/>
        </p:nvSpPr>
        <p:spPr>
          <a:xfrm>
            <a:off x="6185916" y="1143000"/>
            <a:ext cx="2585466" cy="1417320"/>
          </a:xfrm>
          <a:prstGeom prst="roundRect">
            <a:avLst>
              <a:gd name="adj" fmla="val 5161"/>
            </a:avLst>
          </a:prstGeom>
          <a:solidFill>
            <a:srgbClr val="F9FBFB"/>
          </a:solidFill>
          <a:ln w="12700">
            <a:solidFill>
              <a:srgbClr val="DCE8E8"/>
            </a:solidFill>
            <a:prstDash val="solid"/>
          </a:ln>
        </p:spPr>
        <p:txBody>
          <a:bodyPr/>
          <a:lstStyle/>
          <a:p>
            <a:endParaRPr lang="en-ZA"/>
          </a:p>
        </p:txBody>
      </p:sp>
      <p:sp>
        <p:nvSpPr>
          <p:cNvPr id="12" name="Text 9"/>
          <p:cNvSpPr/>
          <p:nvPr/>
        </p:nvSpPr>
        <p:spPr>
          <a:xfrm>
            <a:off x="6341364" y="128930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R40,14bn</a:t>
            </a:r>
            <a:endParaRPr lang="en-US" sz="2400" dirty="0"/>
          </a:p>
        </p:txBody>
      </p:sp>
      <p:sp>
        <p:nvSpPr>
          <p:cNvPr id="13" name="Text 10"/>
          <p:cNvSpPr/>
          <p:nvPr/>
        </p:nvSpPr>
        <p:spPr>
          <a:xfrm>
            <a:off x="6341364" y="183794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IE incurred in 2024-25</a:t>
            </a:r>
            <a:endParaRPr lang="en-US" sz="1400" dirty="0"/>
          </a:p>
        </p:txBody>
      </p:sp>
      <p:sp>
        <p:nvSpPr>
          <p:cNvPr id="14" name="Shape 11"/>
          <p:cNvSpPr/>
          <p:nvPr/>
        </p:nvSpPr>
        <p:spPr>
          <a:xfrm>
            <a:off x="8935974" y="1143000"/>
            <a:ext cx="2585466" cy="1417320"/>
          </a:xfrm>
          <a:prstGeom prst="roundRect">
            <a:avLst>
              <a:gd name="adj" fmla="val 5161"/>
            </a:avLst>
          </a:prstGeom>
          <a:solidFill>
            <a:srgbClr val="EEF5F5"/>
          </a:solidFill>
          <a:ln w="12700">
            <a:solidFill>
              <a:srgbClr val="DCE8E8"/>
            </a:solidFill>
            <a:prstDash val="solid"/>
          </a:ln>
        </p:spPr>
        <p:txBody>
          <a:bodyPr/>
          <a:lstStyle/>
          <a:p>
            <a:endParaRPr lang="en-ZA"/>
          </a:p>
        </p:txBody>
      </p:sp>
      <p:sp>
        <p:nvSpPr>
          <p:cNvPr id="15" name="Text 12"/>
          <p:cNvSpPr/>
          <p:nvPr/>
        </p:nvSpPr>
        <p:spPr>
          <a:xfrm>
            <a:off x="9091422" y="128930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101 / 129</a:t>
            </a:r>
            <a:endParaRPr lang="en-US" sz="2400" dirty="0"/>
          </a:p>
        </p:txBody>
      </p:sp>
      <p:sp>
        <p:nvSpPr>
          <p:cNvPr id="16" name="Text 13"/>
          <p:cNvSpPr/>
          <p:nvPr/>
        </p:nvSpPr>
        <p:spPr>
          <a:xfrm>
            <a:off x="9091422" y="183794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audited infrastructure projects with findings</a:t>
            </a:r>
            <a:endParaRPr lang="en-US" sz="1400" dirty="0"/>
          </a:p>
        </p:txBody>
      </p:sp>
      <p:sp>
        <p:nvSpPr>
          <p:cNvPr id="17" name="Text 14"/>
          <p:cNvSpPr/>
          <p:nvPr/>
        </p:nvSpPr>
        <p:spPr>
          <a:xfrm>
            <a:off x="868680" y="3127248"/>
            <a:ext cx="10241280" cy="502920"/>
          </a:xfrm>
          <a:prstGeom prst="rect">
            <a:avLst/>
          </a:prstGeom>
          <a:noFill/>
          <a:ln/>
        </p:spPr>
        <p:txBody>
          <a:bodyPr wrap="square" lIns="635" tIns="635" rIns="635" bIns="635" rtlCol="0" anchor="t">
            <a:normAutofit lnSpcReduction="10000"/>
          </a:bodyPr>
          <a:lstStyle/>
          <a:p>
            <a:pPr marL="0" indent="0">
              <a:buNone/>
            </a:pPr>
            <a:r>
              <a:rPr lang="en-US" sz="1700" b="1" dirty="0">
                <a:solidFill>
                  <a:srgbClr val="0B2E59"/>
                </a:solidFill>
                <a:latin typeface="Arial" pitchFamily="34" charset="0"/>
                <a:ea typeface="Arial" pitchFamily="34" charset="-122"/>
                <a:cs typeface="Arial" pitchFamily="34" charset="-120"/>
              </a:rPr>
              <a:t>In local government, weak controls translate quickly into delayed infrastructure, unreliable basic services, financial distress and community harm.</a:t>
            </a:r>
            <a:endParaRPr lang="en-US" sz="1700" dirty="0"/>
          </a:p>
        </p:txBody>
      </p:sp>
      <p:sp>
        <p:nvSpPr>
          <p:cNvPr id="18" name="Shape 15"/>
          <p:cNvSpPr/>
          <p:nvPr/>
        </p:nvSpPr>
        <p:spPr>
          <a:xfrm>
            <a:off x="960120" y="4050792"/>
            <a:ext cx="164592" cy="164592"/>
          </a:xfrm>
          <a:prstGeom prst="ellipse">
            <a:avLst/>
          </a:prstGeom>
          <a:solidFill>
            <a:srgbClr val="C8D700"/>
          </a:solidFill>
          <a:ln w="12700">
            <a:solidFill>
              <a:srgbClr val="C8D700"/>
            </a:solidFill>
            <a:prstDash val="solid"/>
          </a:ln>
        </p:spPr>
        <p:txBody>
          <a:bodyPr/>
          <a:lstStyle/>
          <a:p>
            <a:endParaRPr lang="en-ZA"/>
          </a:p>
        </p:txBody>
      </p:sp>
      <p:sp>
        <p:nvSpPr>
          <p:cNvPr id="19" name="Text 16"/>
          <p:cNvSpPr/>
          <p:nvPr/>
        </p:nvSpPr>
        <p:spPr>
          <a:xfrm>
            <a:off x="1234440" y="3977640"/>
            <a:ext cx="9875520" cy="329184"/>
          </a:xfrm>
          <a:prstGeom prst="rect">
            <a:avLst/>
          </a:prstGeom>
          <a:noFill/>
          <a:ln/>
        </p:spPr>
        <p:txBody>
          <a:bodyPr wrap="square" lIns="0" tIns="0" rIns="0" bIns="0" rtlCol="0" anchor="ctr">
            <a:normAutofit/>
          </a:bodyPr>
          <a:lstStyle/>
          <a:p>
            <a:pPr marL="0" indent="0">
              <a:buNone/>
            </a:pPr>
            <a:r>
              <a:rPr lang="en-US" sz="1400" dirty="0">
                <a:solidFill>
                  <a:srgbClr val="222222"/>
                </a:solidFill>
              </a:rPr>
              <a:t>The compliance finding is the visible symptom; the lived experience is the underlying impact.</a:t>
            </a:r>
            <a:endParaRPr lang="en-US" sz="1400" dirty="0"/>
          </a:p>
        </p:txBody>
      </p:sp>
      <p:sp>
        <p:nvSpPr>
          <p:cNvPr id="20" name="Shape 17"/>
          <p:cNvSpPr/>
          <p:nvPr/>
        </p:nvSpPr>
        <p:spPr>
          <a:xfrm>
            <a:off x="960120" y="4401312"/>
            <a:ext cx="164592" cy="164592"/>
          </a:xfrm>
          <a:prstGeom prst="ellipse">
            <a:avLst/>
          </a:prstGeom>
          <a:solidFill>
            <a:srgbClr val="009B8E"/>
          </a:solidFill>
          <a:ln w="12700">
            <a:solidFill>
              <a:srgbClr val="009B8E"/>
            </a:solidFill>
            <a:prstDash val="solid"/>
          </a:ln>
        </p:spPr>
        <p:txBody>
          <a:bodyPr/>
          <a:lstStyle/>
          <a:p>
            <a:endParaRPr lang="en-ZA"/>
          </a:p>
        </p:txBody>
      </p:sp>
      <p:sp>
        <p:nvSpPr>
          <p:cNvPr id="21" name="Text 18"/>
          <p:cNvSpPr/>
          <p:nvPr/>
        </p:nvSpPr>
        <p:spPr>
          <a:xfrm>
            <a:off x="1234440" y="4328160"/>
            <a:ext cx="9875520" cy="329184"/>
          </a:xfrm>
          <a:prstGeom prst="rect">
            <a:avLst/>
          </a:prstGeom>
          <a:noFill/>
          <a:ln/>
        </p:spPr>
        <p:txBody>
          <a:bodyPr wrap="square" lIns="0" tIns="0" rIns="0" bIns="0" rtlCol="0" anchor="ctr">
            <a:normAutofit/>
          </a:bodyPr>
          <a:lstStyle/>
          <a:p>
            <a:pPr marL="0" indent="0">
              <a:buNone/>
            </a:pPr>
            <a:r>
              <a:rPr lang="en-US" sz="1400" dirty="0">
                <a:solidFill>
                  <a:srgbClr val="222222"/>
                </a:solidFill>
              </a:rPr>
              <a:t>Financial viability pressure and delayed supplier payments increase delivery risk.</a:t>
            </a:r>
            <a:endParaRPr lang="en-US" sz="1400" dirty="0"/>
          </a:p>
        </p:txBody>
      </p:sp>
      <p:sp>
        <p:nvSpPr>
          <p:cNvPr id="22" name="Shape 19"/>
          <p:cNvSpPr/>
          <p:nvPr/>
        </p:nvSpPr>
        <p:spPr>
          <a:xfrm>
            <a:off x="960120" y="4751832"/>
            <a:ext cx="164592" cy="164592"/>
          </a:xfrm>
          <a:prstGeom prst="ellipse">
            <a:avLst/>
          </a:prstGeom>
          <a:solidFill>
            <a:srgbClr val="C8D700"/>
          </a:solidFill>
          <a:ln w="12700">
            <a:solidFill>
              <a:srgbClr val="C8D700"/>
            </a:solidFill>
            <a:prstDash val="solid"/>
          </a:ln>
        </p:spPr>
        <p:txBody>
          <a:bodyPr/>
          <a:lstStyle/>
          <a:p>
            <a:endParaRPr lang="en-ZA"/>
          </a:p>
        </p:txBody>
      </p:sp>
      <p:sp>
        <p:nvSpPr>
          <p:cNvPr id="23" name="Text 20"/>
          <p:cNvSpPr/>
          <p:nvPr/>
        </p:nvSpPr>
        <p:spPr>
          <a:xfrm>
            <a:off x="1234440" y="4678680"/>
            <a:ext cx="9875520" cy="329184"/>
          </a:xfrm>
          <a:prstGeom prst="rect">
            <a:avLst/>
          </a:prstGeom>
          <a:noFill/>
          <a:ln/>
        </p:spPr>
        <p:txBody>
          <a:bodyPr wrap="square" lIns="0" tIns="0" rIns="0" bIns="0" rtlCol="0" anchor="ctr">
            <a:normAutofit/>
          </a:bodyPr>
          <a:lstStyle/>
          <a:p>
            <a:pPr marL="0" indent="0">
              <a:buNone/>
            </a:pPr>
            <a:r>
              <a:rPr lang="en-US" sz="1400" dirty="0">
                <a:solidFill>
                  <a:srgbClr val="222222"/>
                </a:solidFill>
              </a:rPr>
              <a:t>Poor-quality or delayed infrastructure turns weak controls into community harm.</a:t>
            </a:r>
            <a:endParaRPr lang="en-US" sz="1400" dirty="0"/>
          </a:p>
        </p:txBody>
      </p:sp>
      <p:sp>
        <p:nvSpPr>
          <p:cNvPr id="24" name="Text 21"/>
          <p:cNvSpPr/>
          <p:nvPr/>
        </p:nvSpPr>
        <p:spPr>
          <a:xfrm>
            <a:off x="566928" y="6565392"/>
            <a:ext cx="7955280" cy="164592"/>
          </a:xfrm>
          <a:prstGeom prst="rect">
            <a:avLst/>
          </a:prstGeom>
          <a:noFill/>
          <a:ln/>
        </p:spPr>
        <p:txBody>
          <a:bodyPr wrap="square" lIns="0" tIns="0" rIns="0" bIns="0" rtlCol="0" anchor="ctr">
            <a:normAutofit/>
          </a:bodyPr>
          <a:lstStyle/>
          <a:p>
            <a:pPr marL="0" indent="0">
              <a:buNone/>
            </a:pPr>
            <a:r>
              <a:rPr lang="en-US" sz="560" dirty="0">
                <a:solidFill>
                  <a:srgbClr val="777777"/>
                </a:solidFill>
              </a:rPr>
              <a:t>Source: AGSA 2024-25 local government audit outcomes material.</a:t>
            </a:r>
            <a:endParaRPr lang="en-US" sz="560" dirty="0"/>
          </a:p>
        </p:txBody>
      </p:sp>
      <p:sp>
        <p:nvSpPr>
          <p:cNvPr id="25" name="Slide Number Placeholder 2">
            <a:extLst>
              <a:ext uri="{FF2B5EF4-FFF2-40B4-BE49-F238E27FC236}">
                <a16:creationId xmlns:a16="http://schemas.microsoft.com/office/drawing/2014/main" id="{427A9A47-A9B7-5FF5-F14C-A820F2789840}"/>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14</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EXTENT AND INHERENT RISK</a:t>
            </a:r>
            <a:endParaRPr lang="en-US" sz="740" dirty="0"/>
          </a:p>
        </p:txBody>
      </p:sp>
      <p:sp>
        <p:nvSpPr>
          <p:cNvPr id="4" name="Text 1"/>
          <p:cNvSpPr/>
          <p:nvPr/>
        </p:nvSpPr>
        <p:spPr>
          <a:xfrm>
            <a:off x="347472" y="512064"/>
            <a:ext cx="10579608" cy="320040"/>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Arial" pitchFamily="34" charset="0"/>
                <a:ea typeface="Arial" pitchFamily="34" charset="-122"/>
                <a:cs typeface="Arial" pitchFamily="34" charset="-120"/>
              </a:rPr>
              <a:t>MFMA compliance findings: repeated failures weaken delivery</a:t>
            </a:r>
            <a:endParaRPr lang="en-US" sz="2400" dirty="0"/>
          </a:p>
        </p:txBody>
      </p:sp>
      <p:sp>
        <p:nvSpPr>
          <p:cNvPr id="5" name="Text 2"/>
          <p:cNvSpPr/>
          <p:nvPr/>
        </p:nvSpPr>
        <p:spPr>
          <a:xfrm>
            <a:off x="731520" y="1005198"/>
            <a:ext cx="10607040" cy="320040"/>
          </a:xfrm>
          <a:prstGeom prst="rect">
            <a:avLst/>
          </a:prstGeom>
          <a:noFill/>
          <a:ln/>
        </p:spPr>
        <p:txBody>
          <a:bodyPr wrap="square" lIns="635" tIns="635" rIns="635" bIns="635" rtlCol="0" anchor="t">
            <a:normAutofit/>
          </a:bodyPr>
          <a:lstStyle/>
          <a:p>
            <a:pPr marL="0" indent="0">
              <a:buNone/>
            </a:pPr>
            <a:r>
              <a:rPr lang="en-US" sz="1600" b="1" dirty="0">
                <a:solidFill>
                  <a:srgbClr val="0B2E59"/>
                </a:solidFill>
                <a:latin typeface="Arial" pitchFamily="34" charset="0"/>
                <a:ea typeface="Arial" pitchFamily="34" charset="-122"/>
                <a:cs typeface="Arial" pitchFamily="34" charset="-120"/>
              </a:rPr>
              <a:t>Procurement and contract-management findings remain pervasive across municipalities.</a:t>
            </a:r>
            <a:endParaRPr lang="en-US" sz="1600" dirty="0"/>
          </a:p>
        </p:txBody>
      </p:sp>
      <p:sp>
        <p:nvSpPr>
          <p:cNvPr id="6" name="Shape 3"/>
          <p:cNvSpPr/>
          <p:nvPr/>
        </p:nvSpPr>
        <p:spPr>
          <a:xfrm>
            <a:off x="685800" y="1444752"/>
            <a:ext cx="2585466" cy="1298448"/>
          </a:xfrm>
          <a:prstGeom prst="roundRect">
            <a:avLst>
              <a:gd name="adj" fmla="val 5634"/>
            </a:avLst>
          </a:prstGeom>
          <a:solidFill>
            <a:srgbClr val="F9FBFB"/>
          </a:solidFill>
          <a:ln w="12700">
            <a:solidFill>
              <a:srgbClr val="DCE8E8"/>
            </a:solidFill>
            <a:prstDash val="solid"/>
          </a:ln>
        </p:spPr>
        <p:txBody>
          <a:bodyPr/>
          <a:lstStyle/>
          <a:p>
            <a:endParaRPr lang="en-ZA"/>
          </a:p>
        </p:txBody>
      </p:sp>
      <p:sp>
        <p:nvSpPr>
          <p:cNvPr id="7" name="Text 4"/>
          <p:cNvSpPr/>
          <p:nvPr/>
        </p:nvSpPr>
        <p:spPr>
          <a:xfrm>
            <a:off x="841248" y="1591056"/>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214</a:t>
            </a:r>
            <a:endParaRPr lang="en-US" sz="2400" dirty="0"/>
          </a:p>
        </p:txBody>
      </p:sp>
      <p:sp>
        <p:nvSpPr>
          <p:cNvPr id="8" name="Text 5"/>
          <p:cNvSpPr/>
          <p:nvPr/>
        </p:nvSpPr>
        <p:spPr>
          <a:xfrm>
            <a:off x="762824" y="2121408"/>
            <a:ext cx="2508442" cy="502920"/>
          </a:xfrm>
          <a:prstGeom prst="rect">
            <a:avLst/>
          </a:prstGeom>
          <a:noFill/>
          <a:ln/>
        </p:spPr>
        <p:txBody>
          <a:bodyPr wrap="square" lIns="0" tIns="0" rIns="0" bIns="0" rtlCol="0" anchor="ctr">
            <a:noAutofit/>
          </a:bodyPr>
          <a:lstStyle/>
          <a:p>
            <a:pPr marL="0" indent="0">
              <a:buNone/>
            </a:pPr>
            <a:r>
              <a:rPr lang="en-US" sz="1400" dirty="0">
                <a:solidFill>
                  <a:srgbClr val="4D4D4D"/>
                </a:solidFill>
              </a:rPr>
              <a:t>municipalities with procurement / contract findings</a:t>
            </a:r>
            <a:endParaRPr lang="en-US" sz="1400" dirty="0"/>
          </a:p>
        </p:txBody>
      </p:sp>
      <p:sp>
        <p:nvSpPr>
          <p:cNvPr id="9" name="Shape 6"/>
          <p:cNvSpPr/>
          <p:nvPr/>
        </p:nvSpPr>
        <p:spPr>
          <a:xfrm>
            <a:off x="3435858" y="1444752"/>
            <a:ext cx="2585466" cy="1298448"/>
          </a:xfrm>
          <a:prstGeom prst="roundRect">
            <a:avLst>
              <a:gd name="adj" fmla="val 5634"/>
            </a:avLst>
          </a:prstGeom>
          <a:solidFill>
            <a:srgbClr val="EEF5F5"/>
          </a:solidFill>
          <a:ln w="12700">
            <a:solidFill>
              <a:srgbClr val="DCE8E8"/>
            </a:solidFill>
            <a:prstDash val="solid"/>
          </a:ln>
        </p:spPr>
        <p:txBody>
          <a:bodyPr/>
          <a:lstStyle/>
          <a:p>
            <a:endParaRPr lang="en-ZA"/>
          </a:p>
        </p:txBody>
      </p:sp>
      <p:sp>
        <p:nvSpPr>
          <p:cNvPr id="10" name="Text 7"/>
          <p:cNvSpPr/>
          <p:nvPr/>
        </p:nvSpPr>
        <p:spPr>
          <a:xfrm>
            <a:off x="3591306" y="1591056"/>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155</a:t>
            </a:r>
            <a:endParaRPr lang="en-US" sz="2400" dirty="0"/>
          </a:p>
        </p:txBody>
      </p:sp>
      <p:sp>
        <p:nvSpPr>
          <p:cNvPr id="11" name="Text 8"/>
          <p:cNvSpPr/>
          <p:nvPr/>
        </p:nvSpPr>
        <p:spPr>
          <a:xfrm>
            <a:off x="3591306" y="2139696"/>
            <a:ext cx="2274570" cy="502920"/>
          </a:xfrm>
          <a:prstGeom prst="rect">
            <a:avLst/>
          </a:prstGeom>
          <a:noFill/>
          <a:ln/>
        </p:spPr>
        <p:txBody>
          <a:bodyPr wrap="square" lIns="0" tIns="0" rIns="0" bIns="0" rtlCol="0" anchor="ctr">
            <a:normAutofit/>
          </a:bodyPr>
          <a:lstStyle/>
          <a:p>
            <a:pPr marL="0" indent="0">
              <a:buNone/>
            </a:pPr>
            <a:r>
              <a:rPr lang="en-US" sz="1400" dirty="0">
                <a:solidFill>
                  <a:srgbClr val="4D4D4D"/>
                </a:solidFill>
              </a:rPr>
              <a:t>material procurement / contract findings</a:t>
            </a:r>
            <a:endParaRPr lang="en-US" sz="1400" dirty="0"/>
          </a:p>
        </p:txBody>
      </p:sp>
      <p:sp>
        <p:nvSpPr>
          <p:cNvPr id="12" name="Shape 9"/>
          <p:cNvSpPr/>
          <p:nvPr/>
        </p:nvSpPr>
        <p:spPr>
          <a:xfrm>
            <a:off x="6185916" y="1444752"/>
            <a:ext cx="2585466" cy="1298448"/>
          </a:xfrm>
          <a:prstGeom prst="roundRect">
            <a:avLst>
              <a:gd name="adj" fmla="val 5634"/>
            </a:avLst>
          </a:prstGeom>
          <a:solidFill>
            <a:srgbClr val="F9FBFB"/>
          </a:solidFill>
          <a:ln w="12700">
            <a:solidFill>
              <a:srgbClr val="DCE8E8"/>
            </a:solidFill>
            <a:prstDash val="solid"/>
          </a:ln>
        </p:spPr>
        <p:txBody>
          <a:bodyPr/>
          <a:lstStyle/>
          <a:p>
            <a:endParaRPr lang="en-ZA"/>
          </a:p>
        </p:txBody>
      </p:sp>
      <p:sp>
        <p:nvSpPr>
          <p:cNvPr id="13" name="Text 10"/>
          <p:cNvSpPr/>
          <p:nvPr/>
        </p:nvSpPr>
        <p:spPr>
          <a:xfrm>
            <a:off x="6341364" y="1591056"/>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187</a:t>
            </a:r>
            <a:endParaRPr lang="en-US" sz="2400" dirty="0"/>
          </a:p>
        </p:txBody>
      </p:sp>
      <p:sp>
        <p:nvSpPr>
          <p:cNvPr id="14" name="Text 11"/>
          <p:cNvSpPr/>
          <p:nvPr/>
        </p:nvSpPr>
        <p:spPr>
          <a:xfrm>
            <a:off x="6341364" y="2139696"/>
            <a:ext cx="2274570" cy="502920"/>
          </a:xfrm>
          <a:prstGeom prst="rect">
            <a:avLst/>
          </a:prstGeom>
          <a:noFill/>
          <a:ln/>
        </p:spPr>
        <p:txBody>
          <a:bodyPr wrap="square" lIns="0" tIns="0" rIns="0" bIns="0" rtlCol="0" anchor="ctr">
            <a:normAutofit/>
          </a:bodyPr>
          <a:lstStyle/>
          <a:p>
            <a:pPr marL="0" indent="0">
              <a:buNone/>
            </a:pPr>
            <a:r>
              <a:rPr lang="en-US" sz="1400" dirty="0">
                <a:solidFill>
                  <a:srgbClr val="4D4D4D"/>
                </a:solidFill>
              </a:rPr>
              <a:t>uncompetitive and unfair procurement processes</a:t>
            </a:r>
            <a:endParaRPr lang="en-US" sz="1400" dirty="0"/>
          </a:p>
        </p:txBody>
      </p:sp>
      <p:sp>
        <p:nvSpPr>
          <p:cNvPr id="15" name="Shape 12"/>
          <p:cNvSpPr/>
          <p:nvPr/>
        </p:nvSpPr>
        <p:spPr>
          <a:xfrm>
            <a:off x="8935974" y="1444752"/>
            <a:ext cx="2585466" cy="1298448"/>
          </a:xfrm>
          <a:prstGeom prst="roundRect">
            <a:avLst>
              <a:gd name="adj" fmla="val 5634"/>
            </a:avLst>
          </a:prstGeom>
          <a:solidFill>
            <a:srgbClr val="EEF5F5"/>
          </a:solidFill>
          <a:ln w="12700">
            <a:solidFill>
              <a:srgbClr val="DCE8E8"/>
            </a:solidFill>
            <a:prstDash val="solid"/>
          </a:ln>
        </p:spPr>
        <p:txBody>
          <a:bodyPr/>
          <a:lstStyle/>
          <a:p>
            <a:endParaRPr lang="en-ZA"/>
          </a:p>
        </p:txBody>
      </p:sp>
      <p:sp>
        <p:nvSpPr>
          <p:cNvPr id="16" name="Text 13"/>
          <p:cNvSpPr/>
          <p:nvPr/>
        </p:nvSpPr>
        <p:spPr>
          <a:xfrm>
            <a:off x="9091422" y="1591056"/>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128</a:t>
            </a:r>
            <a:endParaRPr lang="en-US" sz="2400" dirty="0"/>
          </a:p>
        </p:txBody>
      </p:sp>
      <p:sp>
        <p:nvSpPr>
          <p:cNvPr id="17" name="Text 14"/>
          <p:cNvSpPr/>
          <p:nvPr/>
        </p:nvSpPr>
        <p:spPr>
          <a:xfrm>
            <a:off x="9091422" y="2139696"/>
            <a:ext cx="2274570" cy="502920"/>
          </a:xfrm>
          <a:prstGeom prst="rect">
            <a:avLst/>
          </a:prstGeom>
          <a:noFill/>
          <a:ln/>
        </p:spPr>
        <p:txBody>
          <a:bodyPr wrap="square" lIns="0" tIns="0" rIns="0" bIns="0" rtlCol="0" anchor="ctr">
            <a:normAutofit/>
          </a:bodyPr>
          <a:lstStyle/>
          <a:p>
            <a:pPr marL="0" indent="0">
              <a:buNone/>
            </a:pPr>
            <a:r>
              <a:rPr lang="en-US" sz="1400" dirty="0">
                <a:solidFill>
                  <a:srgbClr val="4D4D4D"/>
                </a:solidFill>
              </a:rPr>
              <a:t>contract management non-compliance</a:t>
            </a:r>
            <a:endParaRPr lang="en-US" sz="1400" dirty="0"/>
          </a:p>
        </p:txBody>
      </p:sp>
      <p:sp>
        <p:nvSpPr>
          <p:cNvPr id="18" name="Shape 15"/>
          <p:cNvSpPr/>
          <p:nvPr/>
        </p:nvSpPr>
        <p:spPr>
          <a:xfrm>
            <a:off x="868680" y="3127248"/>
            <a:ext cx="10332720" cy="2148840"/>
          </a:xfrm>
          <a:prstGeom prst="roundRect">
            <a:avLst>
              <a:gd name="adj" fmla="val 3404"/>
            </a:avLst>
          </a:prstGeom>
          <a:solidFill>
            <a:srgbClr val="F8FBFB"/>
          </a:solidFill>
          <a:ln w="12700">
            <a:solidFill>
              <a:srgbClr val="DDECEC"/>
            </a:solidFill>
            <a:prstDash val="solid"/>
          </a:ln>
        </p:spPr>
        <p:txBody>
          <a:bodyPr/>
          <a:lstStyle/>
          <a:p>
            <a:endParaRPr lang="en-ZA"/>
          </a:p>
        </p:txBody>
      </p:sp>
      <p:sp>
        <p:nvSpPr>
          <p:cNvPr id="19" name="Shape 16"/>
          <p:cNvSpPr/>
          <p:nvPr/>
        </p:nvSpPr>
        <p:spPr>
          <a:xfrm>
            <a:off x="1143000" y="3401568"/>
            <a:ext cx="1874520" cy="256032"/>
          </a:xfrm>
          <a:prstGeom prst="roundRect">
            <a:avLst>
              <a:gd name="adj" fmla="val 17857"/>
            </a:avLst>
          </a:prstGeom>
          <a:solidFill>
            <a:srgbClr val="EE3124"/>
          </a:solidFill>
          <a:ln w="12700">
            <a:solidFill>
              <a:srgbClr val="EE3124"/>
            </a:solidFill>
            <a:prstDash val="solid"/>
          </a:ln>
        </p:spPr>
        <p:txBody>
          <a:bodyPr/>
          <a:lstStyle/>
          <a:p>
            <a:endParaRPr lang="en-ZA"/>
          </a:p>
        </p:txBody>
      </p:sp>
      <p:sp>
        <p:nvSpPr>
          <p:cNvPr id="20" name="Text 17"/>
          <p:cNvSpPr/>
          <p:nvPr/>
        </p:nvSpPr>
        <p:spPr>
          <a:xfrm>
            <a:off x="1225296" y="3470148"/>
            <a:ext cx="1709928" cy="109728"/>
          </a:xfrm>
          <a:prstGeom prst="rect">
            <a:avLst/>
          </a:prstGeom>
          <a:noFill/>
          <a:ln/>
        </p:spPr>
        <p:txBody>
          <a:bodyPr wrap="square" lIns="0" tIns="0" rIns="0" bIns="0" rtlCol="0" anchor="ctr">
            <a:noAutofit/>
          </a:bodyPr>
          <a:lstStyle/>
          <a:p>
            <a:pPr marL="0" indent="0">
              <a:buNone/>
            </a:pPr>
            <a:r>
              <a:rPr lang="en-US" sz="1200" b="1" dirty="0">
                <a:solidFill>
                  <a:srgbClr val="FFFFFF"/>
                </a:solidFill>
              </a:rPr>
              <a:t>RISK TO RESIDENTS</a:t>
            </a:r>
            <a:endParaRPr lang="en-US" sz="1200" dirty="0"/>
          </a:p>
        </p:txBody>
      </p:sp>
      <p:sp>
        <p:nvSpPr>
          <p:cNvPr id="21" name="Text 18"/>
          <p:cNvSpPr/>
          <p:nvPr/>
        </p:nvSpPr>
        <p:spPr>
          <a:xfrm>
            <a:off x="1143000" y="3794760"/>
            <a:ext cx="9784080" cy="640080"/>
          </a:xfrm>
          <a:prstGeom prst="rect">
            <a:avLst/>
          </a:prstGeom>
          <a:noFill/>
          <a:ln/>
        </p:spPr>
        <p:txBody>
          <a:bodyPr wrap="square" lIns="635" tIns="635" rIns="635" bIns="635" rtlCol="0" anchor="t">
            <a:normAutofit/>
          </a:bodyPr>
          <a:lstStyle/>
          <a:p>
            <a:pPr marL="0" indent="0">
              <a:buNone/>
            </a:pPr>
            <a:r>
              <a:rPr lang="en-US" sz="1450" dirty="0">
                <a:solidFill>
                  <a:srgbClr val="222222"/>
                </a:solidFill>
                <a:latin typeface="Arial" pitchFamily="34" charset="0"/>
                <a:ea typeface="Arial" pitchFamily="34" charset="-122"/>
                <a:cs typeface="Arial" pitchFamily="34" charset="-120"/>
              </a:rPr>
              <a:t>Market prices are not tested; contractors are not monitored; poor-quality work and delays increase costs; transparency weakens and communities wait longer for services.</a:t>
            </a:r>
            <a:endParaRPr lang="en-US" sz="1450" dirty="0"/>
          </a:p>
        </p:txBody>
      </p:sp>
      <p:sp>
        <p:nvSpPr>
          <p:cNvPr id="22" name="Text 19"/>
          <p:cNvSpPr/>
          <p:nvPr/>
        </p:nvSpPr>
        <p:spPr>
          <a:xfrm>
            <a:off x="1143000" y="4572000"/>
            <a:ext cx="9784080" cy="411480"/>
          </a:xfrm>
          <a:prstGeom prst="rect">
            <a:avLst/>
          </a:prstGeom>
          <a:noFill/>
          <a:ln/>
        </p:spPr>
        <p:txBody>
          <a:bodyPr wrap="square" lIns="635" tIns="635" rIns="635" bIns="635" rtlCol="0" anchor="t">
            <a:normAutofit/>
          </a:bodyPr>
          <a:lstStyle/>
          <a:p>
            <a:pPr marL="0" indent="0">
              <a:buNone/>
            </a:pPr>
            <a:r>
              <a:rPr lang="en-US" sz="1230" dirty="0">
                <a:solidFill>
                  <a:srgbClr val="4D4D4D"/>
                </a:solidFill>
                <a:latin typeface="Arial" pitchFamily="34" charset="0"/>
                <a:ea typeface="Arial" pitchFamily="34" charset="-122"/>
                <a:cs typeface="Arial" pitchFamily="34" charset="-120"/>
              </a:rPr>
              <a:t>Examples: water tanker verification failures, housing projects without basic services, delayed infrastructure, deviations from competitive bidding and panel use without adequate competition.</a:t>
            </a:r>
            <a:endParaRPr lang="en-US" sz="1230" dirty="0"/>
          </a:p>
        </p:txBody>
      </p:sp>
      <p:sp>
        <p:nvSpPr>
          <p:cNvPr id="23" name="Text 20"/>
          <p:cNvSpPr/>
          <p:nvPr/>
        </p:nvSpPr>
        <p:spPr>
          <a:xfrm>
            <a:off x="566928" y="6565392"/>
            <a:ext cx="7955280" cy="164592"/>
          </a:xfrm>
          <a:prstGeom prst="rect">
            <a:avLst/>
          </a:prstGeom>
          <a:noFill/>
          <a:ln/>
        </p:spPr>
        <p:txBody>
          <a:bodyPr wrap="square" lIns="0" tIns="0" rIns="0" bIns="0" rtlCol="0" anchor="ctr">
            <a:normAutofit/>
          </a:bodyPr>
          <a:lstStyle/>
          <a:p>
            <a:pPr marL="0" indent="0">
              <a:buNone/>
            </a:pPr>
            <a:r>
              <a:rPr lang="en-US" sz="560" dirty="0">
                <a:solidFill>
                  <a:srgbClr val="777777"/>
                </a:solidFill>
              </a:rPr>
              <a:t>Sources: AGSA MFMA 2023-24 consolidated audit outcomes; AGSA MFMA 2024-25 material.</a:t>
            </a:r>
            <a:endParaRPr lang="en-US" sz="560" dirty="0"/>
          </a:p>
        </p:txBody>
      </p:sp>
      <p:sp>
        <p:nvSpPr>
          <p:cNvPr id="24" name="Slide Number Placeholder 2">
            <a:extLst>
              <a:ext uri="{FF2B5EF4-FFF2-40B4-BE49-F238E27FC236}">
                <a16:creationId xmlns:a16="http://schemas.microsoft.com/office/drawing/2014/main" id="{19B261A2-724B-5922-1FEF-5F216C84DFDE}"/>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15</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FROM DETECTION TO DETERRENCE</a:t>
            </a:r>
            <a:endParaRPr lang="en-US" sz="740" dirty="0"/>
          </a:p>
        </p:txBody>
      </p:sp>
      <p:sp>
        <p:nvSpPr>
          <p:cNvPr id="4" name="Text 1"/>
          <p:cNvSpPr/>
          <p:nvPr/>
        </p:nvSpPr>
        <p:spPr>
          <a:xfrm>
            <a:off x="347471" y="512064"/>
            <a:ext cx="10149467" cy="347472"/>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Irregular expenditure accumulates when consequences are delayed</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Shape 2"/>
          <p:cNvSpPr/>
          <p:nvPr/>
        </p:nvSpPr>
        <p:spPr>
          <a:xfrm>
            <a:off x="685800" y="1097280"/>
            <a:ext cx="2585466" cy="1417320"/>
          </a:xfrm>
          <a:prstGeom prst="roundRect">
            <a:avLst>
              <a:gd name="adj" fmla="val 5161"/>
            </a:avLst>
          </a:prstGeom>
          <a:solidFill>
            <a:srgbClr val="F9FBFB"/>
          </a:solidFill>
          <a:ln w="12700">
            <a:solidFill>
              <a:srgbClr val="DCE8E8"/>
            </a:solidFill>
            <a:prstDash val="solid"/>
          </a:ln>
        </p:spPr>
        <p:txBody>
          <a:bodyPr/>
          <a:lstStyle/>
          <a:p>
            <a:endParaRPr lang="en-ZA"/>
          </a:p>
        </p:txBody>
      </p:sp>
      <p:sp>
        <p:nvSpPr>
          <p:cNvPr id="6" name="Text 3"/>
          <p:cNvSpPr/>
          <p:nvPr/>
        </p:nvSpPr>
        <p:spPr>
          <a:xfrm>
            <a:off x="841248" y="124358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R42,58bn</a:t>
            </a:r>
            <a:endParaRPr lang="en-US" sz="2400" dirty="0"/>
          </a:p>
        </p:txBody>
      </p:sp>
      <p:sp>
        <p:nvSpPr>
          <p:cNvPr id="7" name="Text 4"/>
          <p:cNvSpPr/>
          <p:nvPr/>
        </p:nvSpPr>
        <p:spPr>
          <a:xfrm>
            <a:off x="841248" y="179222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PFMA irregular expenditure in 2024-25</a:t>
            </a:r>
            <a:endParaRPr lang="en-US" sz="1400" dirty="0"/>
          </a:p>
        </p:txBody>
      </p:sp>
      <p:sp>
        <p:nvSpPr>
          <p:cNvPr id="8" name="Shape 5"/>
          <p:cNvSpPr/>
          <p:nvPr/>
        </p:nvSpPr>
        <p:spPr>
          <a:xfrm>
            <a:off x="3435858" y="1097280"/>
            <a:ext cx="2585466" cy="1417320"/>
          </a:xfrm>
          <a:prstGeom prst="roundRect">
            <a:avLst>
              <a:gd name="adj" fmla="val 5161"/>
            </a:avLst>
          </a:prstGeom>
          <a:solidFill>
            <a:srgbClr val="EEF5F5"/>
          </a:solidFill>
          <a:ln w="12700">
            <a:solidFill>
              <a:srgbClr val="DCE8E8"/>
            </a:solidFill>
            <a:prstDash val="solid"/>
          </a:ln>
        </p:spPr>
        <p:txBody>
          <a:bodyPr/>
          <a:lstStyle/>
          <a:p>
            <a:endParaRPr lang="en-ZA"/>
          </a:p>
        </p:txBody>
      </p:sp>
      <p:sp>
        <p:nvSpPr>
          <p:cNvPr id="9" name="Text 6"/>
          <p:cNvSpPr/>
          <p:nvPr/>
        </p:nvSpPr>
        <p:spPr>
          <a:xfrm>
            <a:off x="3591306" y="124358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R32bn+</a:t>
            </a:r>
            <a:endParaRPr lang="en-US" sz="2400" dirty="0"/>
          </a:p>
        </p:txBody>
      </p:sp>
      <p:sp>
        <p:nvSpPr>
          <p:cNvPr id="10" name="Text 7"/>
          <p:cNvSpPr/>
          <p:nvPr/>
        </p:nvSpPr>
        <p:spPr>
          <a:xfrm>
            <a:off x="3591306" y="179222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PFMA irregular expenditure under assessment</a:t>
            </a:r>
            <a:endParaRPr lang="en-US" sz="1400" dirty="0"/>
          </a:p>
        </p:txBody>
      </p:sp>
      <p:sp>
        <p:nvSpPr>
          <p:cNvPr id="11" name="Shape 8"/>
          <p:cNvSpPr/>
          <p:nvPr/>
        </p:nvSpPr>
        <p:spPr>
          <a:xfrm>
            <a:off x="6185916" y="1097280"/>
            <a:ext cx="2585466" cy="1417320"/>
          </a:xfrm>
          <a:prstGeom prst="roundRect">
            <a:avLst>
              <a:gd name="adj" fmla="val 5161"/>
            </a:avLst>
          </a:prstGeom>
          <a:solidFill>
            <a:srgbClr val="F9FBFB"/>
          </a:solidFill>
          <a:ln w="12700">
            <a:solidFill>
              <a:srgbClr val="DCE8E8"/>
            </a:solidFill>
            <a:prstDash val="solid"/>
          </a:ln>
        </p:spPr>
        <p:txBody>
          <a:bodyPr/>
          <a:lstStyle/>
          <a:p>
            <a:endParaRPr lang="en-ZA"/>
          </a:p>
        </p:txBody>
      </p:sp>
      <p:sp>
        <p:nvSpPr>
          <p:cNvPr id="12" name="Text 9"/>
          <p:cNvSpPr/>
          <p:nvPr/>
        </p:nvSpPr>
        <p:spPr>
          <a:xfrm>
            <a:off x="6341364" y="124358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R145,21bn</a:t>
            </a:r>
            <a:endParaRPr lang="en-US" sz="2400" dirty="0"/>
          </a:p>
        </p:txBody>
      </p:sp>
      <p:sp>
        <p:nvSpPr>
          <p:cNvPr id="13" name="Text 10"/>
          <p:cNvSpPr/>
          <p:nvPr/>
        </p:nvSpPr>
        <p:spPr>
          <a:xfrm>
            <a:off x="6341364" y="1792224"/>
            <a:ext cx="2274570" cy="621792"/>
          </a:xfrm>
          <a:prstGeom prst="rect">
            <a:avLst/>
          </a:prstGeom>
          <a:noFill/>
          <a:ln/>
        </p:spPr>
        <p:txBody>
          <a:bodyPr wrap="square" lIns="0" tIns="0" rIns="0" bIns="0" rtlCol="0" anchor="ctr">
            <a:normAutofit/>
          </a:bodyPr>
          <a:lstStyle/>
          <a:p>
            <a:pPr marL="0" indent="0">
              <a:buNone/>
            </a:pPr>
            <a:r>
              <a:rPr lang="en-US" sz="1400" dirty="0">
                <a:solidFill>
                  <a:srgbClr val="4D4D4D"/>
                </a:solidFill>
              </a:rPr>
              <a:t>MFMA irregular expenditure since 2021-22</a:t>
            </a:r>
            <a:endParaRPr lang="en-US" sz="1400" dirty="0"/>
          </a:p>
        </p:txBody>
      </p:sp>
      <p:sp>
        <p:nvSpPr>
          <p:cNvPr id="14" name="Shape 11"/>
          <p:cNvSpPr/>
          <p:nvPr/>
        </p:nvSpPr>
        <p:spPr>
          <a:xfrm>
            <a:off x="8935974" y="1097280"/>
            <a:ext cx="2585466" cy="1417320"/>
          </a:xfrm>
          <a:prstGeom prst="roundRect">
            <a:avLst>
              <a:gd name="adj" fmla="val 5161"/>
            </a:avLst>
          </a:prstGeom>
          <a:solidFill>
            <a:srgbClr val="EEF5F5"/>
          </a:solidFill>
          <a:ln w="12700">
            <a:solidFill>
              <a:srgbClr val="DCE8E8"/>
            </a:solidFill>
            <a:prstDash val="solid"/>
          </a:ln>
        </p:spPr>
        <p:txBody>
          <a:bodyPr/>
          <a:lstStyle/>
          <a:p>
            <a:endParaRPr lang="en-ZA"/>
          </a:p>
        </p:txBody>
      </p:sp>
      <p:sp>
        <p:nvSpPr>
          <p:cNvPr id="15" name="Text 12"/>
          <p:cNvSpPr/>
          <p:nvPr/>
        </p:nvSpPr>
        <p:spPr>
          <a:xfrm>
            <a:off x="9091422" y="1243584"/>
            <a:ext cx="2274570"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87%</a:t>
            </a:r>
            <a:endParaRPr lang="en-US" sz="2400" dirty="0"/>
          </a:p>
        </p:txBody>
      </p:sp>
      <p:sp>
        <p:nvSpPr>
          <p:cNvPr id="16" name="Text 13"/>
          <p:cNvSpPr/>
          <p:nvPr/>
        </p:nvSpPr>
        <p:spPr>
          <a:xfrm>
            <a:off x="9091422" y="1792224"/>
            <a:ext cx="2274570" cy="621792"/>
          </a:xfrm>
          <a:prstGeom prst="rect">
            <a:avLst/>
          </a:prstGeom>
          <a:noFill/>
          <a:ln/>
        </p:spPr>
        <p:txBody>
          <a:bodyPr wrap="square" lIns="0" tIns="0" rIns="0" bIns="0" rtlCol="0" anchor="ctr">
            <a:noAutofit/>
          </a:bodyPr>
          <a:lstStyle/>
          <a:p>
            <a:pPr marL="0" indent="0">
              <a:buNone/>
            </a:pPr>
            <a:r>
              <a:rPr lang="en-US" sz="1400" dirty="0">
                <a:solidFill>
                  <a:srgbClr val="4D4D4D"/>
                </a:solidFill>
              </a:rPr>
              <a:t>MFMA IE driven by procurement and contract management</a:t>
            </a:r>
            <a:endParaRPr lang="en-US" sz="1400" dirty="0"/>
          </a:p>
        </p:txBody>
      </p:sp>
      <p:sp>
        <p:nvSpPr>
          <p:cNvPr id="17" name="Shape 14"/>
          <p:cNvSpPr/>
          <p:nvPr/>
        </p:nvSpPr>
        <p:spPr>
          <a:xfrm>
            <a:off x="731520" y="2907792"/>
            <a:ext cx="10789920" cy="2331720"/>
          </a:xfrm>
          <a:prstGeom prst="roundRect">
            <a:avLst>
              <a:gd name="adj" fmla="val 3137"/>
            </a:avLst>
          </a:prstGeom>
          <a:solidFill>
            <a:srgbClr val="F8FBFB"/>
          </a:solidFill>
          <a:ln w="12700">
            <a:solidFill>
              <a:srgbClr val="DDECEC"/>
            </a:solidFill>
            <a:prstDash val="solid"/>
          </a:ln>
        </p:spPr>
        <p:txBody>
          <a:bodyPr/>
          <a:lstStyle/>
          <a:p>
            <a:endParaRPr lang="en-ZA"/>
          </a:p>
        </p:txBody>
      </p:sp>
      <p:sp>
        <p:nvSpPr>
          <p:cNvPr id="19" name="Shape 16"/>
          <p:cNvSpPr/>
          <p:nvPr/>
        </p:nvSpPr>
        <p:spPr>
          <a:xfrm>
            <a:off x="960120" y="3182112"/>
            <a:ext cx="2103120" cy="256032"/>
          </a:xfrm>
          <a:prstGeom prst="roundRect">
            <a:avLst>
              <a:gd name="adj" fmla="val 17857"/>
            </a:avLst>
          </a:prstGeom>
          <a:solidFill>
            <a:srgbClr val="0B2E59"/>
          </a:solidFill>
          <a:ln w="12700">
            <a:solidFill>
              <a:srgbClr val="0B2E59"/>
            </a:solidFill>
            <a:prstDash val="solid"/>
          </a:ln>
        </p:spPr>
        <p:txBody>
          <a:bodyPr/>
          <a:lstStyle/>
          <a:p>
            <a:endParaRPr lang="en-ZA"/>
          </a:p>
        </p:txBody>
      </p:sp>
      <p:sp>
        <p:nvSpPr>
          <p:cNvPr id="20" name="Text 17"/>
          <p:cNvSpPr/>
          <p:nvPr/>
        </p:nvSpPr>
        <p:spPr>
          <a:xfrm>
            <a:off x="1042416" y="3250692"/>
            <a:ext cx="1938528" cy="109728"/>
          </a:xfrm>
          <a:prstGeom prst="rect">
            <a:avLst/>
          </a:prstGeom>
          <a:noFill/>
          <a:ln/>
        </p:spPr>
        <p:txBody>
          <a:bodyPr wrap="square" lIns="0" tIns="0" rIns="0" bIns="0" rtlCol="0" anchor="ctr">
            <a:noAutofit/>
          </a:bodyPr>
          <a:lstStyle/>
          <a:p>
            <a:pPr marL="0" indent="0">
              <a:buNone/>
            </a:pPr>
            <a:r>
              <a:rPr lang="en-US" sz="1100" b="1" dirty="0">
                <a:solidFill>
                  <a:srgbClr val="FFFFFF"/>
                </a:solidFill>
              </a:rPr>
              <a:t>ACCUMULATION TELLS US</a:t>
            </a:r>
            <a:endParaRPr lang="en-US" sz="1100" dirty="0"/>
          </a:p>
        </p:txBody>
      </p:sp>
      <p:sp>
        <p:nvSpPr>
          <p:cNvPr id="21" name="Shape 18"/>
          <p:cNvSpPr/>
          <p:nvPr/>
        </p:nvSpPr>
        <p:spPr>
          <a:xfrm>
            <a:off x="960120" y="3685032"/>
            <a:ext cx="164592" cy="164592"/>
          </a:xfrm>
          <a:prstGeom prst="ellipse">
            <a:avLst/>
          </a:prstGeom>
          <a:solidFill>
            <a:srgbClr val="C8D700"/>
          </a:solidFill>
          <a:ln w="12700">
            <a:solidFill>
              <a:srgbClr val="C8D700"/>
            </a:solidFill>
            <a:prstDash val="solid"/>
          </a:ln>
        </p:spPr>
        <p:txBody>
          <a:bodyPr/>
          <a:lstStyle/>
          <a:p>
            <a:endParaRPr lang="en-ZA"/>
          </a:p>
        </p:txBody>
      </p:sp>
      <p:sp>
        <p:nvSpPr>
          <p:cNvPr id="22" name="Text 19"/>
          <p:cNvSpPr/>
          <p:nvPr/>
        </p:nvSpPr>
        <p:spPr>
          <a:xfrm>
            <a:off x="1234440" y="3611880"/>
            <a:ext cx="4389120" cy="329184"/>
          </a:xfrm>
          <a:prstGeom prst="rect">
            <a:avLst/>
          </a:prstGeom>
          <a:noFill/>
          <a:ln/>
        </p:spPr>
        <p:txBody>
          <a:bodyPr wrap="square" lIns="0" tIns="0" rIns="0" bIns="0" rtlCol="0" anchor="ctr">
            <a:normAutofit/>
          </a:bodyPr>
          <a:lstStyle/>
          <a:p>
            <a:pPr marL="0" indent="0">
              <a:buNone/>
            </a:pPr>
            <a:r>
              <a:rPr lang="en-US" sz="1160" dirty="0">
                <a:solidFill>
                  <a:srgbClr val="222222"/>
                </a:solidFill>
              </a:rPr>
              <a:t>Assessments are delayed or disputed.</a:t>
            </a:r>
            <a:endParaRPr lang="en-US" sz="1160" dirty="0"/>
          </a:p>
        </p:txBody>
      </p:sp>
      <p:sp>
        <p:nvSpPr>
          <p:cNvPr id="23" name="Shape 20"/>
          <p:cNvSpPr/>
          <p:nvPr/>
        </p:nvSpPr>
        <p:spPr>
          <a:xfrm>
            <a:off x="960120" y="4016502"/>
            <a:ext cx="164592" cy="164592"/>
          </a:xfrm>
          <a:prstGeom prst="ellipse">
            <a:avLst/>
          </a:prstGeom>
          <a:solidFill>
            <a:srgbClr val="009B8E"/>
          </a:solidFill>
          <a:ln w="12700">
            <a:solidFill>
              <a:srgbClr val="009B8E"/>
            </a:solidFill>
            <a:prstDash val="solid"/>
          </a:ln>
        </p:spPr>
        <p:txBody>
          <a:bodyPr/>
          <a:lstStyle/>
          <a:p>
            <a:endParaRPr lang="en-ZA"/>
          </a:p>
        </p:txBody>
      </p:sp>
      <p:sp>
        <p:nvSpPr>
          <p:cNvPr id="24" name="Text 21"/>
          <p:cNvSpPr/>
          <p:nvPr/>
        </p:nvSpPr>
        <p:spPr>
          <a:xfrm>
            <a:off x="1234440" y="3943350"/>
            <a:ext cx="4389120" cy="329184"/>
          </a:xfrm>
          <a:prstGeom prst="rect">
            <a:avLst/>
          </a:prstGeom>
          <a:noFill/>
          <a:ln/>
        </p:spPr>
        <p:txBody>
          <a:bodyPr wrap="square" lIns="0" tIns="0" rIns="0" bIns="0" rtlCol="0" anchor="ctr">
            <a:normAutofit/>
          </a:bodyPr>
          <a:lstStyle/>
          <a:p>
            <a:pPr marL="0" indent="0">
              <a:buNone/>
            </a:pPr>
            <a:r>
              <a:rPr lang="en-US" sz="1160" dirty="0">
                <a:solidFill>
                  <a:srgbClr val="222222"/>
                </a:solidFill>
              </a:rPr>
              <a:t>Responsible officials are not identified timeously.</a:t>
            </a:r>
            <a:endParaRPr lang="en-US" sz="1160" dirty="0"/>
          </a:p>
        </p:txBody>
      </p:sp>
      <p:sp>
        <p:nvSpPr>
          <p:cNvPr id="25" name="Shape 22"/>
          <p:cNvSpPr/>
          <p:nvPr/>
        </p:nvSpPr>
        <p:spPr>
          <a:xfrm>
            <a:off x="960120" y="4347972"/>
            <a:ext cx="164592" cy="164592"/>
          </a:xfrm>
          <a:prstGeom prst="ellipse">
            <a:avLst/>
          </a:prstGeom>
          <a:solidFill>
            <a:srgbClr val="C8D700"/>
          </a:solidFill>
          <a:ln w="12700">
            <a:solidFill>
              <a:srgbClr val="C8D700"/>
            </a:solidFill>
            <a:prstDash val="solid"/>
          </a:ln>
        </p:spPr>
        <p:txBody>
          <a:bodyPr/>
          <a:lstStyle/>
          <a:p>
            <a:endParaRPr lang="en-ZA"/>
          </a:p>
        </p:txBody>
      </p:sp>
      <p:sp>
        <p:nvSpPr>
          <p:cNvPr id="26" name="Text 23"/>
          <p:cNvSpPr/>
          <p:nvPr/>
        </p:nvSpPr>
        <p:spPr>
          <a:xfrm>
            <a:off x="1234440" y="4274820"/>
            <a:ext cx="4389120" cy="329184"/>
          </a:xfrm>
          <a:prstGeom prst="rect">
            <a:avLst/>
          </a:prstGeom>
          <a:noFill/>
          <a:ln/>
        </p:spPr>
        <p:txBody>
          <a:bodyPr wrap="square" lIns="0" tIns="0" rIns="0" bIns="0" rtlCol="0" anchor="ctr">
            <a:normAutofit/>
          </a:bodyPr>
          <a:lstStyle/>
          <a:p>
            <a:pPr marL="0" indent="0">
              <a:buNone/>
            </a:pPr>
            <a:r>
              <a:rPr lang="en-US" sz="1160" dirty="0">
                <a:solidFill>
                  <a:srgbClr val="222222"/>
                </a:solidFill>
              </a:rPr>
              <a:t>Recovery, discipline and prevention are postponed.</a:t>
            </a:r>
            <a:endParaRPr lang="en-US" sz="1160" dirty="0"/>
          </a:p>
        </p:txBody>
      </p:sp>
      <p:sp>
        <p:nvSpPr>
          <p:cNvPr id="27" name="Shape 24"/>
          <p:cNvSpPr/>
          <p:nvPr/>
        </p:nvSpPr>
        <p:spPr>
          <a:xfrm>
            <a:off x="960120" y="4679442"/>
            <a:ext cx="164592" cy="164592"/>
          </a:xfrm>
          <a:prstGeom prst="ellipse">
            <a:avLst/>
          </a:prstGeom>
          <a:solidFill>
            <a:srgbClr val="009B8E"/>
          </a:solidFill>
          <a:ln w="12700">
            <a:solidFill>
              <a:srgbClr val="009B8E"/>
            </a:solidFill>
            <a:prstDash val="solid"/>
          </a:ln>
        </p:spPr>
        <p:txBody>
          <a:bodyPr/>
          <a:lstStyle/>
          <a:p>
            <a:endParaRPr lang="en-ZA"/>
          </a:p>
        </p:txBody>
      </p:sp>
      <p:sp>
        <p:nvSpPr>
          <p:cNvPr id="28" name="Text 25"/>
          <p:cNvSpPr/>
          <p:nvPr/>
        </p:nvSpPr>
        <p:spPr>
          <a:xfrm>
            <a:off x="1234440" y="4606290"/>
            <a:ext cx="4389120" cy="329184"/>
          </a:xfrm>
          <a:prstGeom prst="rect">
            <a:avLst/>
          </a:prstGeom>
          <a:noFill/>
          <a:ln/>
        </p:spPr>
        <p:txBody>
          <a:bodyPr wrap="square" lIns="0" tIns="0" rIns="0" bIns="0" rtlCol="0" anchor="ctr">
            <a:normAutofit/>
          </a:bodyPr>
          <a:lstStyle/>
          <a:p>
            <a:pPr marL="0" indent="0">
              <a:buNone/>
            </a:pPr>
            <a:r>
              <a:rPr lang="en-US" sz="1160" dirty="0">
                <a:solidFill>
                  <a:srgbClr val="222222"/>
                </a:solidFill>
              </a:rPr>
              <a:t>The same control failures recur.</a:t>
            </a:r>
            <a:endParaRPr lang="en-US" sz="1160" dirty="0"/>
          </a:p>
        </p:txBody>
      </p:sp>
      <p:sp>
        <p:nvSpPr>
          <p:cNvPr id="39" name="Text 36"/>
          <p:cNvSpPr/>
          <p:nvPr/>
        </p:nvSpPr>
        <p:spPr>
          <a:xfrm>
            <a:off x="914400" y="5577840"/>
            <a:ext cx="10058400" cy="320040"/>
          </a:xfrm>
          <a:prstGeom prst="rect">
            <a:avLst/>
          </a:prstGeom>
          <a:noFill/>
          <a:ln/>
        </p:spPr>
        <p:txBody>
          <a:bodyPr wrap="square" lIns="635" tIns="635" rIns="635" bIns="635" rtlCol="0" anchor="t">
            <a:normAutofit/>
          </a:bodyPr>
          <a:lstStyle/>
          <a:p>
            <a:pPr marL="0" indent="0">
              <a:buNone/>
            </a:pPr>
            <a:r>
              <a:rPr lang="en-US" sz="1500" b="1" dirty="0">
                <a:solidFill>
                  <a:srgbClr val="0B2E59"/>
                </a:solidFill>
                <a:latin typeface="Arial" pitchFamily="34" charset="0"/>
                <a:ea typeface="Arial" pitchFamily="34" charset="-122"/>
                <a:cs typeface="Arial" pitchFamily="34" charset="-120"/>
              </a:rPr>
              <a:t>The objective is not to count IE better — it is to resolve it, recover losses and prevent recurrence.</a:t>
            </a:r>
            <a:endParaRPr lang="en-US" sz="1500" dirty="0"/>
          </a:p>
        </p:txBody>
      </p:sp>
      <p:sp>
        <p:nvSpPr>
          <p:cNvPr id="40" name="Text 37"/>
          <p:cNvSpPr/>
          <p:nvPr/>
        </p:nvSpPr>
        <p:spPr>
          <a:xfrm>
            <a:off x="566928" y="6565392"/>
            <a:ext cx="7955280" cy="164592"/>
          </a:xfrm>
          <a:prstGeom prst="rect">
            <a:avLst/>
          </a:prstGeom>
          <a:noFill/>
          <a:ln/>
        </p:spPr>
        <p:txBody>
          <a:bodyPr wrap="square" lIns="0" tIns="0" rIns="0" bIns="0" rtlCol="0" anchor="ctr">
            <a:normAutofit/>
          </a:bodyPr>
          <a:lstStyle/>
          <a:p>
            <a:pPr marL="0" indent="0">
              <a:buNone/>
            </a:pPr>
            <a:r>
              <a:rPr lang="en-US" sz="560" dirty="0">
                <a:solidFill>
                  <a:srgbClr val="777777"/>
                </a:solidFill>
              </a:rPr>
              <a:t>Sources: AGSA PFMA 2024-25 presentation; AGSA MFMA 2024-25 material; AGSA IE position paper.</a:t>
            </a:r>
            <a:endParaRPr lang="en-US" sz="560" dirty="0"/>
          </a:p>
        </p:txBody>
      </p:sp>
      <p:sp>
        <p:nvSpPr>
          <p:cNvPr id="41" name="Slide Number Placeholder 2">
            <a:extLst>
              <a:ext uri="{FF2B5EF4-FFF2-40B4-BE49-F238E27FC236}">
                <a16:creationId xmlns:a16="http://schemas.microsoft.com/office/drawing/2014/main" id="{47C263DE-8C5F-106F-348F-1A3E737C3F67}"/>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16</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mnt/data/image1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1695" cy="6858000"/>
          </a:xfrm>
          <a:prstGeom prst="rect">
            <a:avLst/>
          </a:prstGeom>
        </p:spPr>
      </p:pic>
      <p:sp>
        <p:nvSpPr>
          <p:cNvPr id="3" name="Shape 0"/>
          <p:cNvSpPr/>
          <p:nvPr/>
        </p:nvSpPr>
        <p:spPr>
          <a:xfrm>
            <a:off x="320040" y="1691640"/>
            <a:ext cx="7223760" cy="2194560"/>
          </a:xfrm>
          <a:prstGeom prst="rect">
            <a:avLst/>
          </a:prstGeom>
          <a:noFill/>
          <a:ln w="12700">
            <a:solidFill>
              <a:srgbClr val="0B2E59">
                <a:alpha val="0"/>
              </a:srgbClr>
            </a:solidFill>
            <a:prstDash val="solid"/>
          </a:ln>
        </p:spPr>
        <p:txBody>
          <a:bodyPr/>
          <a:lstStyle/>
          <a:p>
            <a:endParaRPr lang="en-ZA"/>
          </a:p>
        </p:txBody>
      </p:sp>
      <p:sp>
        <p:nvSpPr>
          <p:cNvPr id="4" name="Text 1"/>
          <p:cNvSpPr/>
          <p:nvPr/>
        </p:nvSpPr>
        <p:spPr>
          <a:xfrm>
            <a:off x="640080" y="1901952"/>
            <a:ext cx="6583680" cy="640080"/>
          </a:xfrm>
          <a:prstGeom prst="rect">
            <a:avLst/>
          </a:prstGeom>
          <a:noFill/>
          <a:ln/>
        </p:spPr>
        <p:txBody>
          <a:bodyPr wrap="square" lIns="0" tIns="0" rIns="0" bIns="0" rtlCol="0" anchor="ctr">
            <a:normAutofit/>
          </a:bodyPr>
          <a:lstStyle/>
          <a:p>
            <a:pPr marL="0" indent="0">
              <a:buNone/>
            </a:pPr>
            <a:r>
              <a:rPr lang="en-US" sz="3400" b="1" dirty="0">
                <a:solidFill>
                  <a:srgbClr val="FFFFFF"/>
                </a:solidFill>
              </a:rPr>
              <a:t>Material irregularities</a:t>
            </a:r>
            <a:endParaRPr lang="en-US" sz="3400" dirty="0"/>
          </a:p>
        </p:txBody>
      </p:sp>
      <p:sp>
        <p:nvSpPr>
          <p:cNvPr id="5" name="Text 2"/>
          <p:cNvSpPr/>
          <p:nvPr/>
        </p:nvSpPr>
        <p:spPr>
          <a:xfrm>
            <a:off x="658368" y="2743200"/>
            <a:ext cx="6217920" cy="457200"/>
          </a:xfrm>
          <a:prstGeom prst="rect">
            <a:avLst/>
          </a:prstGeom>
          <a:noFill/>
          <a:ln/>
        </p:spPr>
        <p:txBody>
          <a:bodyPr wrap="square" lIns="0" tIns="0" rIns="0" bIns="0" rtlCol="0" anchor="ctr">
            <a:normAutofit/>
          </a:bodyPr>
          <a:lstStyle/>
          <a:p>
            <a:pPr marL="0" indent="0">
              <a:buNone/>
            </a:pPr>
            <a:r>
              <a:rPr lang="en-US" sz="1500" dirty="0">
                <a:solidFill>
                  <a:srgbClr val="D8F2F0"/>
                </a:solidFill>
              </a:rPr>
              <a:t>Enhanced powers for impact and consequence</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4" name="Text 1"/>
          <p:cNvSpPr/>
          <p:nvPr/>
        </p:nvSpPr>
        <p:spPr>
          <a:xfrm>
            <a:off x="347472" y="512064"/>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Constitutional and legislative mandate</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18" name="Text 15"/>
          <p:cNvSpPr/>
          <p:nvPr/>
        </p:nvSpPr>
        <p:spPr>
          <a:xfrm>
            <a:off x="8043672" y="2926080"/>
            <a:ext cx="149656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Refer / remedial action</a:t>
            </a:r>
            <a:endParaRPr lang="en-US" sz="950" dirty="0"/>
          </a:p>
        </p:txBody>
      </p:sp>
      <p:sp>
        <p:nvSpPr>
          <p:cNvPr id="20" name="Text 17"/>
          <p:cNvSpPr/>
          <p:nvPr/>
        </p:nvSpPr>
        <p:spPr>
          <a:xfrm>
            <a:off x="9841992" y="2926080"/>
            <a:ext cx="149656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Certificate of debt</a:t>
            </a:r>
            <a:endParaRPr lang="en-US" sz="950" dirty="0"/>
          </a:p>
        </p:txBody>
      </p:sp>
      <p:sp>
        <p:nvSpPr>
          <p:cNvPr id="30" name="Slide Number Placeholder 2">
            <a:extLst>
              <a:ext uri="{FF2B5EF4-FFF2-40B4-BE49-F238E27FC236}">
                <a16:creationId xmlns:a16="http://schemas.microsoft.com/office/drawing/2014/main" id="{E6642F37-1FBF-130D-F503-7349E3972220}"/>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18</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
        <p:nvSpPr>
          <p:cNvPr id="31" name="Rounded Rectangle 30">
            <a:extLst>
              <a:ext uri="{FF2B5EF4-FFF2-40B4-BE49-F238E27FC236}">
                <a16:creationId xmlns:a16="http://schemas.microsoft.com/office/drawing/2014/main" id="{1E03770B-3B47-FED1-C42A-A38E9AA77B6B}"/>
              </a:ext>
            </a:extLst>
          </p:cNvPr>
          <p:cNvSpPr/>
          <p:nvPr/>
        </p:nvSpPr>
        <p:spPr>
          <a:xfrm>
            <a:off x="456864" y="1205995"/>
            <a:ext cx="4888627" cy="481081"/>
          </a:xfrm>
          <a:prstGeom prst="roundRect">
            <a:avLst/>
          </a:prstGeom>
          <a:solidFill>
            <a:srgbClr val="00A88E"/>
          </a:solidFill>
          <a:ln>
            <a:noFill/>
          </a:ln>
          <a:effectLst/>
        </p:spPr>
        <p:style>
          <a:lnRef idx="3">
            <a:schemeClr val="lt1"/>
          </a:lnRef>
          <a:fillRef idx="1">
            <a:schemeClr val="accent6"/>
          </a:fillRef>
          <a:effectRef idx="1">
            <a:schemeClr val="accent6"/>
          </a:effectRef>
          <a:fontRef idx="minor">
            <a:schemeClr val="lt1"/>
          </a:fontRef>
        </p:style>
        <p:txBody>
          <a:bodyPr anchor="ctr"/>
          <a:lstStyle/>
          <a:p>
            <a:pPr>
              <a:defRPr/>
            </a:pPr>
            <a:r>
              <a:rPr lang="en-ZA" b="1" dirty="0">
                <a:solidFill>
                  <a:prstClr val="white"/>
                </a:solidFill>
                <a:latin typeface="Century Gothic" panose="020B0502020202020204" pitchFamily="34" charset="0"/>
                <a:cs typeface="Arial" panose="020B0604020202020204" pitchFamily="34" charset="0"/>
              </a:rPr>
              <a:t>Public Audit Act 25 of 2004</a:t>
            </a:r>
          </a:p>
        </p:txBody>
      </p:sp>
      <p:sp>
        <p:nvSpPr>
          <p:cNvPr id="32" name="TextBox 13">
            <a:extLst>
              <a:ext uri="{FF2B5EF4-FFF2-40B4-BE49-F238E27FC236}">
                <a16:creationId xmlns:a16="http://schemas.microsoft.com/office/drawing/2014/main" id="{15BAC21B-2577-7EE6-0216-B4D500FF268F}"/>
              </a:ext>
            </a:extLst>
          </p:cNvPr>
          <p:cNvSpPr txBox="1">
            <a:spLocks noChangeArrowheads="1"/>
          </p:cNvSpPr>
          <p:nvPr/>
        </p:nvSpPr>
        <p:spPr bwMode="auto">
          <a:xfrm>
            <a:off x="473558" y="1795852"/>
            <a:ext cx="10793532" cy="3106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8651" tIns="29325" rIns="58651" bIns="29325">
            <a:spAutoFit/>
          </a:bodyPr>
          <a:lstStyle>
            <a:lvl1pPr marL="171450" indent="-171450">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indent="0" defTabSz="617220">
              <a:defRPr/>
            </a:pPr>
            <a:r>
              <a:rPr lang="en-ZA" b="1" dirty="0">
                <a:solidFill>
                  <a:schemeClr val="tx2">
                    <a:lumMod val="75000"/>
                  </a:schemeClr>
                </a:solidFill>
                <a:latin typeface="+mn-lt"/>
              </a:rPr>
              <a:t>Section 20</a:t>
            </a:r>
          </a:p>
          <a:p>
            <a:pPr marL="0" indent="0" defTabSz="617220">
              <a:defRPr/>
            </a:pPr>
            <a:r>
              <a:rPr lang="en-ZA" dirty="0">
                <a:solidFill>
                  <a:schemeClr val="tx2">
                    <a:lumMod val="75000"/>
                  </a:schemeClr>
                </a:solidFill>
                <a:latin typeface="+mn-lt"/>
              </a:rPr>
              <a:t>AGSA must prepare an audit report containing an opinion / conclusion on:</a:t>
            </a:r>
          </a:p>
          <a:p>
            <a:pPr marL="0" indent="0" defTabSz="617220">
              <a:defRPr/>
            </a:pPr>
            <a:endParaRPr lang="en-ZA" dirty="0">
              <a:solidFill>
                <a:schemeClr val="tx2">
                  <a:lumMod val="75000"/>
                </a:schemeClr>
              </a:solidFill>
              <a:latin typeface="+mn-lt"/>
            </a:endParaRPr>
          </a:p>
          <a:p>
            <a:pPr marL="214313" indent="-214313" defTabSz="617220">
              <a:buFont typeface="Arial" panose="020B0604020202020204" pitchFamily="34" charset="0"/>
              <a:buChar char="•"/>
              <a:defRPr/>
            </a:pPr>
            <a:r>
              <a:rPr lang="en-ZA" dirty="0">
                <a:solidFill>
                  <a:schemeClr val="tx2">
                    <a:lumMod val="75000"/>
                  </a:schemeClr>
                </a:solidFill>
                <a:latin typeface="+mn-lt"/>
              </a:rPr>
              <a:t>Fair presentation of financial statements</a:t>
            </a:r>
          </a:p>
          <a:p>
            <a:pPr marL="214313" indent="-214313" defTabSz="617220">
              <a:buFont typeface="Arial" panose="020B0604020202020204" pitchFamily="34" charset="0"/>
              <a:buChar char="•"/>
              <a:defRPr/>
            </a:pPr>
            <a:r>
              <a:rPr lang="en-ZA" dirty="0">
                <a:solidFill>
                  <a:schemeClr val="tx2">
                    <a:lumMod val="75000"/>
                  </a:schemeClr>
                </a:solidFill>
                <a:latin typeface="+mn-lt"/>
              </a:rPr>
              <a:t>Compliance with applicable legislation </a:t>
            </a:r>
          </a:p>
          <a:p>
            <a:pPr marL="214313" indent="-214313" defTabSz="617220">
              <a:buFont typeface="Arial" panose="020B0604020202020204" pitchFamily="34" charset="0"/>
              <a:buChar char="•"/>
              <a:defRPr/>
            </a:pPr>
            <a:r>
              <a:rPr lang="en-ZA" dirty="0">
                <a:solidFill>
                  <a:schemeClr val="tx2">
                    <a:lumMod val="75000"/>
                  </a:schemeClr>
                </a:solidFill>
                <a:latin typeface="+mn-lt"/>
              </a:rPr>
              <a:t>Report of performance against predetermined objectives</a:t>
            </a:r>
          </a:p>
          <a:p>
            <a:pPr marL="0" indent="0" defTabSz="617220">
              <a:defRPr/>
            </a:pPr>
            <a:endParaRPr lang="en-US" dirty="0">
              <a:solidFill>
                <a:schemeClr val="tx1">
                  <a:lumMod val="75000"/>
                  <a:lumOff val="25000"/>
                </a:schemeClr>
              </a:solidFill>
              <a:latin typeface="+mn-lt"/>
            </a:endParaRPr>
          </a:p>
          <a:p>
            <a:pPr marL="0" indent="0" defTabSz="617220">
              <a:defRPr/>
            </a:pPr>
            <a:endParaRPr lang="en-US" dirty="0">
              <a:solidFill>
                <a:schemeClr val="tx1">
                  <a:lumMod val="75000"/>
                  <a:lumOff val="25000"/>
                </a:schemeClr>
              </a:solidFill>
              <a:latin typeface="+mn-lt"/>
            </a:endParaRPr>
          </a:p>
          <a:p>
            <a:pPr marL="0" indent="0" defTabSz="617220">
              <a:defRPr/>
            </a:pPr>
            <a:endParaRPr lang="en-ZA" b="1" dirty="0">
              <a:solidFill>
                <a:schemeClr val="tx2">
                  <a:lumMod val="75000"/>
                </a:schemeClr>
              </a:solidFill>
              <a:latin typeface="+mn-lt"/>
            </a:endParaRPr>
          </a:p>
          <a:p>
            <a:pPr marL="0" indent="0" defTabSz="617220">
              <a:defRPr/>
            </a:pPr>
            <a:endParaRPr lang="en-US" b="1" dirty="0">
              <a:solidFill>
                <a:schemeClr val="tx2">
                  <a:lumMod val="75000"/>
                </a:schemeClr>
              </a:solidFill>
              <a:latin typeface="+mn-lt"/>
            </a:endParaRPr>
          </a:p>
          <a:p>
            <a:pPr marL="0" indent="0" defTabSz="617220">
              <a:defRPr/>
            </a:pPr>
            <a:r>
              <a:rPr lang="en-US" b="1" dirty="0">
                <a:solidFill>
                  <a:schemeClr val="tx2">
                    <a:lumMod val="75000"/>
                  </a:schemeClr>
                </a:solidFill>
                <a:latin typeface="+mn-lt"/>
              </a:rPr>
              <a:t>Introduced concept of ‘material irregularity’ (MI)</a:t>
            </a:r>
            <a:endParaRPr lang="en-ZA" b="1" dirty="0">
              <a:solidFill>
                <a:schemeClr val="tx2">
                  <a:lumMod val="75000"/>
                </a:schemeClr>
              </a:solidFill>
              <a:latin typeface="+mn-lt"/>
            </a:endParaRPr>
          </a:p>
        </p:txBody>
      </p:sp>
      <p:pic>
        <p:nvPicPr>
          <p:cNvPr id="33" name="Picture 32">
            <a:extLst>
              <a:ext uri="{FF2B5EF4-FFF2-40B4-BE49-F238E27FC236}">
                <a16:creationId xmlns:a16="http://schemas.microsoft.com/office/drawing/2014/main" id="{E39C18B3-7687-3C04-1A6D-05C15C2B1D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81402">
            <a:off x="9174084" y="1531534"/>
            <a:ext cx="1744287" cy="2328713"/>
          </a:xfrm>
          <a:prstGeom prst="rect">
            <a:avLst/>
          </a:prstGeom>
        </p:spPr>
      </p:pic>
      <p:sp>
        <p:nvSpPr>
          <p:cNvPr id="34" name="Rounded Rectangle 33">
            <a:extLst>
              <a:ext uri="{FF2B5EF4-FFF2-40B4-BE49-F238E27FC236}">
                <a16:creationId xmlns:a16="http://schemas.microsoft.com/office/drawing/2014/main" id="{62004F0E-BC68-84CA-0571-B12F130F1365}"/>
              </a:ext>
            </a:extLst>
          </p:cNvPr>
          <p:cNvSpPr/>
          <p:nvPr/>
        </p:nvSpPr>
        <p:spPr>
          <a:xfrm>
            <a:off x="436359" y="3794125"/>
            <a:ext cx="8481734" cy="543997"/>
          </a:xfrm>
          <a:prstGeom prst="roundRect">
            <a:avLst/>
          </a:prstGeom>
          <a:solidFill>
            <a:srgbClr val="C00000"/>
          </a:solidFill>
          <a:ln>
            <a:noFill/>
          </a:ln>
          <a:effectLst/>
        </p:spPr>
        <p:style>
          <a:lnRef idx="3">
            <a:schemeClr val="lt1"/>
          </a:lnRef>
          <a:fillRef idx="1">
            <a:schemeClr val="accent6"/>
          </a:fillRef>
          <a:effectRef idx="1">
            <a:schemeClr val="accent6"/>
          </a:effectRef>
          <a:fontRef idx="minor">
            <a:schemeClr val="lt1"/>
          </a:fontRef>
        </p:style>
        <p:txBody>
          <a:bodyPr anchor="ctr"/>
          <a:lstStyle/>
          <a:p>
            <a:pPr>
              <a:defRPr/>
            </a:pPr>
            <a:r>
              <a:rPr lang="en-ZA" b="1" dirty="0">
                <a:solidFill>
                  <a:prstClr val="white"/>
                </a:solidFill>
                <a:latin typeface="Century Gothic" panose="020B0502020202020204" pitchFamily="34" charset="0"/>
                <a:cs typeface="Arial" panose="020B0604020202020204" pitchFamily="34" charset="0"/>
              </a:rPr>
              <a:t>Public Audit Act 25 of 2004 – amended 1 April 2019 (expanded mandate)</a:t>
            </a:r>
          </a:p>
        </p:txBody>
      </p:sp>
      <p:sp>
        <p:nvSpPr>
          <p:cNvPr id="35" name="Rectangle 34">
            <a:extLst>
              <a:ext uri="{FF2B5EF4-FFF2-40B4-BE49-F238E27FC236}">
                <a16:creationId xmlns:a16="http://schemas.microsoft.com/office/drawing/2014/main" id="{747E4BDF-CEA1-F20B-B1E9-3331A40131C8}"/>
              </a:ext>
            </a:extLst>
          </p:cNvPr>
          <p:cNvSpPr/>
          <p:nvPr/>
        </p:nvSpPr>
        <p:spPr>
          <a:xfrm rot="1385384">
            <a:off x="9124584" y="3856013"/>
            <a:ext cx="1156431" cy="963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47C48-EFBF-2D7B-98CB-24C087FF7698}"/>
            </a:ext>
          </a:extLst>
        </p:cNvPr>
        <p:cNvGrpSpPr/>
        <p:nvPr/>
      </p:nvGrpSpPr>
      <p:grpSpPr>
        <a:xfrm>
          <a:off x="0" y="0"/>
          <a:ext cx="0" cy="0"/>
          <a:chOff x="0" y="0"/>
          <a:chExt cx="0" cy="0"/>
        </a:xfrm>
      </p:grpSpPr>
      <p:pic>
        <p:nvPicPr>
          <p:cNvPr id="2" name="Image 0" descr="/mnt/data/image1.png">
            <a:extLst>
              <a:ext uri="{FF2B5EF4-FFF2-40B4-BE49-F238E27FC236}">
                <a16:creationId xmlns:a16="http://schemas.microsoft.com/office/drawing/2014/main" id="{5CC77EF3-AB1B-4846-9893-89F1C9565CF7}"/>
              </a:ext>
            </a:extLst>
          </p:cNvPr>
          <p:cNvPicPr>
            <a:picLocks noChangeAspect="1"/>
          </p:cNvPicPr>
          <p:nvPr/>
        </p:nvPicPr>
        <p:blipFill>
          <a:blip r:embed="rId3"/>
          <a:stretch>
            <a:fillRect/>
          </a:stretch>
        </p:blipFill>
        <p:spPr>
          <a:xfrm>
            <a:off x="0" y="0"/>
            <a:ext cx="12191695" cy="6858000"/>
          </a:xfrm>
          <a:prstGeom prst="rect">
            <a:avLst/>
          </a:prstGeom>
        </p:spPr>
      </p:pic>
      <p:sp>
        <p:nvSpPr>
          <p:cNvPr id="3" name="Text 0">
            <a:extLst>
              <a:ext uri="{FF2B5EF4-FFF2-40B4-BE49-F238E27FC236}">
                <a16:creationId xmlns:a16="http://schemas.microsoft.com/office/drawing/2014/main" id="{94B8D927-6B3D-D7F1-9ACB-B56DAFF0112B}"/>
              </a:ext>
            </a:extLst>
          </p:cNvPr>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DEFINITION • PROCESS • REFERRALS</a:t>
            </a:r>
            <a:endParaRPr lang="en-US" sz="740" dirty="0"/>
          </a:p>
        </p:txBody>
      </p:sp>
      <p:sp>
        <p:nvSpPr>
          <p:cNvPr id="4" name="Text 1">
            <a:extLst>
              <a:ext uri="{FF2B5EF4-FFF2-40B4-BE49-F238E27FC236}">
                <a16:creationId xmlns:a16="http://schemas.microsoft.com/office/drawing/2014/main" id="{CD82E7C8-5710-7F36-0608-3308AEDA82D8}"/>
              </a:ext>
            </a:extLst>
          </p:cNvPr>
          <p:cNvSpPr/>
          <p:nvPr/>
        </p:nvSpPr>
        <p:spPr>
          <a:xfrm>
            <a:off x="347472" y="512064"/>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Material irregularities: what the powers do</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Shape 2">
            <a:extLst>
              <a:ext uri="{FF2B5EF4-FFF2-40B4-BE49-F238E27FC236}">
                <a16:creationId xmlns:a16="http://schemas.microsoft.com/office/drawing/2014/main" id="{C1A93323-705A-5EDF-7341-CE42FEBD335F}"/>
              </a:ext>
            </a:extLst>
          </p:cNvPr>
          <p:cNvSpPr/>
          <p:nvPr/>
        </p:nvSpPr>
        <p:spPr>
          <a:xfrm>
            <a:off x="630936" y="1261872"/>
            <a:ext cx="10652760" cy="1143000"/>
          </a:xfrm>
          <a:prstGeom prst="roundRect">
            <a:avLst>
              <a:gd name="adj" fmla="val 6400"/>
            </a:avLst>
          </a:prstGeom>
          <a:solidFill>
            <a:srgbClr val="F8FBFB"/>
          </a:solidFill>
          <a:ln w="12700">
            <a:solidFill>
              <a:srgbClr val="DDECEC"/>
            </a:solidFill>
            <a:prstDash val="solid"/>
          </a:ln>
        </p:spPr>
        <p:txBody>
          <a:bodyPr/>
          <a:lstStyle/>
          <a:p>
            <a:pPr algn="ctr"/>
            <a:endParaRPr lang="en-ZA" dirty="0"/>
          </a:p>
        </p:txBody>
      </p:sp>
      <p:sp>
        <p:nvSpPr>
          <p:cNvPr id="6" name="Shape 3">
            <a:extLst>
              <a:ext uri="{FF2B5EF4-FFF2-40B4-BE49-F238E27FC236}">
                <a16:creationId xmlns:a16="http://schemas.microsoft.com/office/drawing/2014/main" id="{D8EFF709-1E39-EBBA-16F2-F9968A8F13C3}"/>
              </a:ext>
            </a:extLst>
          </p:cNvPr>
          <p:cNvSpPr/>
          <p:nvPr/>
        </p:nvSpPr>
        <p:spPr>
          <a:xfrm>
            <a:off x="929640" y="1577340"/>
            <a:ext cx="1417320" cy="256032"/>
          </a:xfrm>
          <a:prstGeom prst="roundRect">
            <a:avLst>
              <a:gd name="adj" fmla="val 17857"/>
            </a:avLst>
          </a:prstGeom>
          <a:solidFill>
            <a:srgbClr val="0B2E59"/>
          </a:solidFill>
          <a:ln w="12700">
            <a:solidFill>
              <a:srgbClr val="0B2E59"/>
            </a:solidFill>
            <a:prstDash val="solid"/>
          </a:ln>
        </p:spPr>
        <p:txBody>
          <a:bodyPr/>
          <a:lstStyle/>
          <a:p>
            <a:endParaRPr lang="en-ZA"/>
          </a:p>
        </p:txBody>
      </p:sp>
      <p:sp>
        <p:nvSpPr>
          <p:cNvPr id="7" name="Text 4">
            <a:extLst>
              <a:ext uri="{FF2B5EF4-FFF2-40B4-BE49-F238E27FC236}">
                <a16:creationId xmlns:a16="http://schemas.microsoft.com/office/drawing/2014/main" id="{4E3CA231-3442-CC1A-F555-4FE9FA943A41}"/>
              </a:ext>
            </a:extLst>
          </p:cNvPr>
          <p:cNvSpPr/>
          <p:nvPr/>
        </p:nvSpPr>
        <p:spPr>
          <a:xfrm>
            <a:off x="1088136" y="1619771"/>
            <a:ext cx="1252728" cy="109728"/>
          </a:xfrm>
          <a:prstGeom prst="rect">
            <a:avLst/>
          </a:prstGeom>
          <a:noFill/>
          <a:ln/>
        </p:spPr>
        <p:txBody>
          <a:bodyPr wrap="square" lIns="0" tIns="0" rIns="0" bIns="0" rtlCol="0" anchor="ctr">
            <a:noAutofit/>
          </a:bodyPr>
          <a:lstStyle/>
          <a:p>
            <a:pPr marL="0" indent="0">
              <a:buNone/>
            </a:pPr>
            <a:r>
              <a:rPr lang="en-US" sz="1100" b="1" dirty="0">
                <a:solidFill>
                  <a:srgbClr val="FFFFFF"/>
                </a:solidFill>
              </a:rPr>
              <a:t>DEFINITION</a:t>
            </a:r>
            <a:endParaRPr lang="en-US" sz="1100" dirty="0"/>
          </a:p>
        </p:txBody>
      </p:sp>
      <p:sp>
        <p:nvSpPr>
          <p:cNvPr id="8" name="Text 5">
            <a:extLst>
              <a:ext uri="{FF2B5EF4-FFF2-40B4-BE49-F238E27FC236}">
                <a16:creationId xmlns:a16="http://schemas.microsoft.com/office/drawing/2014/main" id="{2E804AC5-F42C-61BD-3338-4E127A7A8730}"/>
              </a:ext>
            </a:extLst>
          </p:cNvPr>
          <p:cNvSpPr/>
          <p:nvPr/>
        </p:nvSpPr>
        <p:spPr>
          <a:xfrm>
            <a:off x="2654808" y="1478039"/>
            <a:ext cx="8321040" cy="502920"/>
          </a:xfrm>
          <a:prstGeom prst="rect">
            <a:avLst/>
          </a:prstGeom>
          <a:noFill/>
          <a:ln/>
        </p:spPr>
        <p:txBody>
          <a:bodyPr wrap="square" lIns="635" tIns="635" rIns="635" bIns="635" rtlCol="0" anchor="t">
            <a:noAutofit/>
          </a:bodyPr>
          <a:lstStyle/>
          <a:p>
            <a:pPr marL="0" indent="0">
              <a:buNone/>
            </a:pPr>
            <a:r>
              <a:rPr lang="en-US" sz="1600" dirty="0">
                <a:solidFill>
                  <a:srgbClr val="222222"/>
                </a:solidFill>
                <a:latin typeface="Arial" pitchFamily="34" charset="0"/>
                <a:ea typeface="Arial" pitchFamily="34" charset="-122"/>
                <a:cs typeface="Arial" pitchFamily="34" charset="-120"/>
              </a:rPr>
              <a:t>A material irregularity (MI) is non-compliance, fraud, theft or a breach of fiduciary duty that results in, or is likely to result in, material financial loss, misuse or loss of a material public resource, or substantial harm.</a:t>
            </a:r>
            <a:endParaRPr lang="en-US" sz="1600" dirty="0"/>
          </a:p>
        </p:txBody>
      </p:sp>
      <p:sp>
        <p:nvSpPr>
          <p:cNvPr id="9" name="Shape 6">
            <a:extLst>
              <a:ext uri="{FF2B5EF4-FFF2-40B4-BE49-F238E27FC236}">
                <a16:creationId xmlns:a16="http://schemas.microsoft.com/office/drawing/2014/main" id="{1C48B626-0D6F-0B0F-4C10-51106584CCF9}"/>
              </a:ext>
            </a:extLst>
          </p:cNvPr>
          <p:cNvSpPr/>
          <p:nvPr/>
        </p:nvSpPr>
        <p:spPr>
          <a:xfrm>
            <a:off x="777240" y="2761488"/>
            <a:ext cx="1661160" cy="658368"/>
          </a:xfrm>
          <a:prstGeom prst="chevron">
            <a:avLst>
              <a:gd name="adj" fmla="val 11111"/>
            </a:avLst>
          </a:prstGeom>
          <a:solidFill>
            <a:srgbClr val="0B2E59"/>
          </a:solidFill>
          <a:ln w="12700">
            <a:solidFill>
              <a:srgbClr val="0B2E59"/>
            </a:solidFill>
            <a:prstDash val="solid"/>
          </a:ln>
        </p:spPr>
        <p:txBody>
          <a:bodyPr/>
          <a:lstStyle/>
          <a:p>
            <a:endParaRPr lang="en-ZA"/>
          </a:p>
        </p:txBody>
      </p:sp>
      <p:sp>
        <p:nvSpPr>
          <p:cNvPr id="10" name="Text 7">
            <a:extLst>
              <a:ext uri="{FF2B5EF4-FFF2-40B4-BE49-F238E27FC236}">
                <a16:creationId xmlns:a16="http://schemas.microsoft.com/office/drawing/2014/main" id="{70A15669-7E07-92BA-B84C-1AF530126CE7}"/>
              </a:ext>
            </a:extLst>
          </p:cNvPr>
          <p:cNvSpPr/>
          <p:nvPr/>
        </p:nvSpPr>
        <p:spPr>
          <a:xfrm>
            <a:off x="850392" y="2926080"/>
            <a:ext cx="149656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Identify</a:t>
            </a:r>
            <a:endParaRPr lang="en-US" sz="950" dirty="0"/>
          </a:p>
        </p:txBody>
      </p:sp>
      <p:sp>
        <p:nvSpPr>
          <p:cNvPr id="11" name="Shape 8">
            <a:extLst>
              <a:ext uri="{FF2B5EF4-FFF2-40B4-BE49-F238E27FC236}">
                <a16:creationId xmlns:a16="http://schemas.microsoft.com/office/drawing/2014/main" id="{FCB08D0D-D505-485D-3148-7103C8AE236D}"/>
              </a:ext>
            </a:extLst>
          </p:cNvPr>
          <p:cNvSpPr/>
          <p:nvPr/>
        </p:nvSpPr>
        <p:spPr>
          <a:xfrm>
            <a:off x="2575560" y="2761488"/>
            <a:ext cx="1661160" cy="658368"/>
          </a:xfrm>
          <a:prstGeom prst="chevron">
            <a:avLst>
              <a:gd name="adj" fmla="val 11111"/>
            </a:avLst>
          </a:prstGeom>
          <a:solidFill>
            <a:srgbClr val="009B8E"/>
          </a:solidFill>
          <a:ln w="12700">
            <a:solidFill>
              <a:srgbClr val="009B8E"/>
            </a:solidFill>
            <a:prstDash val="solid"/>
          </a:ln>
        </p:spPr>
        <p:txBody>
          <a:bodyPr/>
          <a:lstStyle/>
          <a:p>
            <a:endParaRPr lang="en-ZA"/>
          </a:p>
        </p:txBody>
      </p:sp>
      <p:sp>
        <p:nvSpPr>
          <p:cNvPr id="12" name="Text 9">
            <a:extLst>
              <a:ext uri="{FF2B5EF4-FFF2-40B4-BE49-F238E27FC236}">
                <a16:creationId xmlns:a16="http://schemas.microsoft.com/office/drawing/2014/main" id="{37B9BEF0-9D91-1AE3-9429-201C13AFF170}"/>
              </a:ext>
            </a:extLst>
          </p:cNvPr>
          <p:cNvSpPr/>
          <p:nvPr/>
        </p:nvSpPr>
        <p:spPr>
          <a:xfrm>
            <a:off x="2648712" y="2926080"/>
            <a:ext cx="149656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Notify</a:t>
            </a:r>
            <a:endParaRPr lang="en-US" sz="950" dirty="0"/>
          </a:p>
        </p:txBody>
      </p:sp>
      <p:sp>
        <p:nvSpPr>
          <p:cNvPr id="13" name="Shape 10">
            <a:extLst>
              <a:ext uri="{FF2B5EF4-FFF2-40B4-BE49-F238E27FC236}">
                <a16:creationId xmlns:a16="http://schemas.microsoft.com/office/drawing/2014/main" id="{19BB0B62-5C47-8B83-0EE9-1258392AD331}"/>
              </a:ext>
            </a:extLst>
          </p:cNvPr>
          <p:cNvSpPr/>
          <p:nvPr/>
        </p:nvSpPr>
        <p:spPr>
          <a:xfrm>
            <a:off x="4373880" y="2761488"/>
            <a:ext cx="1661160" cy="658368"/>
          </a:xfrm>
          <a:prstGeom prst="chevron">
            <a:avLst>
              <a:gd name="adj" fmla="val 11111"/>
            </a:avLst>
          </a:prstGeom>
          <a:solidFill>
            <a:srgbClr val="0B2E59"/>
          </a:solidFill>
          <a:ln w="12700">
            <a:solidFill>
              <a:srgbClr val="0B2E59"/>
            </a:solidFill>
            <a:prstDash val="solid"/>
          </a:ln>
        </p:spPr>
        <p:txBody>
          <a:bodyPr/>
          <a:lstStyle/>
          <a:p>
            <a:endParaRPr lang="en-ZA"/>
          </a:p>
        </p:txBody>
      </p:sp>
      <p:sp>
        <p:nvSpPr>
          <p:cNvPr id="14" name="Text 11">
            <a:extLst>
              <a:ext uri="{FF2B5EF4-FFF2-40B4-BE49-F238E27FC236}">
                <a16:creationId xmlns:a16="http://schemas.microsoft.com/office/drawing/2014/main" id="{21A9578C-ACB4-9CF2-CEB2-E869D40283D5}"/>
              </a:ext>
            </a:extLst>
          </p:cNvPr>
          <p:cNvSpPr/>
          <p:nvPr/>
        </p:nvSpPr>
        <p:spPr>
          <a:xfrm>
            <a:off x="4447032" y="2926080"/>
            <a:ext cx="149656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Evaluate response</a:t>
            </a:r>
            <a:endParaRPr lang="en-US" sz="950" dirty="0"/>
          </a:p>
        </p:txBody>
      </p:sp>
      <p:sp>
        <p:nvSpPr>
          <p:cNvPr id="15" name="Shape 12">
            <a:extLst>
              <a:ext uri="{FF2B5EF4-FFF2-40B4-BE49-F238E27FC236}">
                <a16:creationId xmlns:a16="http://schemas.microsoft.com/office/drawing/2014/main" id="{ECD98C74-1874-AAD4-3B8B-42C93B3DB087}"/>
              </a:ext>
            </a:extLst>
          </p:cNvPr>
          <p:cNvSpPr/>
          <p:nvPr/>
        </p:nvSpPr>
        <p:spPr>
          <a:xfrm>
            <a:off x="6172200" y="2761488"/>
            <a:ext cx="1661160" cy="658368"/>
          </a:xfrm>
          <a:prstGeom prst="chevron">
            <a:avLst>
              <a:gd name="adj" fmla="val 11111"/>
            </a:avLst>
          </a:prstGeom>
          <a:solidFill>
            <a:srgbClr val="009B8E"/>
          </a:solidFill>
          <a:ln w="12700">
            <a:solidFill>
              <a:srgbClr val="009B8E"/>
            </a:solidFill>
            <a:prstDash val="solid"/>
          </a:ln>
        </p:spPr>
        <p:txBody>
          <a:bodyPr/>
          <a:lstStyle/>
          <a:p>
            <a:endParaRPr lang="en-ZA"/>
          </a:p>
        </p:txBody>
      </p:sp>
      <p:sp>
        <p:nvSpPr>
          <p:cNvPr id="16" name="Text 13">
            <a:extLst>
              <a:ext uri="{FF2B5EF4-FFF2-40B4-BE49-F238E27FC236}">
                <a16:creationId xmlns:a16="http://schemas.microsoft.com/office/drawing/2014/main" id="{AC696B4C-1A50-FDDB-517A-9BACFDE4B4FB}"/>
              </a:ext>
            </a:extLst>
          </p:cNvPr>
          <p:cNvSpPr/>
          <p:nvPr/>
        </p:nvSpPr>
        <p:spPr>
          <a:xfrm>
            <a:off x="6245352" y="2926080"/>
            <a:ext cx="149656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Recommend</a:t>
            </a:r>
            <a:endParaRPr lang="en-US" sz="950" dirty="0"/>
          </a:p>
        </p:txBody>
      </p:sp>
      <p:sp>
        <p:nvSpPr>
          <p:cNvPr id="17" name="Shape 14">
            <a:extLst>
              <a:ext uri="{FF2B5EF4-FFF2-40B4-BE49-F238E27FC236}">
                <a16:creationId xmlns:a16="http://schemas.microsoft.com/office/drawing/2014/main" id="{1E48C7E2-E4CA-0903-26FF-E0DA969C5EF8}"/>
              </a:ext>
            </a:extLst>
          </p:cNvPr>
          <p:cNvSpPr/>
          <p:nvPr/>
        </p:nvSpPr>
        <p:spPr>
          <a:xfrm>
            <a:off x="7970520" y="2761488"/>
            <a:ext cx="1661160" cy="658368"/>
          </a:xfrm>
          <a:prstGeom prst="chevron">
            <a:avLst>
              <a:gd name="adj" fmla="val 11111"/>
            </a:avLst>
          </a:prstGeom>
          <a:solidFill>
            <a:srgbClr val="0B2E59"/>
          </a:solidFill>
          <a:ln w="12700">
            <a:solidFill>
              <a:srgbClr val="0B2E59"/>
            </a:solidFill>
            <a:prstDash val="solid"/>
          </a:ln>
        </p:spPr>
        <p:txBody>
          <a:bodyPr/>
          <a:lstStyle/>
          <a:p>
            <a:endParaRPr lang="en-ZA"/>
          </a:p>
        </p:txBody>
      </p:sp>
      <p:sp>
        <p:nvSpPr>
          <p:cNvPr id="18" name="Text 15">
            <a:extLst>
              <a:ext uri="{FF2B5EF4-FFF2-40B4-BE49-F238E27FC236}">
                <a16:creationId xmlns:a16="http://schemas.microsoft.com/office/drawing/2014/main" id="{616AE150-DE35-5575-7FE1-7884FE042A7D}"/>
              </a:ext>
            </a:extLst>
          </p:cNvPr>
          <p:cNvSpPr/>
          <p:nvPr/>
        </p:nvSpPr>
        <p:spPr>
          <a:xfrm>
            <a:off x="8043672" y="2926080"/>
            <a:ext cx="149656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Refer / remedial action</a:t>
            </a:r>
            <a:endParaRPr lang="en-US" sz="950" dirty="0"/>
          </a:p>
        </p:txBody>
      </p:sp>
      <p:sp>
        <p:nvSpPr>
          <p:cNvPr id="19" name="Shape 16">
            <a:extLst>
              <a:ext uri="{FF2B5EF4-FFF2-40B4-BE49-F238E27FC236}">
                <a16:creationId xmlns:a16="http://schemas.microsoft.com/office/drawing/2014/main" id="{086838AF-E5CB-E643-086F-DF36324EDD96}"/>
              </a:ext>
            </a:extLst>
          </p:cNvPr>
          <p:cNvSpPr/>
          <p:nvPr/>
        </p:nvSpPr>
        <p:spPr>
          <a:xfrm>
            <a:off x="9768840" y="2761488"/>
            <a:ext cx="1661160" cy="658368"/>
          </a:xfrm>
          <a:prstGeom prst="roundRect">
            <a:avLst>
              <a:gd name="adj" fmla="val 11111"/>
            </a:avLst>
          </a:prstGeom>
          <a:solidFill>
            <a:srgbClr val="009B8E"/>
          </a:solidFill>
          <a:ln w="12700">
            <a:solidFill>
              <a:srgbClr val="009B8E"/>
            </a:solidFill>
            <a:prstDash val="solid"/>
          </a:ln>
        </p:spPr>
        <p:txBody>
          <a:bodyPr/>
          <a:lstStyle/>
          <a:p>
            <a:endParaRPr lang="en-ZA"/>
          </a:p>
        </p:txBody>
      </p:sp>
      <p:sp>
        <p:nvSpPr>
          <p:cNvPr id="20" name="Text 17">
            <a:extLst>
              <a:ext uri="{FF2B5EF4-FFF2-40B4-BE49-F238E27FC236}">
                <a16:creationId xmlns:a16="http://schemas.microsoft.com/office/drawing/2014/main" id="{C7AFB296-E523-774B-CED0-C14323FAC58E}"/>
              </a:ext>
            </a:extLst>
          </p:cNvPr>
          <p:cNvSpPr/>
          <p:nvPr/>
        </p:nvSpPr>
        <p:spPr>
          <a:xfrm>
            <a:off x="9841992" y="2926080"/>
            <a:ext cx="1496568" cy="25603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rPr>
              <a:t>Certificate of debt</a:t>
            </a:r>
            <a:endParaRPr lang="en-US" sz="950" dirty="0"/>
          </a:p>
        </p:txBody>
      </p:sp>
      <p:sp>
        <p:nvSpPr>
          <p:cNvPr id="21" name="Shape 18">
            <a:extLst>
              <a:ext uri="{FF2B5EF4-FFF2-40B4-BE49-F238E27FC236}">
                <a16:creationId xmlns:a16="http://schemas.microsoft.com/office/drawing/2014/main" id="{7D721E58-D01C-98EA-25BF-5589827559FF}"/>
              </a:ext>
            </a:extLst>
          </p:cNvPr>
          <p:cNvSpPr/>
          <p:nvPr/>
        </p:nvSpPr>
        <p:spPr>
          <a:xfrm>
            <a:off x="777240" y="4041648"/>
            <a:ext cx="3416808" cy="1216152"/>
          </a:xfrm>
          <a:prstGeom prst="roundRect">
            <a:avLst>
              <a:gd name="adj" fmla="val 6015"/>
            </a:avLst>
          </a:prstGeom>
          <a:solidFill>
            <a:srgbClr val="FFFFFF"/>
          </a:solidFill>
          <a:ln w="12700">
            <a:solidFill>
              <a:srgbClr val="DCE8E8"/>
            </a:solidFill>
            <a:prstDash val="solid"/>
          </a:ln>
        </p:spPr>
        <p:txBody>
          <a:bodyPr/>
          <a:lstStyle/>
          <a:p>
            <a:endParaRPr lang="en-ZA"/>
          </a:p>
        </p:txBody>
      </p:sp>
      <p:sp>
        <p:nvSpPr>
          <p:cNvPr id="22" name="Text 19">
            <a:extLst>
              <a:ext uri="{FF2B5EF4-FFF2-40B4-BE49-F238E27FC236}">
                <a16:creationId xmlns:a16="http://schemas.microsoft.com/office/drawing/2014/main" id="{541EE94B-5CD9-7612-2CE0-1DA493D67E75}"/>
              </a:ext>
            </a:extLst>
          </p:cNvPr>
          <p:cNvSpPr/>
          <p:nvPr/>
        </p:nvSpPr>
        <p:spPr>
          <a:xfrm>
            <a:off x="923544" y="4206240"/>
            <a:ext cx="3124200" cy="228600"/>
          </a:xfrm>
          <a:prstGeom prst="rect">
            <a:avLst/>
          </a:prstGeom>
          <a:noFill/>
          <a:ln/>
        </p:spPr>
        <p:txBody>
          <a:bodyPr wrap="square" lIns="0" tIns="0" rIns="0" bIns="0" rtlCol="0" anchor="ctr">
            <a:normAutofit/>
          </a:bodyPr>
          <a:lstStyle/>
          <a:p>
            <a:pPr marL="0" indent="0">
              <a:buNone/>
            </a:pPr>
            <a:r>
              <a:rPr lang="en-US" sz="1230" b="1" dirty="0">
                <a:solidFill>
                  <a:srgbClr val="0B2E59"/>
                </a:solidFill>
              </a:rPr>
              <a:t>Purpose</a:t>
            </a:r>
            <a:endParaRPr lang="en-US" sz="1230" dirty="0"/>
          </a:p>
        </p:txBody>
      </p:sp>
      <p:sp>
        <p:nvSpPr>
          <p:cNvPr id="23" name="Text 20">
            <a:extLst>
              <a:ext uri="{FF2B5EF4-FFF2-40B4-BE49-F238E27FC236}">
                <a16:creationId xmlns:a16="http://schemas.microsoft.com/office/drawing/2014/main" id="{7989A1CF-AEBD-32A5-6876-C1266C47A357}"/>
              </a:ext>
            </a:extLst>
          </p:cNvPr>
          <p:cNvSpPr/>
          <p:nvPr/>
        </p:nvSpPr>
        <p:spPr>
          <a:xfrm>
            <a:off x="923544" y="4517136"/>
            <a:ext cx="3124200" cy="603504"/>
          </a:xfrm>
          <a:prstGeom prst="rect">
            <a:avLst/>
          </a:prstGeom>
          <a:noFill/>
          <a:ln/>
        </p:spPr>
        <p:txBody>
          <a:bodyPr wrap="square" lIns="0" tIns="0" rIns="0" bIns="0" rtlCol="0" anchor="ctr">
            <a:noAutofit/>
          </a:bodyPr>
          <a:lstStyle/>
          <a:p>
            <a:pPr marL="0" indent="0">
              <a:buNone/>
            </a:pPr>
            <a:r>
              <a:rPr lang="en-US" sz="1400" dirty="0">
                <a:solidFill>
                  <a:srgbClr val="4D4D4D"/>
                </a:solidFill>
              </a:rPr>
              <a:t>Compel response where material harm, loss or public resource misuse is present or likely.</a:t>
            </a:r>
            <a:endParaRPr lang="en-US" sz="1400" dirty="0"/>
          </a:p>
        </p:txBody>
      </p:sp>
      <p:sp>
        <p:nvSpPr>
          <p:cNvPr id="24" name="Shape 21">
            <a:extLst>
              <a:ext uri="{FF2B5EF4-FFF2-40B4-BE49-F238E27FC236}">
                <a16:creationId xmlns:a16="http://schemas.microsoft.com/office/drawing/2014/main" id="{D53A03C9-445F-B9E5-C4F5-19AD2AB0EB27}"/>
              </a:ext>
            </a:extLst>
          </p:cNvPr>
          <p:cNvSpPr/>
          <p:nvPr/>
        </p:nvSpPr>
        <p:spPr>
          <a:xfrm>
            <a:off x="4395216" y="4041648"/>
            <a:ext cx="3416808" cy="1216152"/>
          </a:xfrm>
          <a:prstGeom prst="roundRect">
            <a:avLst>
              <a:gd name="adj" fmla="val 6015"/>
            </a:avLst>
          </a:prstGeom>
          <a:solidFill>
            <a:srgbClr val="F7FAFA"/>
          </a:solidFill>
          <a:ln w="12700">
            <a:solidFill>
              <a:srgbClr val="DCE8E8"/>
            </a:solidFill>
            <a:prstDash val="solid"/>
          </a:ln>
        </p:spPr>
        <p:txBody>
          <a:bodyPr/>
          <a:lstStyle/>
          <a:p>
            <a:endParaRPr lang="en-ZA"/>
          </a:p>
        </p:txBody>
      </p:sp>
      <p:sp>
        <p:nvSpPr>
          <p:cNvPr id="25" name="Text 22">
            <a:extLst>
              <a:ext uri="{FF2B5EF4-FFF2-40B4-BE49-F238E27FC236}">
                <a16:creationId xmlns:a16="http://schemas.microsoft.com/office/drawing/2014/main" id="{3B5D09F7-244A-A434-562B-95A769F71C47}"/>
              </a:ext>
            </a:extLst>
          </p:cNvPr>
          <p:cNvSpPr/>
          <p:nvPr/>
        </p:nvSpPr>
        <p:spPr>
          <a:xfrm>
            <a:off x="4541520" y="4206240"/>
            <a:ext cx="3124200" cy="228600"/>
          </a:xfrm>
          <a:prstGeom prst="rect">
            <a:avLst/>
          </a:prstGeom>
          <a:noFill/>
          <a:ln/>
        </p:spPr>
        <p:txBody>
          <a:bodyPr wrap="square" lIns="0" tIns="0" rIns="0" bIns="0" rtlCol="0" anchor="ctr">
            <a:normAutofit/>
          </a:bodyPr>
          <a:lstStyle/>
          <a:p>
            <a:pPr marL="0" indent="0">
              <a:buNone/>
            </a:pPr>
            <a:r>
              <a:rPr lang="en-US" sz="1230" b="1" dirty="0">
                <a:solidFill>
                  <a:srgbClr val="009B8E"/>
                </a:solidFill>
              </a:rPr>
              <a:t>Referral</a:t>
            </a:r>
            <a:endParaRPr lang="en-US" sz="1230" dirty="0"/>
          </a:p>
        </p:txBody>
      </p:sp>
      <p:sp>
        <p:nvSpPr>
          <p:cNvPr id="26" name="Text 23">
            <a:extLst>
              <a:ext uri="{FF2B5EF4-FFF2-40B4-BE49-F238E27FC236}">
                <a16:creationId xmlns:a16="http://schemas.microsoft.com/office/drawing/2014/main" id="{F0CD999A-6E34-E2C5-ACE1-D134BCD9D81E}"/>
              </a:ext>
            </a:extLst>
          </p:cNvPr>
          <p:cNvSpPr/>
          <p:nvPr/>
        </p:nvSpPr>
        <p:spPr>
          <a:xfrm>
            <a:off x="4541520" y="4517136"/>
            <a:ext cx="3124200" cy="603504"/>
          </a:xfrm>
          <a:prstGeom prst="rect">
            <a:avLst/>
          </a:prstGeom>
          <a:noFill/>
          <a:ln/>
        </p:spPr>
        <p:txBody>
          <a:bodyPr wrap="square" lIns="0" tIns="0" rIns="0" bIns="0" rtlCol="0" anchor="ctr">
            <a:noAutofit/>
          </a:bodyPr>
          <a:lstStyle/>
          <a:p>
            <a:pPr marL="0" indent="0">
              <a:buNone/>
            </a:pPr>
            <a:r>
              <a:rPr lang="en-US" sz="1400" dirty="0">
                <a:solidFill>
                  <a:srgbClr val="4D4D4D"/>
                </a:solidFill>
              </a:rPr>
              <a:t>Refer when a public body is better placed to investigate, recover, discipline or pursue punitive action.</a:t>
            </a:r>
            <a:endParaRPr lang="en-US" sz="1400" dirty="0"/>
          </a:p>
        </p:txBody>
      </p:sp>
      <p:sp>
        <p:nvSpPr>
          <p:cNvPr id="27" name="Shape 24">
            <a:extLst>
              <a:ext uri="{FF2B5EF4-FFF2-40B4-BE49-F238E27FC236}">
                <a16:creationId xmlns:a16="http://schemas.microsoft.com/office/drawing/2014/main" id="{0DF1873A-DD7F-0A6D-D1D4-58648C9D9B4A}"/>
              </a:ext>
            </a:extLst>
          </p:cNvPr>
          <p:cNvSpPr/>
          <p:nvPr/>
        </p:nvSpPr>
        <p:spPr>
          <a:xfrm>
            <a:off x="8013192" y="4041648"/>
            <a:ext cx="3416808" cy="1216152"/>
          </a:xfrm>
          <a:prstGeom prst="roundRect">
            <a:avLst>
              <a:gd name="adj" fmla="val 6015"/>
            </a:avLst>
          </a:prstGeom>
          <a:solidFill>
            <a:srgbClr val="FFFFFF"/>
          </a:solidFill>
          <a:ln w="12700">
            <a:solidFill>
              <a:srgbClr val="DCE8E8"/>
            </a:solidFill>
            <a:prstDash val="solid"/>
          </a:ln>
        </p:spPr>
        <p:txBody>
          <a:bodyPr/>
          <a:lstStyle/>
          <a:p>
            <a:endParaRPr lang="en-ZA"/>
          </a:p>
        </p:txBody>
      </p:sp>
      <p:sp>
        <p:nvSpPr>
          <p:cNvPr id="28" name="Text 25">
            <a:extLst>
              <a:ext uri="{FF2B5EF4-FFF2-40B4-BE49-F238E27FC236}">
                <a16:creationId xmlns:a16="http://schemas.microsoft.com/office/drawing/2014/main" id="{4DBBC8E1-355D-5518-4FED-6E7DC0FB77A5}"/>
              </a:ext>
            </a:extLst>
          </p:cNvPr>
          <p:cNvSpPr/>
          <p:nvPr/>
        </p:nvSpPr>
        <p:spPr>
          <a:xfrm>
            <a:off x="8159496" y="4206240"/>
            <a:ext cx="3124200" cy="228600"/>
          </a:xfrm>
          <a:prstGeom prst="rect">
            <a:avLst/>
          </a:prstGeom>
          <a:noFill/>
          <a:ln/>
        </p:spPr>
        <p:txBody>
          <a:bodyPr wrap="square" lIns="0" tIns="0" rIns="0" bIns="0" rtlCol="0" anchor="ctr">
            <a:normAutofit/>
          </a:bodyPr>
          <a:lstStyle/>
          <a:p>
            <a:pPr marL="0" indent="0">
              <a:buNone/>
            </a:pPr>
            <a:r>
              <a:rPr lang="en-US" sz="1230" b="1" dirty="0">
                <a:solidFill>
                  <a:srgbClr val="0B2E59"/>
                </a:solidFill>
              </a:rPr>
              <a:t>Consequence</a:t>
            </a:r>
            <a:endParaRPr lang="en-US" sz="1230" dirty="0"/>
          </a:p>
        </p:txBody>
      </p:sp>
      <p:sp>
        <p:nvSpPr>
          <p:cNvPr id="29" name="Text 26">
            <a:extLst>
              <a:ext uri="{FF2B5EF4-FFF2-40B4-BE49-F238E27FC236}">
                <a16:creationId xmlns:a16="http://schemas.microsoft.com/office/drawing/2014/main" id="{98EEB60D-E9F0-7367-4E2B-8EFB9D90E209}"/>
              </a:ext>
            </a:extLst>
          </p:cNvPr>
          <p:cNvSpPr/>
          <p:nvPr/>
        </p:nvSpPr>
        <p:spPr>
          <a:xfrm>
            <a:off x="8159496" y="4517136"/>
            <a:ext cx="3124200" cy="603504"/>
          </a:xfrm>
          <a:prstGeom prst="rect">
            <a:avLst/>
          </a:prstGeom>
          <a:noFill/>
          <a:ln/>
        </p:spPr>
        <p:txBody>
          <a:bodyPr wrap="square" lIns="0" tIns="0" rIns="0" bIns="0" rtlCol="0" anchor="ctr">
            <a:noAutofit/>
          </a:bodyPr>
          <a:lstStyle/>
          <a:p>
            <a:pPr marL="0" indent="0">
              <a:buNone/>
            </a:pPr>
            <a:r>
              <a:rPr lang="en-US" sz="1400" dirty="0">
                <a:solidFill>
                  <a:srgbClr val="4D4D4D"/>
                </a:solidFill>
              </a:rPr>
              <a:t>Escalate from recommendations to remedial action and, where warranted, certificate of debt is issued.</a:t>
            </a:r>
            <a:endParaRPr lang="en-US" sz="1400" dirty="0"/>
          </a:p>
        </p:txBody>
      </p:sp>
      <p:sp>
        <p:nvSpPr>
          <p:cNvPr id="30" name="Slide Number Placeholder 2">
            <a:extLst>
              <a:ext uri="{FF2B5EF4-FFF2-40B4-BE49-F238E27FC236}">
                <a16:creationId xmlns:a16="http://schemas.microsoft.com/office/drawing/2014/main" id="{9A98BCEC-D990-5E97-7BE7-5DA891FA88BC}"/>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19</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904571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NATIONAL AND PROVINCIAL MIS</a:t>
            </a:r>
            <a:endParaRPr lang="en-US" sz="740" dirty="0"/>
          </a:p>
        </p:txBody>
      </p:sp>
      <p:sp>
        <p:nvSpPr>
          <p:cNvPr id="4" name="Text 1"/>
          <p:cNvSpPr/>
          <p:nvPr/>
        </p:nvSpPr>
        <p:spPr>
          <a:xfrm>
            <a:off x="347472" y="512064"/>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PFMA material irregularities: targeting high-impact loss</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Shape 2"/>
          <p:cNvSpPr/>
          <p:nvPr/>
        </p:nvSpPr>
        <p:spPr>
          <a:xfrm>
            <a:off x="822960" y="1097280"/>
            <a:ext cx="3364992" cy="1371600"/>
          </a:xfrm>
          <a:prstGeom prst="roundRect">
            <a:avLst>
              <a:gd name="adj" fmla="val 5333"/>
            </a:avLst>
          </a:prstGeom>
          <a:solidFill>
            <a:srgbClr val="F9FBFB"/>
          </a:solidFill>
          <a:ln w="12700">
            <a:solidFill>
              <a:srgbClr val="DCE8E8"/>
            </a:solidFill>
            <a:prstDash val="solid"/>
          </a:ln>
        </p:spPr>
        <p:txBody>
          <a:bodyPr/>
          <a:lstStyle/>
          <a:p>
            <a:endParaRPr lang="en-ZA"/>
          </a:p>
        </p:txBody>
      </p:sp>
      <p:sp>
        <p:nvSpPr>
          <p:cNvPr id="6" name="Text 3"/>
          <p:cNvSpPr/>
          <p:nvPr/>
        </p:nvSpPr>
        <p:spPr>
          <a:xfrm>
            <a:off x="978408" y="1243584"/>
            <a:ext cx="3054096"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31</a:t>
            </a:r>
            <a:endParaRPr lang="en-US" sz="2400" dirty="0"/>
          </a:p>
        </p:txBody>
      </p:sp>
      <p:sp>
        <p:nvSpPr>
          <p:cNvPr id="7" name="Text 4"/>
          <p:cNvSpPr/>
          <p:nvPr/>
        </p:nvSpPr>
        <p:spPr>
          <a:xfrm>
            <a:off x="978408" y="1792224"/>
            <a:ext cx="3054096" cy="576072"/>
          </a:xfrm>
          <a:prstGeom prst="rect">
            <a:avLst/>
          </a:prstGeom>
          <a:noFill/>
          <a:ln/>
        </p:spPr>
        <p:txBody>
          <a:bodyPr wrap="square" lIns="0" tIns="0" rIns="0" bIns="0" rtlCol="0" anchor="ctr">
            <a:normAutofit/>
          </a:bodyPr>
          <a:lstStyle/>
          <a:p>
            <a:pPr marL="0" indent="0">
              <a:buNone/>
            </a:pPr>
            <a:r>
              <a:rPr lang="en-US" sz="1400" dirty="0">
                <a:solidFill>
                  <a:srgbClr val="4D4D4D"/>
                </a:solidFill>
              </a:rPr>
              <a:t>PFMA MIs at 17 auditees referred by 28 Oct 2025</a:t>
            </a:r>
            <a:endParaRPr lang="en-US" sz="1400" dirty="0"/>
          </a:p>
        </p:txBody>
      </p:sp>
      <p:sp>
        <p:nvSpPr>
          <p:cNvPr id="8" name="Shape 5"/>
          <p:cNvSpPr/>
          <p:nvPr/>
        </p:nvSpPr>
        <p:spPr>
          <a:xfrm>
            <a:off x="4352544" y="1097280"/>
            <a:ext cx="3364992" cy="1371600"/>
          </a:xfrm>
          <a:prstGeom prst="roundRect">
            <a:avLst>
              <a:gd name="adj" fmla="val 5333"/>
            </a:avLst>
          </a:prstGeom>
          <a:solidFill>
            <a:srgbClr val="EEF5F5"/>
          </a:solidFill>
          <a:ln w="12700">
            <a:solidFill>
              <a:srgbClr val="DCE8E8"/>
            </a:solidFill>
            <a:prstDash val="solid"/>
          </a:ln>
        </p:spPr>
        <p:txBody>
          <a:bodyPr/>
          <a:lstStyle/>
          <a:p>
            <a:endParaRPr lang="en-ZA"/>
          </a:p>
        </p:txBody>
      </p:sp>
      <p:sp>
        <p:nvSpPr>
          <p:cNvPr id="9" name="Text 6"/>
          <p:cNvSpPr/>
          <p:nvPr/>
        </p:nvSpPr>
        <p:spPr>
          <a:xfrm>
            <a:off x="4507992" y="1243584"/>
            <a:ext cx="3054096"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63</a:t>
            </a:r>
            <a:endParaRPr lang="en-US" sz="2400" dirty="0"/>
          </a:p>
        </p:txBody>
      </p:sp>
      <p:sp>
        <p:nvSpPr>
          <p:cNvPr id="10" name="Text 7"/>
          <p:cNvSpPr/>
          <p:nvPr/>
        </p:nvSpPr>
        <p:spPr>
          <a:xfrm>
            <a:off x="4507992" y="1792224"/>
            <a:ext cx="3054096" cy="576072"/>
          </a:xfrm>
          <a:prstGeom prst="rect">
            <a:avLst/>
          </a:prstGeom>
          <a:noFill/>
          <a:ln/>
        </p:spPr>
        <p:txBody>
          <a:bodyPr wrap="square" lIns="0" tIns="0" rIns="0" bIns="0" rtlCol="0" anchor="ctr">
            <a:normAutofit/>
          </a:bodyPr>
          <a:lstStyle/>
          <a:p>
            <a:pPr marL="0" indent="0">
              <a:buNone/>
            </a:pPr>
            <a:r>
              <a:rPr lang="en-US" sz="1400" dirty="0">
                <a:solidFill>
                  <a:srgbClr val="4D4D4D"/>
                </a:solidFill>
              </a:rPr>
              <a:t>procurement / contract-management MIs in PFMA analysis</a:t>
            </a:r>
            <a:endParaRPr lang="en-US" sz="1400" dirty="0"/>
          </a:p>
        </p:txBody>
      </p:sp>
      <p:sp>
        <p:nvSpPr>
          <p:cNvPr id="11" name="Shape 8"/>
          <p:cNvSpPr/>
          <p:nvPr/>
        </p:nvSpPr>
        <p:spPr>
          <a:xfrm>
            <a:off x="7882128" y="1097280"/>
            <a:ext cx="3364992" cy="1371600"/>
          </a:xfrm>
          <a:prstGeom prst="roundRect">
            <a:avLst>
              <a:gd name="adj" fmla="val 5333"/>
            </a:avLst>
          </a:prstGeom>
          <a:solidFill>
            <a:srgbClr val="F9FBFB"/>
          </a:solidFill>
          <a:ln w="12700">
            <a:solidFill>
              <a:srgbClr val="DCE8E8"/>
            </a:solidFill>
            <a:prstDash val="solid"/>
          </a:ln>
        </p:spPr>
        <p:txBody>
          <a:bodyPr/>
          <a:lstStyle/>
          <a:p>
            <a:endParaRPr lang="en-ZA"/>
          </a:p>
        </p:txBody>
      </p:sp>
      <p:sp>
        <p:nvSpPr>
          <p:cNvPr id="12" name="Text 9"/>
          <p:cNvSpPr/>
          <p:nvPr/>
        </p:nvSpPr>
        <p:spPr>
          <a:xfrm>
            <a:off x="8037576" y="1243584"/>
            <a:ext cx="3054096"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R1,35bn</a:t>
            </a:r>
            <a:endParaRPr lang="en-US" sz="2400" dirty="0"/>
          </a:p>
        </p:txBody>
      </p:sp>
      <p:sp>
        <p:nvSpPr>
          <p:cNvPr id="13" name="Text 10"/>
          <p:cNvSpPr/>
          <p:nvPr/>
        </p:nvSpPr>
        <p:spPr>
          <a:xfrm>
            <a:off x="8037576" y="1792224"/>
            <a:ext cx="3054096" cy="576072"/>
          </a:xfrm>
          <a:prstGeom prst="rect">
            <a:avLst/>
          </a:prstGeom>
          <a:noFill/>
          <a:ln/>
        </p:spPr>
        <p:txBody>
          <a:bodyPr wrap="square" lIns="0" tIns="0" rIns="0" bIns="0" rtlCol="0" anchor="ctr">
            <a:normAutofit/>
          </a:bodyPr>
          <a:lstStyle/>
          <a:p>
            <a:pPr marL="0" indent="0">
              <a:buNone/>
            </a:pPr>
            <a:r>
              <a:rPr lang="en-US" sz="1400" dirty="0">
                <a:solidFill>
                  <a:srgbClr val="4D4D4D"/>
                </a:solidFill>
              </a:rPr>
              <a:t>estimated financial loss linked to those procurement / contract MIs</a:t>
            </a:r>
            <a:endParaRPr lang="en-US" sz="1400" dirty="0"/>
          </a:p>
        </p:txBody>
      </p:sp>
      <p:sp>
        <p:nvSpPr>
          <p:cNvPr id="14" name="Shape 11"/>
          <p:cNvSpPr/>
          <p:nvPr/>
        </p:nvSpPr>
        <p:spPr>
          <a:xfrm>
            <a:off x="822960" y="2880360"/>
            <a:ext cx="5029200" cy="2286000"/>
          </a:xfrm>
          <a:prstGeom prst="roundRect">
            <a:avLst>
              <a:gd name="adj" fmla="val 3200"/>
            </a:avLst>
          </a:prstGeom>
          <a:solidFill>
            <a:srgbClr val="F8FBFB"/>
          </a:solidFill>
          <a:ln w="12700">
            <a:solidFill>
              <a:srgbClr val="DDECEC"/>
            </a:solidFill>
            <a:prstDash val="solid"/>
          </a:ln>
        </p:spPr>
        <p:txBody>
          <a:bodyPr/>
          <a:lstStyle/>
          <a:p>
            <a:endParaRPr lang="en-ZA"/>
          </a:p>
        </p:txBody>
      </p:sp>
      <p:sp>
        <p:nvSpPr>
          <p:cNvPr id="15" name="Shape 12"/>
          <p:cNvSpPr/>
          <p:nvPr/>
        </p:nvSpPr>
        <p:spPr>
          <a:xfrm>
            <a:off x="6217920" y="2880360"/>
            <a:ext cx="5029200" cy="2286000"/>
          </a:xfrm>
          <a:prstGeom prst="roundRect">
            <a:avLst>
              <a:gd name="adj" fmla="val 3200"/>
            </a:avLst>
          </a:prstGeom>
          <a:solidFill>
            <a:srgbClr val="F8FBFB"/>
          </a:solidFill>
          <a:ln w="12700">
            <a:solidFill>
              <a:srgbClr val="DDECEC"/>
            </a:solidFill>
            <a:prstDash val="solid"/>
          </a:ln>
        </p:spPr>
        <p:txBody>
          <a:bodyPr/>
          <a:lstStyle/>
          <a:p>
            <a:endParaRPr lang="en-ZA"/>
          </a:p>
        </p:txBody>
      </p:sp>
      <p:sp>
        <p:nvSpPr>
          <p:cNvPr id="16" name="Shape 13"/>
          <p:cNvSpPr/>
          <p:nvPr/>
        </p:nvSpPr>
        <p:spPr>
          <a:xfrm>
            <a:off x="1051560" y="3154680"/>
            <a:ext cx="1188720" cy="256032"/>
          </a:xfrm>
          <a:prstGeom prst="roundRect">
            <a:avLst>
              <a:gd name="adj" fmla="val 17857"/>
            </a:avLst>
          </a:prstGeom>
          <a:solidFill>
            <a:srgbClr val="0B2E59"/>
          </a:solidFill>
          <a:ln w="12700">
            <a:solidFill>
              <a:srgbClr val="0B2E59"/>
            </a:solidFill>
            <a:prstDash val="solid"/>
          </a:ln>
        </p:spPr>
        <p:txBody>
          <a:bodyPr/>
          <a:lstStyle/>
          <a:p>
            <a:endParaRPr lang="en-ZA"/>
          </a:p>
        </p:txBody>
      </p:sp>
      <p:sp>
        <p:nvSpPr>
          <p:cNvPr id="17" name="Text 14"/>
          <p:cNvSpPr/>
          <p:nvPr/>
        </p:nvSpPr>
        <p:spPr>
          <a:xfrm>
            <a:off x="1133856" y="3223260"/>
            <a:ext cx="1024128" cy="109728"/>
          </a:xfrm>
          <a:prstGeom prst="rect">
            <a:avLst/>
          </a:prstGeom>
          <a:noFill/>
          <a:ln/>
        </p:spPr>
        <p:txBody>
          <a:bodyPr wrap="square" lIns="0" tIns="0" rIns="0" bIns="0" rtlCol="0" anchor="ctr">
            <a:noAutofit/>
          </a:bodyPr>
          <a:lstStyle/>
          <a:p>
            <a:pPr marL="0" indent="0">
              <a:buNone/>
            </a:pPr>
            <a:r>
              <a:rPr lang="en-US" sz="1100" b="1" dirty="0">
                <a:solidFill>
                  <a:srgbClr val="FFFFFF"/>
                </a:solidFill>
              </a:rPr>
              <a:t>FOCUS</a:t>
            </a:r>
            <a:endParaRPr lang="en-US" sz="1100" dirty="0"/>
          </a:p>
        </p:txBody>
      </p:sp>
      <p:sp>
        <p:nvSpPr>
          <p:cNvPr id="18" name="Text 15"/>
          <p:cNvSpPr/>
          <p:nvPr/>
        </p:nvSpPr>
        <p:spPr>
          <a:xfrm>
            <a:off x="1051560" y="3566160"/>
            <a:ext cx="4434840" cy="685800"/>
          </a:xfrm>
          <a:prstGeom prst="rect">
            <a:avLst/>
          </a:prstGeom>
          <a:noFill/>
          <a:ln/>
        </p:spPr>
        <p:txBody>
          <a:bodyPr wrap="square" lIns="635" tIns="635" rIns="635" bIns="635" rtlCol="0" anchor="t">
            <a:normAutofit/>
          </a:bodyPr>
          <a:lstStyle/>
          <a:p>
            <a:pPr marL="0" indent="0">
              <a:buNone/>
            </a:pPr>
            <a:r>
              <a:rPr lang="en-US" sz="1320" dirty="0">
                <a:solidFill>
                  <a:srgbClr val="222222"/>
                </a:solidFill>
                <a:latin typeface="Arial" pitchFamily="34" charset="0"/>
                <a:ea typeface="Arial" pitchFamily="34" charset="-122"/>
                <a:cs typeface="Arial" pitchFamily="34" charset="-120"/>
              </a:rPr>
              <a:t>High-impact auditees, key value chains, MYAP themes, culture shift priorities and auditees classified as doing harm.</a:t>
            </a:r>
            <a:endParaRPr lang="en-US" sz="1320" dirty="0"/>
          </a:p>
        </p:txBody>
      </p:sp>
      <p:sp>
        <p:nvSpPr>
          <p:cNvPr id="19" name="Text 16"/>
          <p:cNvSpPr/>
          <p:nvPr/>
        </p:nvSpPr>
        <p:spPr>
          <a:xfrm>
            <a:off x="1051560" y="4462272"/>
            <a:ext cx="4434840" cy="365760"/>
          </a:xfrm>
          <a:prstGeom prst="rect">
            <a:avLst/>
          </a:prstGeom>
          <a:noFill/>
          <a:ln/>
        </p:spPr>
        <p:txBody>
          <a:bodyPr wrap="square" lIns="635" tIns="635" rIns="635" bIns="635" rtlCol="0" anchor="t">
            <a:normAutofit lnSpcReduction="10000"/>
          </a:bodyPr>
          <a:lstStyle/>
          <a:p>
            <a:pPr marL="0" indent="0">
              <a:buNone/>
            </a:pPr>
            <a:r>
              <a:rPr lang="en-US" sz="1200" b="1" dirty="0">
                <a:solidFill>
                  <a:srgbClr val="0B2E59"/>
                </a:solidFill>
                <a:latin typeface="Arial" pitchFamily="34" charset="0"/>
                <a:ea typeface="Arial" pitchFamily="34" charset="-122"/>
                <a:cs typeface="Arial" pitchFamily="34" charset="-120"/>
              </a:rPr>
              <a:t>The targeted MI approach is intended to shift behaviour, not only resolve isolated findings.</a:t>
            </a:r>
            <a:endParaRPr lang="en-US" sz="1200" dirty="0"/>
          </a:p>
        </p:txBody>
      </p:sp>
      <p:sp>
        <p:nvSpPr>
          <p:cNvPr id="20" name="Shape 17"/>
          <p:cNvSpPr/>
          <p:nvPr/>
        </p:nvSpPr>
        <p:spPr>
          <a:xfrm>
            <a:off x="6446520" y="3154680"/>
            <a:ext cx="1691640" cy="256032"/>
          </a:xfrm>
          <a:prstGeom prst="roundRect">
            <a:avLst>
              <a:gd name="adj" fmla="val 17857"/>
            </a:avLst>
          </a:prstGeom>
          <a:solidFill>
            <a:srgbClr val="009B8E"/>
          </a:solidFill>
          <a:ln w="12700">
            <a:solidFill>
              <a:srgbClr val="009B8E"/>
            </a:solidFill>
            <a:prstDash val="solid"/>
          </a:ln>
        </p:spPr>
        <p:txBody>
          <a:bodyPr/>
          <a:lstStyle/>
          <a:p>
            <a:endParaRPr lang="en-ZA"/>
          </a:p>
        </p:txBody>
      </p:sp>
      <p:sp>
        <p:nvSpPr>
          <p:cNvPr id="21" name="Text 18"/>
          <p:cNvSpPr/>
          <p:nvPr/>
        </p:nvSpPr>
        <p:spPr>
          <a:xfrm>
            <a:off x="6528816" y="3223260"/>
            <a:ext cx="1527048" cy="109728"/>
          </a:xfrm>
          <a:prstGeom prst="rect">
            <a:avLst/>
          </a:prstGeom>
          <a:noFill/>
          <a:ln/>
        </p:spPr>
        <p:txBody>
          <a:bodyPr wrap="square" lIns="0" tIns="0" rIns="0" bIns="0" rtlCol="0" anchor="ctr">
            <a:noAutofit/>
          </a:bodyPr>
          <a:lstStyle/>
          <a:p>
            <a:pPr marL="0" indent="0">
              <a:buNone/>
            </a:pPr>
            <a:r>
              <a:rPr lang="en-US" sz="1100" b="1" dirty="0">
                <a:solidFill>
                  <a:srgbClr val="FFFFFF"/>
                </a:solidFill>
              </a:rPr>
              <a:t>COLLABORATION</a:t>
            </a:r>
            <a:endParaRPr lang="en-US" sz="1100" dirty="0"/>
          </a:p>
        </p:txBody>
      </p:sp>
      <p:sp>
        <p:nvSpPr>
          <p:cNvPr id="22" name="Text 19"/>
          <p:cNvSpPr/>
          <p:nvPr/>
        </p:nvSpPr>
        <p:spPr>
          <a:xfrm>
            <a:off x="6446520" y="3566160"/>
            <a:ext cx="4434840" cy="822960"/>
          </a:xfrm>
          <a:prstGeom prst="rect">
            <a:avLst/>
          </a:prstGeom>
          <a:noFill/>
          <a:ln/>
        </p:spPr>
        <p:txBody>
          <a:bodyPr wrap="square" lIns="635" tIns="635" rIns="635" bIns="635" rtlCol="0" anchor="t">
            <a:normAutofit/>
          </a:bodyPr>
          <a:lstStyle/>
          <a:p>
            <a:pPr marL="0" indent="0">
              <a:buNone/>
            </a:pPr>
            <a:r>
              <a:rPr lang="en-US" sz="1320" dirty="0">
                <a:solidFill>
                  <a:srgbClr val="222222"/>
                </a:solidFill>
                <a:latin typeface="Arial" pitchFamily="34" charset="0"/>
                <a:ea typeface="Arial" pitchFamily="34" charset="-122"/>
                <a:cs typeface="Arial" pitchFamily="34" charset="-120"/>
              </a:rPr>
              <a:t>Referrals can support specialist investigations, recovery, supplier restriction, prosecutions and other remedies by public bodies such as the Special Investigating Unit, Hawks, National Treasury and the Public Protector.</a:t>
            </a:r>
            <a:endParaRPr lang="en-US" sz="1320" dirty="0"/>
          </a:p>
        </p:txBody>
      </p:sp>
      <p:sp>
        <p:nvSpPr>
          <p:cNvPr id="23" name="Text 20"/>
          <p:cNvSpPr/>
          <p:nvPr/>
        </p:nvSpPr>
        <p:spPr>
          <a:xfrm>
            <a:off x="6446520" y="4599432"/>
            <a:ext cx="4434840" cy="347472"/>
          </a:xfrm>
          <a:prstGeom prst="rect">
            <a:avLst/>
          </a:prstGeom>
          <a:noFill/>
          <a:ln/>
        </p:spPr>
        <p:txBody>
          <a:bodyPr wrap="square" lIns="635" tIns="635" rIns="635" bIns="635" rtlCol="0" anchor="t">
            <a:normAutofit lnSpcReduction="10000"/>
          </a:bodyPr>
          <a:lstStyle/>
          <a:p>
            <a:pPr marL="0" indent="0">
              <a:buNone/>
            </a:pPr>
            <a:r>
              <a:rPr lang="en-US" sz="1200" b="1" dirty="0">
                <a:solidFill>
                  <a:srgbClr val="0B2E59"/>
                </a:solidFill>
                <a:latin typeface="Arial" pitchFamily="34" charset="0"/>
                <a:ea typeface="Arial" pitchFamily="34" charset="-122"/>
                <a:cs typeface="Arial" pitchFamily="34" charset="-120"/>
              </a:rPr>
              <a:t>Analytics supports supplier intelligence, conflict indicators and abnormal payment patterns.</a:t>
            </a:r>
            <a:endParaRPr lang="en-US" sz="1200" dirty="0"/>
          </a:p>
        </p:txBody>
      </p:sp>
      <p:sp>
        <p:nvSpPr>
          <p:cNvPr id="24" name="Slide Number Placeholder 2">
            <a:extLst>
              <a:ext uri="{FF2B5EF4-FFF2-40B4-BE49-F238E27FC236}">
                <a16:creationId xmlns:a16="http://schemas.microsoft.com/office/drawing/2014/main" id="{3C9FDCB5-C8C9-5F24-E25A-01EE524F4382}"/>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20</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LOCAL GOVERNMENT MIS</a:t>
            </a:r>
            <a:endParaRPr lang="en-US" sz="740" dirty="0"/>
          </a:p>
        </p:txBody>
      </p:sp>
      <p:sp>
        <p:nvSpPr>
          <p:cNvPr id="4" name="Text 1"/>
          <p:cNvSpPr/>
          <p:nvPr/>
        </p:nvSpPr>
        <p:spPr>
          <a:xfrm>
            <a:off x="347472" y="512064"/>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MFMA material irregularities: protecting communities</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Shape 2"/>
          <p:cNvSpPr/>
          <p:nvPr/>
        </p:nvSpPr>
        <p:spPr>
          <a:xfrm>
            <a:off x="822960" y="1097280"/>
            <a:ext cx="3364992" cy="1371600"/>
          </a:xfrm>
          <a:prstGeom prst="roundRect">
            <a:avLst>
              <a:gd name="adj" fmla="val 5333"/>
            </a:avLst>
          </a:prstGeom>
          <a:solidFill>
            <a:srgbClr val="F9FBFB"/>
          </a:solidFill>
          <a:ln w="12700">
            <a:solidFill>
              <a:srgbClr val="DCE8E8"/>
            </a:solidFill>
            <a:prstDash val="solid"/>
          </a:ln>
        </p:spPr>
        <p:txBody>
          <a:bodyPr/>
          <a:lstStyle/>
          <a:p>
            <a:endParaRPr lang="en-ZA"/>
          </a:p>
        </p:txBody>
      </p:sp>
      <p:sp>
        <p:nvSpPr>
          <p:cNvPr id="6" name="Text 3"/>
          <p:cNvSpPr/>
          <p:nvPr/>
        </p:nvSpPr>
        <p:spPr>
          <a:xfrm>
            <a:off x="978408" y="1243584"/>
            <a:ext cx="3054096"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81</a:t>
            </a:r>
            <a:endParaRPr lang="en-US" sz="2400" dirty="0"/>
          </a:p>
        </p:txBody>
      </p:sp>
      <p:sp>
        <p:nvSpPr>
          <p:cNvPr id="7" name="Text 4"/>
          <p:cNvSpPr/>
          <p:nvPr/>
        </p:nvSpPr>
        <p:spPr>
          <a:xfrm>
            <a:off x="978408" y="1792224"/>
            <a:ext cx="3054096" cy="576072"/>
          </a:xfrm>
          <a:prstGeom prst="rect">
            <a:avLst/>
          </a:prstGeom>
          <a:noFill/>
          <a:ln/>
        </p:spPr>
        <p:txBody>
          <a:bodyPr wrap="square" lIns="0" tIns="0" rIns="0" bIns="0" rtlCol="0" anchor="ctr">
            <a:normAutofit/>
          </a:bodyPr>
          <a:lstStyle/>
          <a:p>
            <a:pPr marL="0" indent="0">
              <a:buNone/>
            </a:pPr>
            <a:r>
              <a:rPr lang="en-US" sz="1400" dirty="0">
                <a:solidFill>
                  <a:srgbClr val="4D4D4D"/>
                </a:solidFill>
              </a:rPr>
              <a:t>MIs at 32 municipalities referred by 26 May 2026</a:t>
            </a:r>
            <a:endParaRPr lang="en-US" sz="1400" dirty="0"/>
          </a:p>
        </p:txBody>
      </p:sp>
      <p:sp>
        <p:nvSpPr>
          <p:cNvPr id="8" name="Shape 5"/>
          <p:cNvSpPr/>
          <p:nvPr/>
        </p:nvSpPr>
        <p:spPr>
          <a:xfrm>
            <a:off x="4352544" y="1097280"/>
            <a:ext cx="3364992" cy="1371600"/>
          </a:xfrm>
          <a:prstGeom prst="roundRect">
            <a:avLst>
              <a:gd name="adj" fmla="val 5333"/>
            </a:avLst>
          </a:prstGeom>
          <a:solidFill>
            <a:srgbClr val="EEF5F5"/>
          </a:solidFill>
          <a:ln w="12700">
            <a:solidFill>
              <a:srgbClr val="DCE8E8"/>
            </a:solidFill>
            <a:prstDash val="solid"/>
          </a:ln>
        </p:spPr>
        <p:txBody>
          <a:bodyPr/>
          <a:lstStyle/>
          <a:p>
            <a:endParaRPr lang="en-ZA"/>
          </a:p>
        </p:txBody>
      </p:sp>
      <p:sp>
        <p:nvSpPr>
          <p:cNvPr id="9" name="Text 6"/>
          <p:cNvSpPr/>
          <p:nvPr/>
        </p:nvSpPr>
        <p:spPr>
          <a:xfrm>
            <a:off x="4507992" y="1243584"/>
            <a:ext cx="3054096"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1</a:t>
            </a:r>
            <a:endParaRPr lang="en-US" sz="2400" dirty="0"/>
          </a:p>
        </p:txBody>
      </p:sp>
      <p:sp>
        <p:nvSpPr>
          <p:cNvPr id="10" name="Text 7"/>
          <p:cNvSpPr/>
          <p:nvPr/>
        </p:nvSpPr>
        <p:spPr>
          <a:xfrm>
            <a:off x="4507992" y="1792224"/>
            <a:ext cx="3054096" cy="576072"/>
          </a:xfrm>
          <a:prstGeom prst="rect">
            <a:avLst/>
          </a:prstGeom>
          <a:noFill/>
          <a:ln/>
        </p:spPr>
        <p:txBody>
          <a:bodyPr wrap="square" lIns="0" tIns="0" rIns="0" bIns="0" rtlCol="0" anchor="ctr">
            <a:normAutofit/>
          </a:bodyPr>
          <a:lstStyle/>
          <a:p>
            <a:pPr marL="0" indent="0">
              <a:buNone/>
            </a:pPr>
            <a:r>
              <a:rPr lang="en-US" sz="1400" dirty="0">
                <a:solidFill>
                  <a:srgbClr val="4D4D4D"/>
                </a:solidFill>
              </a:rPr>
              <a:t>Certificate of Debt</a:t>
            </a:r>
            <a:endParaRPr lang="en-US" sz="1400" dirty="0"/>
          </a:p>
        </p:txBody>
      </p:sp>
      <p:sp>
        <p:nvSpPr>
          <p:cNvPr id="11" name="Shape 8"/>
          <p:cNvSpPr/>
          <p:nvPr/>
        </p:nvSpPr>
        <p:spPr>
          <a:xfrm>
            <a:off x="7882128" y="1097280"/>
            <a:ext cx="3364992" cy="1371600"/>
          </a:xfrm>
          <a:prstGeom prst="roundRect">
            <a:avLst>
              <a:gd name="adj" fmla="val 5333"/>
            </a:avLst>
          </a:prstGeom>
          <a:solidFill>
            <a:srgbClr val="F9FBFB"/>
          </a:solidFill>
          <a:ln w="12700">
            <a:solidFill>
              <a:srgbClr val="DCE8E8"/>
            </a:solidFill>
            <a:prstDash val="solid"/>
          </a:ln>
        </p:spPr>
        <p:txBody>
          <a:bodyPr/>
          <a:lstStyle/>
          <a:p>
            <a:endParaRPr lang="en-ZA"/>
          </a:p>
        </p:txBody>
      </p:sp>
      <p:sp>
        <p:nvSpPr>
          <p:cNvPr id="12" name="Text 9"/>
          <p:cNvSpPr/>
          <p:nvPr/>
        </p:nvSpPr>
        <p:spPr>
          <a:xfrm>
            <a:off x="8037576" y="1243584"/>
            <a:ext cx="3054096" cy="429768"/>
          </a:xfrm>
          <a:prstGeom prst="rect">
            <a:avLst/>
          </a:prstGeom>
          <a:noFill/>
          <a:ln/>
        </p:spPr>
        <p:txBody>
          <a:bodyPr wrap="square" lIns="0" tIns="0" rIns="0" bIns="0" rtlCol="0" anchor="ctr">
            <a:normAutofit/>
          </a:bodyPr>
          <a:lstStyle/>
          <a:p>
            <a:pPr marL="0" indent="0">
              <a:buNone/>
            </a:pPr>
            <a:r>
              <a:rPr lang="en-US" sz="2400" b="1" dirty="0">
                <a:solidFill>
                  <a:srgbClr val="0B2E59"/>
                </a:solidFill>
              </a:rPr>
              <a:t>Community</a:t>
            </a:r>
            <a:endParaRPr lang="en-US" sz="2400" dirty="0"/>
          </a:p>
        </p:txBody>
      </p:sp>
      <p:sp>
        <p:nvSpPr>
          <p:cNvPr id="13" name="Text 10"/>
          <p:cNvSpPr/>
          <p:nvPr/>
        </p:nvSpPr>
        <p:spPr>
          <a:xfrm>
            <a:off x="8037576" y="1792224"/>
            <a:ext cx="3054096" cy="576072"/>
          </a:xfrm>
          <a:prstGeom prst="rect">
            <a:avLst/>
          </a:prstGeom>
          <a:noFill/>
          <a:ln/>
        </p:spPr>
        <p:txBody>
          <a:bodyPr wrap="square" lIns="0" tIns="0" rIns="0" bIns="0" rtlCol="0" anchor="ctr">
            <a:noAutofit/>
          </a:bodyPr>
          <a:lstStyle/>
          <a:p>
            <a:pPr marL="0" indent="0">
              <a:buNone/>
            </a:pPr>
            <a:r>
              <a:rPr lang="en-US" sz="1400" dirty="0">
                <a:solidFill>
                  <a:srgbClr val="4D4D4D"/>
                </a:solidFill>
              </a:rPr>
              <a:t>impact where water, electricity, infrastructure and payments fail</a:t>
            </a:r>
            <a:endParaRPr lang="en-US" sz="1400" dirty="0"/>
          </a:p>
        </p:txBody>
      </p:sp>
      <p:sp>
        <p:nvSpPr>
          <p:cNvPr id="14" name="Shape 11"/>
          <p:cNvSpPr/>
          <p:nvPr/>
        </p:nvSpPr>
        <p:spPr>
          <a:xfrm>
            <a:off x="822960" y="2880360"/>
            <a:ext cx="10424160" cy="2331720"/>
          </a:xfrm>
          <a:prstGeom prst="roundRect">
            <a:avLst>
              <a:gd name="adj" fmla="val 3137"/>
            </a:avLst>
          </a:prstGeom>
          <a:solidFill>
            <a:srgbClr val="F8FBFB"/>
          </a:solidFill>
          <a:ln w="12700">
            <a:solidFill>
              <a:srgbClr val="DDECEC"/>
            </a:solidFill>
            <a:prstDash val="solid"/>
          </a:ln>
        </p:spPr>
        <p:txBody>
          <a:bodyPr/>
          <a:lstStyle/>
          <a:p>
            <a:endParaRPr lang="en-ZA"/>
          </a:p>
        </p:txBody>
      </p:sp>
      <p:sp>
        <p:nvSpPr>
          <p:cNvPr id="15" name="Shape 12"/>
          <p:cNvSpPr/>
          <p:nvPr/>
        </p:nvSpPr>
        <p:spPr>
          <a:xfrm>
            <a:off x="1051560" y="3154680"/>
            <a:ext cx="1737360" cy="256032"/>
          </a:xfrm>
          <a:prstGeom prst="roundRect">
            <a:avLst>
              <a:gd name="adj" fmla="val 17857"/>
            </a:avLst>
          </a:prstGeom>
          <a:solidFill>
            <a:srgbClr val="0B2E59"/>
          </a:solidFill>
          <a:ln w="12700">
            <a:solidFill>
              <a:srgbClr val="0B2E59"/>
            </a:solidFill>
            <a:prstDash val="solid"/>
          </a:ln>
        </p:spPr>
        <p:txBody>
          <a:bodyPr/>
          <a:lstStyle/>
          <a:p>
            <a:endParaRPr lang="en-ZA"/>
          </a:p>
        </p:txBody>
      </p:sp>
      <p:sp>
        <p:nvSpPr>
          <p:cNvPr id="16" name="Text 13"/>
          <p:cNvSpPr/>
          <p:nvPr/>
        </p:nvSpPr>
        <p:spPr>
          <a:xfrm>
            <a:off x="1133856" y="3223260"/>
            <a:ext cx="1572768" cy="109728"/>
          </a:xfrm>
          <a:prstGeom prst="rect">
            <a:avLst/>
          </a:prstGeom>
          <a:noFill/>
          <a:ln/>
        </p:spPr>
        <p:txBody>
          <a:bodyPr wrap="square" lIns="0" tIns="0" rIns="0" bIns="0" rtlCol="0" anchor="ctr">
            <a:noAutofit/>
          </a:bodyPr>
          <a:lstStyle/>
          <a:p>
            <a:pPr marL="0" indent="0">
              <a:buNone/>
            </a:pPr>
            <a:r>
              <a:rPr lang="en-US" sz="1100" b="1" dirty="0">
                <a:solidFill>
                  <a:srgbClr val="FFFFFF"/>
                </a:solidFill>
              </a:rPr>
              <a:t>TYPICAL THEMES</a:t>
            </a:r>
            <a:endParaRPr lang="en-US" sz="1100" dirty="0"/>
          </a:p>
        </p:txBody>
      </p:sp>
      <p:sp>
        <p:nvSpPr>
          <p:cNvPr id="17" name="Shape 14"/>
          <p:cNvSpPr/>
          <p:nvPr/>
        </p:nvSpPr>
        <p:spPr>
          <a:xfrm>
            <a:off x="1051560" y="3639312"/>
            <a:ext cx="164592" cy="164592"/>
          </a:xfrm>
          <a:prstGeom prst="ellipse">
            <a:avLst/>
          </a:prstGeom>
          <a:solidFill>
            <a:srgbClr val="C8D700"/>
          </a:solidFill>
          <a:ln w="12700">
            <a:solidFill>
              <a:srgbClr val="C8D700"/>
            </a:solidFill>
            <a:prstDash val="solid"/>
          </a:ln>
        </p:spPr>
        <p:txBody>
          <a:bodyPr/>
          <a:lstStyle/>
          <a:p>
            <a:endParaRPr lang="en-ZA"/>
          </a:p>
        </p:txBody>
      </p:sp>
      <p:sp>
        <p:nvSpPr>
          <p:cNvPr id="18" name="Text 15"/>
          <p:cNvSpPr/>
          <p:nvPr/>
        </p:nvSpPr>
        <p:spPr>
          <a:xfrm>
            <a:off x="1325880" y="3566160"/>
            <a:ext cx="9601200" cy="329184"/>
          </a:xfrm>
          <a:prstGeom prst="rect">
            <a:avLst/>
          </a:prstGeom>
          <a:noFill/>
          <a:ln/>
        </p:spPr>
        <p:txBody>
          <a:bodyPr wrap="square" lIns="0" tIns="0" rIns="0" bIns="0" rtlCol="0" anchor="ctr">
            <a:normAutofit/>
          </a:bodyPr>
          <a:lstStyle/>
          <a:p>
            <a:pPr marL="0" indent="0">
              <a:buNone/>
            </a:pPr>
            <a:r>
              <a:rPr lang="en-US" sz="1160" dirty="0">
                <a:solidFill>
                  <a:srgbClr val="222222"/>
                </a:solidFill>
              </a:rPr>
              <a:t>Water and electricity losses; invalid indigents; revenue not collected.</a:t>
            </a:r>
            <a:endParaRPr lang="en-US" sz="1160" dirty="0"/>
          </a:p>
        </p:txBody>
      </p:sp>
      <p:sp>
        <p:nvSpPr>
          <p:cNvPr id="19" name="Shape 16"/>
          <p:cNvSpPr/>
          <p:nvPr/>
        </p:nvSpPr>
        <p:spPr>
          <a:xfrm>
            <a:off x="1051560" y="3970782"/>
            <a:ext cx="164592" cy="164592"/>
          </a:xfrm>
          <a:prstGeom prst="ellipse">
            <a:avLst/>
          </a:prstGeom>
          <a:solidFill>
            <a:srgbClr val="009B8E"/>
          </a:solidFill>
          <a:ln w="12700">
            <a:solidFill>
              <a:srgbClr val="009B8E"/>
            </a:solidFill>
            <a:prstDash val="solid"/>
          </a:ln>
        </p:spPr>
        <p:txBody>
          <a:bodyPr/>
          <a:lstStyle/>
          <a:p>
            <a:endParaRPr lang="en-ZA"/>
          </a:p>
        </p:txBody>
      </p:sp>
      <p:sp>
        <p:nvSpPr>
          <p:cNvPr id="20" name="Text 17"/>
          <p:cNvSpPr/>
          <p:nvPr/>
        </p:nvSpPr>
        <p:spPr>
          <a:xfrm>
            <a:off x="1325880" y="3897630"/>
            <a:ext cx="9601200" cy="329184"/>
          </a:xfrm>
          <a:prstGeom prst="rect">
            <a:avLst/>
          </a:prstGeom>
          <a:noFill/>
          <a:ln/>
        </p:spPr>
        <p:txBody>
          <a:bodyPr wrap="square" lIns="0" tIns="0" rIns="0" bIns="0" rtlCol="0" anchor="ctr">
            <a:normAutofit/>
          </a:bodyPr>
          <a:lstStyle/>
          <a:p>
            <a:pPr marL="0" indent="0">
              <a:buNone/>
            </a:pPr>
            <a:r>
              <a:rPr lang="en-US" sz="1160" dirty="0">
                <a:solidFill>
                  <a:srgbClr val="222222"/>
                </a:solidFill>
              </a:rPr>
              <a:t>Grants not used for intended purpose; payments not in line with contract.</a:t>
            </a:r>
            <a:endParaRPr lang="en-US" sz="1160" dirty="0"/>
          </a:p>
        </p:txBody>
      </p:sp>
      <p:sp>
        <p:nvSpPr>
          <p:cNvPr id="21" name="Shape 18"/>
          <p:cNvSpPr/>
          <p:nvPr/>
        </p:nvSpPr>
        <p:spPr>
          <a:xfrm>
            <a:off x="1051560" y="4302252"/>
            <a:ext cx="164592" cy="164592"/>
          </a:xfrm>
          <a:prstGeom prst="ellipse">
            <a:avLst/>
          </a:prstGeom>
          <a:solidFill>
            <a:srgbClr val="C8D700"/>
          </a:solidFill>
          <a:ln w="12700">
            <a:solidFill>
              <a:srgbClr val="C8D700"/>
            </a:solidFill>
            <a:prstDash val="solid"/>
          </a:ln>
        </p:spPr>
        <p:txBody>
          <a:bodyPr/>
          <a:lstStyle/>
          <a:p>
            <a:endParaRPr lang="en-ZA"/>
          </a:p>
        </p:txBody>
      </p:sp>
      <p:sp>
        <p:nvSpPr>
          <p:cNvPr id="22" name="Text 19"/>
          <p:cNvSpPr/>
          <p:nvPr/>
        </p:nvSpPr>
        <p:spPr>
          <a:xfrm>
            <a:off x="1325880" y="4229100"/>
            <a:ext cx="9601200" cy="329184"/>
          </a:xfrm>
          <a:prstGeom prst="rect">
            <a:avLst/>
          </a:prstGeom>
          <a:noFill/>
          <a:ln/>
        </p:spPr>
        <p:txBody>
          <a:bodyPr wrap="square" lIns="0" tIns="0" rIns="0" bIns="0" rtlCol="0" anchor="ctr">
            <a:normAutofit/>
          </a:bodyPr>
          <a:lstStyle/>
          <a:p>
            <a:pPr marL="0" indent="0">
              <a:buNone/>
            </a:pPr>
            <a:r>
              <a:rPr lang="en-US" sz="1160" dirty="0">
                <a:solidFill>
                  <a:srgbClr val="222222"/>
                </a:solidFill>
              </a:rPr>
              <a:t>Goods and services not received; lack of systems and records.</a:t>
            </a:r>
            <a:endParaRPr lang="en-US" sz="1160" dirty="0"/>
          </a:p>
        </p:txBody>
      </p:sp>
      <p:sp>
        <p:nvSpPr>
          <p:cNvPr id="23" name="Shape 20"/>
          <p:cNvSpPr/>
          <p:nvPr/>
        </p:nvSpPr>
        <p:spPr>
          <a:xfrm>
            <a:off x="1051560" y="4633722"/>
            <a:ext cx="164592" cy="164592"/>
          </a:xfrm>
          <a:prstGeom prst="ellipse">
            <a:avLst/>
          </a:prstGeom>
          <a:solidFill>
            <a:srgbClr val="009B8E"/>
          </a:solidFill>
          <a:ln w="12700">
            <a:solidFill>
              <a:srgbClr val="009B8E"/>
            </a:solidFill>
            <a:prstDash val="solid"/>
          </a:ln>
        </p:spPr>
        <p:txBody>
          <a:bodyPr/>
          <a:lstStyle/>
          <a:p>
            <a:endParaRPr lang="en-ZA"/>
          </a:p>
        </p:txBody>
      </p:sp>
      <p:sp>
        <p:nvSpPr>
          <p:cNvPr id="24" name="Text 21"/>
          <p:cNvSpPr/>
          <p:nvPr/>
        </p:nvSpPr>
        <p:spPr>
          <a:xfrm>
            <a:off x="1325880" y="4560570"/>
            <a:ext cx="9601200" cy="329184"/>
          </a:xfrm>
          <a:prstGeom prst="rect">
            <a:avLst/>
          </a:prstGeom>
          <a:noFill/>
          <a:ln/>
        </p:spPr>
        <p:txBody>
          <a:bodyPr wrap="square" lIns="0" tIns="0" rIns="0" bIns="0" rtlCol="0" anchor="ctr">
            <a:normAutofit/>
          </a:bodyPr>
          <a:lstStyle/>
          <a:p>
            <a:pPr marL="0" indent="0">
              <a:buNone/>
            </a:pPr>
            <a:r>
              <a:rPr lang="en-US" sz="1160" dirty="0">
                <a:solidFill>
                  <a:srgbClr val="222222"/>
                </a:solidFill>
              </a:rPr>
              <a:t>Delayed disciplinary processes; poor project management and service-delivery harm.</a:t>
            </a:r>
            <a:endParaRPr lang="en-US" sz="1160" dirty="0"/>
          </a:p>
        </p:txBody>
      </p:sp>
      <p:sp>
        <p:nvSpPr>
          <p:cNvPr id="25" name="Text 22"/>
          <p:cNvSpPr/>
          <p:nvPr/>
        </p:nvSpPr>
        <p:spPr>
          <a:xfrm>
            <a:off x="1005840" y="5532120"/>
            <a:ext cx="10149840" cy="384048"/>
          </a:xfrm>
          <a:prstGeom prst="rect">
            <a:avLst/>
          </a:prstGeom>
          <a:noFill/>
          <a:ln/>
        </p:spPr>
        <p:txBody>
          <a:bodyPr wrap="square" lIns="635" tIns="635" rIns="635" bIns="635" rtlCol="0" anchor="t">
            <a:normAutofit fontScale="92500" lnSpcReduction="10000"/>
          </a:bodyPr>
          <a:lstStyle/>
          <a:p>
            <a:pPr marL="0" indent="0">
              <a:buNone/>
            </a:pPr>
            <a:r>
              <a:rPr lang="en-US" sz="1450" b="1" dirty="0">
                <a:solidFill>
                  <a:srgbClr val="0B2E59"/>
                </a:solidFill>
                <a:latin typeface="Arial" pitchFamily="34" charset="0"/>
                <a:ea typeface="Arial" pitchFamily="34" charset="-122"/>
                <a:cs typeface="Arial" pitchFamily="34" charset="-120"/>
              </a:rPr>
              <a:t>The MI process moves unresolved findings toward recovery, investigation, discipline and prevention, especially where communities are exposed to harm.</a:t>
            </a:r>
            <a:endParaRPr lang="en-US" sz="1450" dirty="0"/>
          </a:p>
        </p:txBody>
      </p:sp>
      <p:sp>
        <p:nvSpPr>
          <p:cNvPr id="26" name="Slide Number Placeholder 2">
            <a:extLst>
              <a:ext uri="{FF2B5EF4-FFF2-40B4-BE49-F238E27FC236}">
                <a16:creationId xmlns:a16="http://schemas.microsoft.com/office/drawing/2014/main" id="{21094E5D-BCF8-B549-49EA-3B4641BC9578}"/>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21</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WHY FINDINGS REPEAT</a:t>
            </a:r>
            <a:endParaRPr lang="en-US" sz="740" dirty="0"/>
          </a:p>
        </p:txBody>
      </p:sp>
      <p:sp>
        <p:nvSpPr>
          <p:cNvPr id="4" name="Text 1"/>
          <p:cNvSpPr/>
          <p:nvPr/>
        </p:nvSpPr>
        <p:spPr>
          <a:xfrm>
            <a:off x="347471" y="512064"/>
            <a:ext cx="9785573" cy="329184"/>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Root causes: recurring findings are symptoms of system weakness</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Shape 2"/>
          <p:cNvSpPr/>
          <p:nvPr/>
        </p:nvSpPr>
        <p:spPr>
          <a:xfrm>
            <a:off x="777240" y="1024128"/>
            <a:ext cx="3493008" cy="969264"/>
          </a:xfrm>
          <a:prstGeom prst="roundRect">
            <a:avLst>
              <a:gd name="adj" fmla="val 7547"/>
            </a:avLst>
          </a:prstGeom>
          <a:solidFill>
            <a:srgbClr val="F8FBFB"/>
          </a:solidFill>
          <a:ln w="12700">
            <a:solidFill>
              <a:srgbClr val="DDECEC"/>
            </a:solidFill>
            <a:prstDash val="solid"/>
          </a:ln>
        </p:spPr>
        <p:txBody>
          <a:bodyPr/>
          <a:lstStyle/>
          <a:p>
            <a:endParaRPr lang="en-ZA"/>
          </a:p>
        </p:txBody>
      </p:sp>
      <p:sp>
        <p:nvSpPr>
          <p:cNvPr id="6" name="Text 3"/>
          <p:cNvSpPr/>
          <p:nvPr/>
        </p:nvSpPr>
        <p:spPr>
          <a:xfrm>
            <a:off x="941832" y="1179576"/>
            <a:ext cx="411480" cy="274320"/>
          </a:xfrm>
          <a:prstGeom prst="rect">
            <a:avLst/>
          </a:prstGeom>
          <a:noFill/>
          <a:ln/>
        </p:spPr>
        <p:txBody>
          <a:bodyPr wrap="square" lIns="0" tIns="0" rIns="0" bIns="0" rtlCol="0" anchor="ctr"/>
          <a:lstStyle/>
          <a:p>
            <a:pPr marL="0" indent="0">
              <a:buNone/>
            </a:pPr>
            <a:r>
              <a:rPr lang="en-US" sz="1400" b="1" dirty="0">
                <a:solidFill>
                  <a:srgbClr val="0B2E59"/>
                </a:solidFill>
              </a:rPr>
              <a:t>01</a:t>
            </a:r>
            <a:endParaRPr lang="en-US" sz="1400" dirty="0"/>
          </a:p>
        </p:txBody>
      </p:sp>
      <p:sp>
        <p:nvSpPr>
          <p:cNvPr id="7" name="Text 4"/>
          <p:cNvSpPr/>
          <p:nvPr/>
        </p:nvSpPr>
        <p:spPr>
          <a:xfrm>
            <a:off x="1463040" y="1179576"/>
            <a:ext cx="2651760" cy="201168"/>
          </a:xfrm>
          <a:prstGeom prst="rect">
            <a:avLst/>
          </a:prstGeom>
          <a:noFill/>
          <a:ln/>
        </p:spPr>
        <p:txBody>
          <a:bodyPr wrap="square" lIns="0" tIns="0" rIns="0" bIns="0" rtlCol="0" anchor="ctr">
            <a:normAutofit/>
          </a:bodyPr>
          <a:lstStyle/>
          <a:p>
            <a:pPr marL="0" indent="0">
              <a:buNone/>
            </a:pPr>
            <a:r>
              <a:rPr lang="en-US" sz="1150" b="1" dirty="0">
                <a:solidFill>
                  <a:srgbClr val="0B2E59"/>
                </a:solidFill>
              </a:rPr>
              <a:t>Leadership tolerance</a:t>
            </a:r>
            <a:endParaRPr lang="en-US" sz="1150" dirty="0"/>
          </a:p>
        </p:txBody>
      </p:sp>
      <p:sp>
        <p:nvSpPr>
          <p:cNvPr id="8" name="Text 5"/>
          <p:cNvSpPr/>
          <p:nvPr/>
        </p:nvSpPr>
        <p:spPr>
          <a:xfrm>
            <a:off x="1397723" y="1463040"/>
            <a:ext cx="2953512" cy="347472"/>
          </a:xfrm>
          <a:prstGeom prst="rect">
            <a:avLst/>
          </a:prstGeom>
          <a:noFill/>
          <a:ln/>
        </p:spPr>
        <p:txBody>
          <a:bodyPr wrap="square" lIns="0" tIns="0" rIns="0" bIns="0" rtlCol="0" anchor="ctr">
            <a:noAutofit/>
          </a:bodyPr>
          <a:lstStyle/>
          <a:p>
            <a:pPr marL="0" indent="0">
              <a:buNone/>
            </a:pPr>
            <a:r>
              <a:rPr lang="en-US" sz="1200" dirty="0">
                <a:solidFill>
                  <a:srgbClr val="4D4D4D"/>
                </a:solidFill>
              </a:rPr>
              <a:t>Slow action on findings, weak ethical tone and limited accountability.</a:t>
            </a:r>
            <a:endParaRPr lang="en-US" sz="1200" dirty="0"/>
          </a:p>
        </p:txBody>
      </p:sp>
      <p:sp>
        <p:nvSpPr>
          <p:cNvPr id="9" name="Shape 6"/>
          <p:cNvSpPr/>
          <p:nvPr/>
        </p:nvSpPr>
        <p:spPr>
          <a:xfrm>
            <a:off x="4572000" y="1024128"/>
            <a:ext cx="3493008" cy="969264"/>
          </a:xfrm>
          <a:prstGeom prst="roundRect">
            <a:avLst>
              <a:gd name="adj" fmla="val 7547"/>
            </a:avLst>
          </a:prstGeom>
          <a:solidFill>
            <a:srgbClr val="F8FBFB"/>
          </a:solidFill>
          <a:ln w="12700">
            <a:solidFill>
              <a:srgbClr val="DDECEC"/>
            </a:solidFill>
            <a:prstDash val="solid"/>
          </a:ln>
        </p:spPr>
        <p:txBody>
          <a:bodyPr/>
          <a:lstStyle/>
          <a:p>
            <a:endParaRPr lang="en-ZA"/>
          </a:p>
        </p:txBody>
      </p:sp>
      <p:sp>
        <p:nvSpPr>
          <p:cNvPr id="10" name="Text 7"/>
          <p:cNvSpPr/>
          <p:nvPr/>
        </p:nvSpPr>
        <p:spPr>
          <a:xfrm>
            <a:off x="4736592" y="1179576"/>
            <a:ext cx="411480" cy="274320"/>
          </a:xfrm>
          <a:prstGeom prst="rect">
            <a:avLst/>
          </a:prstGeom>
          <a:noFill/>
          <a:ln/>
        </p:spPr>
        <p:txBody>
          <a:bodyPr wrap="square" lIns="0" tIns="0" rIns="0" bIns="0" rtlCol="0" anchor="ctr"/>
          <a:lstStyle/>
          <a:p>
            <a:pPr marL="0" indent="0">
              <a:buNone/>
            </a:pPr>
            <a:r>
              <a:rPr lang="en-US" sz="1400" b="1" dirty="0">
                <a:solidFill>
                  <a:srgbClr val="009B8E"/>
                </a:solidFill>
              </a:rPr>
              <a:t>02</a:t>
            </a:r>
            <a:endParaRPr lang="en-US" sz="1400" dirty="0"/>
          </a:p>
        </p:txBody>
      </p:sp>
      <p:sp>
        <p:nvSpPr>
          <p:cNvPr id="11" name="Text 8"/>
          <p:cNvSpPr/>
          <p:nvPr/>
        </p:nvSpPr>
        <p:spPr>
          <a:xfrm>
            <a:off x="5257800" y="1179576"/>
            <a:ext cx="2651760" cy="201168"/>
          </a:xfrm>
          <a:prstGeom prst="rect">
            <a:avLst/>
          </a:prstGeom>
          <a:noFill/>
          <a:ln/>
        </p:spPr>
        <p:txBody>
          <a:bodyPr wrap="square" lIns="0" tIns="0" rIns="0" bIns="0" rtlCol="0" anchor="ctr">
            <a:normAutofit/>
          </a:bodyPr>
          <a:lstStyle/>
          <a:p>
            <a:pPr marL="0" indent="0">
              <a:buNone/>
            </a:pPr>
            <a:r>
              <a:rPr lang="en-US" sz="1150" b="1" dirty="0">
                <a:solidFill>
                  <a:srgbClr val="0B2E59"/>
                </a:solidFill>
              </a:rPr>
              <a:t>Basic controls not embedded</a:t>
            </a:r>
            <a:endParaRPr lang="en-US" sz="1150" dirty="0"/>
          </a:p>
        </p:txBody>
      </p:sp>
      <p:sp>
        <p:nvSpPr>
          <p:cNvPr id="12" name="Text 9"/>
          <p:cNvSpPr/>
          <p:nvPr/>
        </p:nvSpPr>
        <p:spPr>
          <a:xfrm>
            <a:off x="5257800" y="1463040"/>
            <a:ext cx="2807208" cy="347472"/>
          </a:xfrm>
          <a:prstGeom prst="rect">
            <a:avLst/>
          </a:prstGeom>
          <a:noFill/>
          <a:ln/>
        </p:spPr>
        <p:txBody>
          <a:bodyPr wrap="square" lIns="0" tIns="0" rIns="0" bIns="0" rtlCol="0" anchor="ctr">
            <a:noAutofit/>
          </a:bodyPr>
          <a:lstStyle/>
          <a:p>
            <a:pPr marL="0" indent="0">
              <a:buNone/>
            </a:pPr>
            <a:r>
              <a:rPr lang="en-US" sz="1200" dirty="0">
                <a:solidFill>
                  <a:srgbClr val="4D4D4D"/>
                </a:solidFill>
              </a:rPr>
              <a:t>Reviews, reconciliations, evidence retention and approvals are inconsistent.</a:t>
            </a:r>
            <a:endParaRPr lang="en-US" sz="1200" dirty="0"/>
          </a:p>
        </p:txBody>
      </p:sp>
      <p:sp>
        <p:nvSpPr>
          <p:cNvPr id="13" name="Shape 10"/>
          <p:cNvSpPr/>
          <p:nvPr/>
        </p:nvSpPr>
        <p:spPr>
          <a:xfrm>
            <a:off x="8366760" y="1024128"/>
            <a:ext cx="3493008" cy="969264"/>
          </a:xfrm>
          <a:prstGeom prst="roundRect">
            <a:avLst>
              <a:gd name="adj" fmla="val 7547"/>
            </a:avLst>
          </a:prstGeom>
          <a:solidFill>
            <a:srgbClr val="F8FBFB"/>
          </a:solidFill>
          <a:ln w="12700">
            <a:solidFill>
              <a:srgbClr val="DDECEC"/>
            </a:solidFill>
            <a:prstDash val="solid"/>
          </a:ln>
        </p:spPr>
        <p:txBody>
          <a:bodyPr/>
          <a:lstStyle/>
          <a:p>
            <a:endParaRPr lang="en-ZA"/>
          </a:p>
        </p:txBody>
      </p:sp>
      <p:sp>
        <p:nvSpPr>
          <p:cNvPr id="14" name="Text 11"/>
          <p:cNvSpPr/>
          <p:nvPr/>
        </p:nvSpPr>
        <p:spPr>
          <a:xfrm>
            <a:off x="8531352" y="1179576"/>
            <a:ext cx="411480" cy="274320"/>
          </a:xfrm>
          <a:prstGeom prst="rect">
            <a:avLst/>
          </a:prstGeom>
          <a:noFill/>
          <a:ln/>
        </p:spPr>
        <p:txBody>
          <a:bodyPr wrap="square" lIns="0" tIns="0" rIns="0" bIns="0" rtlCol="0" anchor="ctr"/>
          <a:lstStyle/>
          <a:p>
            <a:pPr marL="0" indent="0">
              <a:buNone/>
            </a:pPr>
            <a:r>
              <a:rPr lang="en-US" sz="1400" b="1" dirty="0">
                <a:solidFill>
                  <a:srgbClr val="0B2E59"/>
                </a:solidFill>
              </a:rPr>
              <a:t>03</a:t>
            </a:r>
            <a:endParaRPr lang="en-US" sz="1400" dirty="0"/>
          </a:p>
        </p:txBody>
      </p:sp>
      <p:sp>
        <p:nvSpPr>
          <p:cNvPr id="15" name="Text 12"/>
          <p:cNvSpPr/>
          <p:nvPr/>
        </p:nvSpPr>
        <p:spPr>
          <a:xfrm>
            <a:off x="9052560" y="1179576"/>
            <a:ext cx="2651760" cy="201168"/>
          </a:xfrm>
          <a:prstGeom prst="rect">
            <a:avLst/>
          </a:prstGeom>
          <a:noFill/>
          <a:ln/>
        </p:spPr>
        <p:txBody>
          <a:bodyPr wrap="square" lIns="0" tIns="0" rIns="0" bIns="0" rtlCol="0" anchor="ctr">
            <a:normAutofit/>
          </a:bodyPr>
          <a:lstStyle/>
          <a:p>
            <a:pPr marL="0" indent="0">
              <a:buNone/>
            </a:pPr>
            <a:r>
              <a:rPr lang="en-US" sz="1150" b="1" dirty="0">
                <a:solidFill>
                  <a:srgbClr val="0B2E59"/>
                </a:solidFill>
              </a:rPr>
              <a:t>Procurement planning failures</a:t>
            </a:r>
            <a:endParaRPr lang="en-US" sz="1150" dirty="0"/>
          </a:p>
        </p:txBody>
      </p:sp>
      <p:sp>
        <p:nvSpPr>
          <p:cNvPr id="16" name="Text 13"/>
          <p:cNvSpPr/>
          <p:nvPr/>
        </p:nvSpPr>
        <p:spPr>
          <a:xfrm>
            <a:off x="9052560" y="1463040"/>
            <a:ext cx="2651760" cy="347472"/>
          </a:xfrm>
          <a:prstGeom prst="rect">
            <a:avLst/>
          </a:prstGeom>
          <a:noFill/>
          <a:ln/>
        </p:spPr>
        <p:txBody>
          <a:bodyPr wrap="square" lIns="0" tIns="0" rIns="0" bIns="0" rtlCol="0" anchor="ctr">
            <a:noAutofit/>
          </a:bodyPr>
          <a:lstStyle/>
          <a:p>
            <a:pPr marL="0" indent="0">
              <a:buNone/>
            </a:pPr>
            <a:r>
              <a:rPr lang="en-US" sz="1200" dirty="0">
                <a:solidFill>
                  <a:srgbClr val="4D4D4D"/>
                </a:solidFill>
              </a:rPr>
              <a:t>Needs, specifications, market testing and acceptance criteria are weak.</a:t>
            </a:r>
            <a:endParaRPr lang="en-US" sz="1200" dirty="0"/>
          </a:p>
        </p:txBody>
      </p:sp>
      <p:sp>
        <p:nvSpPr>
          <p:cNvPr id="17" name="Shape 14"/>
          <p:cNvSpPr/>
          <p:nvPr/>
        </p:nvSpPr>
        <p:spPr>
          <a:xfrm>
            <a:off x="777240" y="2249424"/>
            <a:ext cx="3493008" cy="969264"/>
          </a:xfrm>
          <a:prstGeom prst="roundRect">
            <a:avLst>
              <a:gd name="adj" fmla="val 7547"/>
            </a:avLst>
          </a:prstGeom>
          <a:solidFill>
            <a:srgbClr val="F8FBFB"/>
          </a:solidFill>
          <a:ln w="12700">
            <a:solidFill>
              <a:srgbClr val="DDECEC"/>
            </a:solidFill>
            <a:prstDash val="solid"/>
          </a:ln>
        </p:spPr>
        <p:txBody>
          <a:bodyPr/>
          <a:lstStyle/>
          <a:p>
            <a:endParaRPr lang="en-ZA"/>
          </a:p>
        </p:txBody>
      </p:sp>
      <p:sp>
        <p:nvSpPr>
          <p:cNvPr id="18" name="Text 15"/>
          <p:cNvSpPr/>
          <p:nvPr/>
        </p:nvSpPr>
        <p:spPr>
          <a:xfrm>
            <a:off x="941832" y="2404872"/>
            <a:ext cx="411480" cy="274320"/>
          </a:xfrm>
          <a:prstGeom prst="rect">
            <a:avLst/>
          </a:prstGeom>
          <a:noFill/>
          <a:ln/>
        </p:spPr>
        <p:txBody>
          <a:bodyPr wrap="square" lIns="0" tIns="0" rIns="0" bIns="0" rtlCol="0" anchor="ctr"/>
          <a:lstStyle/>
          <a:p>
            <a:pPr marL="0" indent="0">
              <a:buNone/>
            </a:pPr>
            <a:r>
              <a:rPr lang="en-US" sz="1400" b="1" dirty="0">
                <a:solidFill>
                  <a:srgbClr val="009B8E"/>
                </a:solidFill>
              </a:rPr>
              <a:t>04</a:t>
            </a:r>
            <a:endParaRPr lang="en-US" sz="1400" dirty="0"/>
          </a:p>
        </p:txBody>
      </p:sp>
      <p:sp>
        <p:nvSpPr>
          <p:cNvPr id="19" name="Text 16"/>
          <p:cNvSpPr/>
          <p:nvPr/>
        </p:nvSpPr>
        <p:spPr>
          <a:xfrm>
            <a:off x="1463040" y="2404872"/>
            <a:ext cx="2651760" cy="201168"/>
          </a:xfrm>
          <a:prstGeom prst="rect">
            <a:avLst/>
          </a:prstGeom>
          <a:noFill/>
          <a:ln/>
        </p:spPr>
        <p:txBody>
          <a:bodyPr wrap="square" lIns="0" tIns="0" rIns="0" bIns="0" rtlCol="0" anchor="ctr">
            <a:normAutofit/>
          </a:bodyPr>
          <a:lstStyle/>
          <a:p>
            <a:pPr marL="0" indent="0">
              <a:buNone/>
            </a:pPr>
            <a:r>
              <a:rPr lang="en-US" sz="1150" b="1" dirty="0">
                <a:solidFill>
                  <a:srgbClr val="0B2E59"/>
                </a:solidFill>
              </a:rPr>
              <a:t>Contract management gaps</a:t>
            </a:r>
            <a:endParaRPr lang="en-US" sz="1150" dirty="0"/>
          </a:p>
        </p:txBody>
      </p:sp>
      <p:sp>
        <p:nvSpPr>
          <p:cNvPr id="20" name="Text 17"/>
          <p:cNvSpPr/>
          <p:nvPr/>
        </p:nvSpPr>
        <p:spPr>
          <a:xfrm>
            <a:off x="1276427" y="2688336"/>
            <a:ext cx="3024985" cy="347472"/>
          </a:xfrm>
          <a:prstGeom prst="rect">
            <a:avLst/>
          </a:prstGeom>
          <a:noFill/>
          <a:ln/>
        </p:spPr>
        <p:txBody>
          <a:bodyPr wrap="square" lIns="0" tIns="0" rIns="0" bIns="0" rtlCol="0" anchor="ctr">
            <a:noAutofit/>
          </a:bodyPr>
          <a:lstStyle/>
          <a:p>
            <a:pPr marL="0" indent="0">
              <a:buNone/>
            </a:pPr>
            <a:r>
              <a:rPr lang="en-US" sz="1200" dirty="0">
                <a:solidFill>
                  <a:srgbClr val="4D4D4D"/>
                </a:solidFill>
              </a:rPr>
              <a:t>Performance is not monitored and deliverables are not verified before payment.</a:t>
            </a:r>
            <a:endParaRPr lang="en-US" sz="1200" dirty="0"/>
          </a:p>
        </p:txBody>
      </p:sp>
      <p:sp>
        <p:nvSpPr>
          <p:cNvPr id="21" name="Shape 18"/>
          <p:cNvSpPr/>
          <p:nvPr/>
        </p:nvSpPr>
        <p:spPr>
          <a:xfrm>
            <a:off x="4572000" y="2249424"/>
            <a:ext cx="3493008" cy="969264"/>
          </a:xfrm>
          <a:prstGeom prst="roundRect">
            <a:avLst>
              <a:gd name="adj" fmla="val 7547"/>
            </a:avLst>
          </a:prstGeom>
          <a:solidFill>
            <a:srgbClr val="F8FBFB"/>
          </a:solidFill>
          <a:ln w="12700">
            <a:solidFill>
              <a:srgbClr val="DDECEC"/>
            </a:solidFill>
            <a:prstDash val="solid"/>
          </a:ln>
        </p:spPr>
        <p:txBody>
          <a:bodyPr/>
          <a:lstStyle/>
          <a:p>
            <a:endParaRPr lang="en-ZA"/>
          </a:p>
        </p:txBody>
      </p:sp>
      <p:sp>
        <p:nvSpPr>
          <p:cNvPr id="22" name="Text 19"/>
          <p:cNvSpPr/>
          <p:nvPr/>
        </p:nvSpPr>
        <p:spPr>
          <a:xfrm>
            <a:off x="4736592" y="2404872"/>
            <a:ext cx="411480" cy="274320"/>
          </a:xfrm>
          <a:prstGeom prst="rect">
            <a:avLst/>
          </a:prstGeom>
          <a:noFill/>
          <a:ln/>
        </p:spPr>
        <p:txBody>
          <a:bodyPr wrap="square" lIns="0" tIns="0" rIns="0" bIns="0" rtlCol="0" anchor="ctr"/>
          <a:lstStyle/>
          <a:p>
            <a:pPr marL="0" indent="0">
              <a:buNone/>
            </a:pPr>
            <a:r>
              <a:rPr lang="en-US" sz="1400" b="1" dirty="0">
                <a:solidFill>
                  <a:srgbClr val="0B2E59"/>
                </a:solidFill>
              </a:rPr>
              <a:t>05</a:t>
            </a:r>
            <a:endParaRPr lang="en-US" sz="1400" dirty="0"/>
          </a:p>
        </p:txBody>
      </p:sp>
      <p:sp>
        <p:nvSpPr>
          <p:cNvPr id="23" name="Text 20"/>
          <p:cNvSpPr/>
          <p:nvPr/>
        </p:nvSpPr>
        <p:spPr>
          <a:xfrm>
            <a:off x="5257800" y="2404872"/>
            <a:ext cx="2651760" cy="201168"/>
          </a:xfrm>
          <a:prstGeom prst="rect">
            <a:avLst/>
          </a:prstGeom>
          <a:noFill/>
          <a:ln/>
        </p:spPr>
        <p:txBody>
          <a:bodyPr wrap="square" lIns="0" tIns="0" rIns="0" bIns="0" rtlCol="0" anchor="ctr">
            <a:normAutofit/>
          </a:bodyPr>
          <a:lstStyle/>
          <a:p>
            <a:pPr marL="0" indent="0">
              <a:buNone/>
            </a:pPr>
            <a:r>
              <a:rPr lang="en-US" sz="1150" b="1" dirty="0">
                <a:solidFill>
                  <a:srgbClr val="0B2E59"/>
                </a:solidFill>
              </a:rPr>
              <a:t>Consequence delays</a:t>
            </a:r>
            <a:endParaRPr lang="en-US" sz="1150" dirty="0"/>
          </a:p>
        </p:txBody>
      </p:sp>
      <p:sp>
        <p:nvSpPr>
          <p:cNvPr id="24" name="Text 21"/>
          <p:cNvSpPr/>
          <p:nvPr/>
        </p:nvSpPr>
        <p:spPr>
          <a:xfrm>
            <a:off x="5257800" y="2688336"/>
            <a:ext cx="2651760" cy="347472"/>
          </a:xfrm>
          <a:prstGeom prst="rect">
            <a:avLst/>
          </a:prstGeom>
          <a:noFill/>
          <a:ln/>
        </p:spPr>
        <p:txBody>
          <a:bodyPr wrap="square" lIns="0" tIns="0" rIns="0" bIns="0" rtlCol="0" anchor="ctr">
            <a:noAutofit/>
          </a:bodyPr>
          <a:lstStyle/>
          <a:p>
            <a:pPr marL="0" indent="0">
              <a:buNone/>
            </a:pPr>
            <a:r>
              <a:rPr lang="en-US" sz="1200" dirty="0">
                <a:solidFill>
                  <a:srgbClr val="4D4D4D"/>
                </a:solidFill>
              </a:rPr>
              <a:t>UIFW, fraud and misconduct are not investigated or dealt with timeously.</a:t>
            </a:r>
            <a:endParaRPr lang="en-US" sz="1200" dirty="0"/>
          </a:p>
        </p:txBody>
      </p:sp>
      <p:sp>
        <p:nvSpPr>
          <p:cNvPr id="25" name="Shape 22"/>
          <p:cNvSpPr/>
          <p:nvPr/>
        </p:nvSpPr>
        <p:spPr>
          <a:xfrm>
            <a:off x="8366760" y="2249424"/>
            <a:ext cx="3493008" cy="969264"/>
          </a:xfrm>
          <a:prstGeom prst="roundRect">
            <a:avLst>
              <a:gd name="adj" fmla="val 7547"/>
            </a:avLst>
          </a:prstGeom>
          <a:solidFill>
            <a:srgbClr val="F8FBFB"/>
          </a:solidFill>
          <a:ln w="12700">
            <a:solidFill>
              <a:srgbClr val="DDECEC"/>
            </a:solidFill>
            <a:prstDash val="solid"/>
          </a:ln>
        </p:spPr>
        <p:txBody>
          <a:bodyPr/>
          <a:lstStyle/>
          <a:p>
            <a:endParaRPr lang="en-ZA"/>
          </a:p>
        </p:txBody>
      </p:sp>
      <p:sp>
        <p:nvSpPr>
          <p:cNvPr id="26" name="Text 23"/>
          <p:cNvSpPr/>
          <p:nvPr/>
        </p:nvSpPr>
        <p:spPr>
          <a:xfrm>
            <a:off x="8531352" y="2404872"/>
            <a:ext cx="411480" cy="274320"/>
          </a:xfrm>
          <a:prstGeom prst="rect">
            <a:avLst/>
          </a:prstGeom>
          <a:noFill/>
          <a:ln/>
        </p:spPr>
        <p:txBody>
          <a:bodyPr wrap="square" lIns="0" tIns="0" rIns="0" bIns="0" rtlCol="0" anchor="ctr"/>
          <a:lstStyle/>
          <a:p>
            <a:pPr marL="0" indent="0">
              <a:buNone/>
            </a:pPr>
            <a:r>
              <a:rPr lang="en-US" sz="1400" b="1" dirty="0">
                <a:solidFill>
                  <a:srgbClr val="009B8E"/>
                </a:solidFill>
              </a:rPr>
              <a:t>06</a:t>
            </a:r>
            <a:endParaRPr lang="en-US" sz="1400" dirty="0"/>
          </a:p>
        </p:txBody>
      </p:sp>
      <p:sp>
        <p:nvSpPr>
          <p:cNvPr id="27" name="Text 24"/>
          <p:cNvSpPr/>
          <p:nvPr/>
        </p:nvSpPr>
        <p:spPr>
          <a:xfrm>
            <a:off x="9052560" y="2404872"/>
            <a:ext cx="2651760" cy="201168"/>
          </a:xfrm>
          <a:prstGeom prst="rect">
            <a:avLst/>
          </a:prstGeom>
          <a:noFill/>
          <a:ln/>
        </p:spPr>
        <p:txBody>
          <a:bodyPr wrap="square" lIns="0" tIns="0" rIns="0" bIns="0" rtlCol="0" anchor="ctr">
            <a:normAutofit/>
          </a:bodyPr>
          <a:lstStyle/>
          <a:p>
            <a:pPr marL="0" indent="0">
              <a:buNone/>
            </a:pPr>
            <a:r>
              <a:rPr lang="en-US" sz="1150" b="1" dirty="0">
                <a:solidFill>
                  <a:srgbClr val="0B2E59"/>
                </a:solidFill>
              </a:rPr>
              <a:t>Fragmented data</a:t>
            </a:r>
            <a:endParaRPr lang="en-US" sz="1150" dirty="0"/>
          </a:p>
        </p:txBody>
      </p:sp>
      <p:sp>
        <p:nvSpPr>
          <p:cNvPr id="28" name="Text 25"/>
          <p:cNvSpPr/>
          <p:nvPr/>
        </p:nvSpPr>
        <p:spPr>
          <a:xfrm>
            <a:off x="9036141" y="2716329"/>
            <a:ext cx="3047005" cy="347472"/>
          </a:xfrm>
          <a:prstGeom prst="rect">
            <a:avLst/>
          </a:prstGeom>
          <a:noFill/>
          <a:ln/>
        </p:spPr>
        <p:txBody>
          <a:bodyPr wrap="square" lIns="0" tIns="0" rIns="0" bIns="0" rtlCol="0" anchor="ctr">
            <a:noAutofit/>
          </a:bodyPr>
          <a:lstStyle/>
          <a:p>
            <a:pPr marL="0" indent="0">
              <a:buNone/>
            </a:pPr>
            <a:r>
              <a:rPr lang="en-US" sz="1200" dirty="0">
                <a:solidFill>
                  <a:srgbClr val="4D4D4D"/>
                </a:solidFill>
              </a:rPr>
              <a:t>Systems do not connect procurement, contract, payment and performance information.</a:t>
            </a:r>
            <a:endParaRPr lang="en-US" sz="1200" dirty="0"/>
          </a:p>
        </p:txBody>
      </p:sp>
      <p:sp>
        <p:nvSpPr>
          <p:cNvPr id="29" name="Text 26"/>
          <p:cNvSpPr/>
          <p:nvPr/>
        </p:nvSpPr>
        <p:spPr>
          <a:xfrm>
            <a:off x="1066647" y="4326716"/>
            <a:ext cx="10058400" cy="475488"/>
          </a:xfrm>
          <a:prstGeom prst="rect">
            <a:avLst/>
          </a:prstGeom>
          <a:noFill/>
          <a:ln/>
        </p:spPr>
        <p:txBody>
          <a:bodyPr wrap="square" lIns="635" tIns="635" rIns="635" bIns="635" rtlCol="0" anchor="t">
            <a:normAutofit lnSpcReduction="10000"/>
          </a:bodyPr>
          <a:lstStyle/>
          <a:p>
            <a:pPr marL="0" indent="0" algn="ctr">
              <a:buNone/>
            </a:pPr>
            <a:r>
              <a:rPr lang="en-US" sz="1700" b="1" dirty="0">
                <a:solidFill>
                  <a:srgbClr val="0B2E59"/>
                </a:solidFill>
                <a:latin typeface="Arial" pitchFamily="34" charset="0"/>
                <a:ea typeface="Arial" pitchFamily="34" charset="-122"/>
                <a:cs typeface="Arial" pitchFamily="34" charset="-120"/>
              </a:rPr>
              <a:t>The shift required is from compliance as a year-end exercise to controls as daily management discipline.</a:t>
            </a:r>
            <a:endParaRPr lang="en-US" sz="1700" dirty="0"/>
          </a:p>
        </p:txBody>
      </p:sp>
      <p:sp>
        <p:nvSpPr>
          <p:cNvPr id="30" name="Text 27"/>
          <p:cNvSpPr/>
          <p:nvPr/>
        </p:nvSpPr>
        <p:spPr>
          <a:xfrm>
            <a:off x="566928" y="6565392"/>
            <a:ext cx="7955280" cy="164592"/>
          </a:xfrm>
          <a:prstGeom prst="rect">
            <a:avLst/>
          </a:prstGeom>
          <a:noFill/>
          <a:ln/>
        </p:spPr>
        <p:txBody>
          <a:bodyPr wrap="square" lIns="0" tIns="0" rIns="0" bIns="0" rtlCol="0" anchor="ctr">
            <a:normAutofit/>
          </a:bodyPr>
          <a:lstStyle/>
          <a:p>
            <a:pPr marL="0" indent="0">
              <a:buNone/>
            </a:pPr>
            <a:r>
              <a:rPr lang="en-US" sz="560" dirty="0">
                <a:solidFill>
                  <a:srgbClr val="777777"/>
                </a:solidFill>
              </a:rPr>
              <a:t>Source: AGSA PFMA and MFMA general report insights</a:t>
            </a:r>
            <a:endParaRPr lang="en-US" sz="560" dirty="0"/>
          </a:p>
        </p:txBody>
      </p:sp>
      <p:sp>
        <p:nvSpPr>
          <p:cNvPr id="31" name="Slide Number Placeholder 2">
            <a:extLst>
              <a:ext uri="{FF2B5EF4-FFF2-40B4-BE49-F238E27FC236}">
                <a16:creationId xmlns:a16="http://schemas.microsoft.com/office/drawing/2014/main" id="{6E169D05-37E4-4CEE-A8C7-3B4520D028E2}"/>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22</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REMEDIES</a:t>
            </a:r>
            <a:endParaRPr lang="en-US" sz="740" dirty="0"/>
          </a:p>
        </p:txBody>
      </p:sp>
      <p:sp>
        <p:nvSpPr>
          <p:cNvPr id="4" name="Text 1"/>
          <p:cNvSpPr/>
          <p:nvPr/>
        </p:nvSpPr>
        <p:spPr>
          <a:xfrm>
            <a:off x="347472" y="512064"/>
            <a:ext cx="10905246" cy="347472"/>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Recommendations: move from findings to prevention, recovery and deterrence</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Shape 2"/>
          <p:cNvSpPr/>
          <p:nvPr/>
        </p:nvSpPr>
        <p:spPr>
          <a:xfrm>
            <a:off x="777240" y="1325880"/>
            <a:ext cx="2514600" cy="2743200"/>
          </a:xfrm>
          <a:prstGeom prst="roundRect">
            <a:avLst>
              <a:gd name="adj" fmla="val 2909"/>
            </a:avLst>
          </a:prstGeom>
          <a:solidFill>
            <a:srgbClr val="FFFFFF"/>
          </a:solidFill>
          <a:ln w="12700">
            <a:solidFill>
              <a:srgbClr val="DDECEC"/>
            </a:solidFill>
            <a:prstDash val="solid"/>
          </a:ln>
        </p:spPr>
        <p:txBody>
          <a:bodyPr/>
          <a:lstStyle/>
          <a:p>
            <a:endParaRPr lang="en-ZA"/>
          </a:p>
        </p:txBody>
      </p:sp>
      <p:sp>
        <p:nvSpPr>
          <p:cNvPr id="6" name="Shape 3"/>
          <p:cNvSpPr/>
          <p:nvPr/>
        </p:nvSpPr>
        <p:spPr>
          <a:xfrm>
            <a:off x="1545336" y="1600200"/>
            <a:ext cx="960120" cy="960120"/>
          </a:xfrm>
          <a:prstGeom prst="ellipse">
            <a:avLst/>
          </a:prstGeom>
          <a:solidFill>
            <a:srgbClr val="0B2E59"/>
          </a:solidFill>
          <a:ln w="12700">
            <a:solidFill>
              <a:srgbClr val="0B2E59"/>
            </a:solidFill>
            <a:prstDash val="solid"/>
          </a:ln>
        </p:spPr>
        <p:txBody>
          <a:bodyPr/>
          <a:lstStyle/>
          <a:p>
            <a:endParaRPr lang="en-ZA"/>
          </a:p>
        </p:txBody>
      </p:sp>
      <p:sp>
        <p:nvSpPr>
          <p:cNvPr id="7" name="Text 4"/>
          <p:cNvSpPr/>
          <p:nvPr/>
        </p:nvSpPr>
        <p:spPr>
          <a:xfrm>
            <a:off x="1545336" y="1810512"/>
            <a:ext cx="960120" cy="228600"/>
          </a:xfrm>
          <a:prstGeom prst="rect">
            <a:avLst/>
          </a:prstGeom>
          <a:noFill/>
          <a:ln/>
        </p:spPr>
        <p:txBody>
          <a:bodyPr wrap="square" lIns="0" tIns="0" rIns="0" bIns="0" rtlCol="0" anchor="ctr"/>
          <a:lstStyle/>
          <a:p>
            <a:pPr marL="0" indent="0" algn="ctr">
              <a:buNone/>
            </a:pPr>
            <a:r>
              <a:rPr lang="en-US" sz="1800" b="1" dirty="0">
                <a:solidFill>
                  <a:srgbClr val="FFFFFF"/>
                </a:solidFill>
              </a:rPr>
              <a:t>1</a:t>
            </a:r>
            <a:endParaRPr lang="en-US" sz="1800" dirty="0"/>
          </a:p>
        </p:txBody>
      </p:sp>
      <p:sp>
        <p:nvSpPr>
          <p:cNvPr id="8" name="Text 5"/>
          <p:cNvSpPr/>
          <p:nvPr/>
        </p:nvSpPr>
        <p:spPr>
          <a:xfrm>
            <a:off x="941832" y="2761488"/>
            <a:ext cx="2194560" cy="274320"/>
          </a:xfrm>
          <a:prstGeom prst="rect">
            <a:avLst/>
          </a:prstGeom>
          <a:noFill/>
          <a:ln/>
        </p:spPr>
        <p:txBody>
          <a:bodyPr wrap="square" lIns="0" tIns="0" rIns="0" bIns="0" rtlCol="0" anchor="ctr"/>
          <a:lstStyle/>
          <a:p>
            <a:pPr marL="0" indent="0" algn="ctr">
              <a:buNone/>
            </a:pPr>
            <a:r>
              <a:rPr lang="en-US" sz="1500" b="1" dirty="0">
                <a:solidFill>
                  <a:srgbClr val="0B2E59"/>
                </a:solidFill>
              </a:rPr>
              <a:t>Prevent</a:t>
            </a:r>
            <a:endParaRPr lang="en-US" sz="1500" dirty="0"/>
          </a:p>
        </p:txBody>
      </p:sp>
      <p:sp>
        <p:nvSpPr>
          <p:cNvPr id="9" name="Text 6"/>
          <p:cNvSpPr/>
          <p:nvPr/>
        </p:nvSpPr>
        <p:spPr>
          <a:xfrm>
            <a:off x="1005840" y="3182112"/>
            <a:ext cx="2057400" cy="594360"/>
          </a:xfrm>
          <a:prstGeom prst="rect">
            <a:avLst/>
          </a:prstGeom>
          <a:noFill/>
          <a:ln/>
        </p:spPr>
        <p:txBody>
          <a:bodyPr wrap="square" lIns="0" tIns="0" rIns="0" bIns="0" rtlCol="0" anchor="ctr">
            <a:noAutofit/>
          </a:bodyPr>
          <a:lstStyle/>
          <a:p>
            <a:pPr marL="0" indent="0" algn="ctr">
              <a:buNone/>
            </a:pPr>
            <a:r>
              <a:rPr lang="en-US" sz="1200" dirty="0">
                <a:solidFill>
                  <a:srgbClr val="4D4D4D"/>
                </a:solidFill>
              </a:rPr>
              <a:t>Strong planning, fair specifications, market testing, independent evaluation and digital procurement trails.</a:t>
            </a:r>
            <a:endParaRPr lang="en-US" sz="1200" dirty="0"/>
          </a:p>
        </p:txBody>
      </p:sp>
      <p:sp>
        <p:nvSpPr>
          <p:cNvPr id="10" name="Shape 7"/>
          <p:cNvSpPr/>
          <p:nvPr/>
        </p:nvSpPr>
        <p:spPr>
          <a:xfrm>
            <a:off x="3611880" y="1325880"/>
            <a:ext cx="2514600" cy="2743200"/>
          </a:xfrm>
          <a:prstGeom prst="roundRect">
            <a:avLst>
              <a:gd name="adj" fmla="val 2909"/>
            </a:avLst>
          </a:prstGeom>
          <a:solidFill>
            <a:srgbClr val="F7FAFA"/>
          </a:solidFill>
          <a:ln w="12700">
            <a:solidFill>
              <a:srgbClr val="DDECEC"/>
            </a:solidFill>
            <a:prstDash val="solid"/>
          </a:ln>
        </p:spPr>
        <p:txBody>
          <a:bodyPr/>
          <a:lstStyle/>
          <a:p>
            <a:endParaRPr lang="en-ZA"/>
          </a:p>
        </p:txBody>
      </p:sp>
      <p:sp>
        <p:nvSpPr>
          <p:cNvPr id="11" name="Shape 8"/>
          <p:cNvSpPr/>
          <p:nvPr/>
        </p:nvSpPr>
        <p:spPr>
          <a:xfrm>
            <a:off x="4379976" y="1600200"/>
            <a:ext cx="960120" cy="960120"/>
          </a:xfrm>
          <a:prstGeom prst="ellipse">
            <a:avLst/>
          </a:prstGeom>
          <a:solidFill>
            <a:srgbClr val="009B8E"/>
          </a:solidFill>
          <a:ln w="12700">
            <a:solidFill>
              <a:srgbClr val="009B8E"/>
            </a:solidFill>
            <a:prstDash val="solid"/>
          </a:ln>
        </p:spPr>
        <p:txBody>
          <a:bodyPr/>
          <a:lstStyle/>
          <a:p>
            <a:endParaRPr lang="en-ZA"/>
          </a:p>
        </p:txBody>
      </p:sp>
      <p:sp>
        <p:nvSpPr>
          <p:cNvPr id="12" name="Text 9"/>
          <p:cNvSpPr/>
          <p:nvPr/>
        </p:nvSpPr>
        <p:spPr>
          <a:xfrm>
            <a:off x="4379976" y="1810512"/>
            <a:ext cx="960120" cy="228600"/>
          </a:xfrm>
          <a:prstGeom prst="rect">
            <a:avLst/>
          </a:prstGeom>
          <a:noFill/>
          <a:ln/>
        </p:spPr>
        <p:txBody>
          <a:bodyPr wrap="square" lIns="0" tIns="0" rIns="0" bIns="0" rtlCol="0" anchor="ctr"/>
          <a:lstStyle/>
          <a:p>
            <a:pPr marL="0" indent="0" algn="ctr">
              <a:buNone/>
            </a:pPr>
            <a:r>
              <a:rPr lang="en-US" sz="1800" b="1" dirty="0">
                <a:solidFill>
                  <a:srgbClr val="FFFFFF"/>
                </a:solidFill>
              </a:rPr>
              <a:t>2</a:t>
            </a:r>
            <a:endParaRPr lang="en-US" sz="1800" dirty="0"/>
          </a:p>
        </p:txBody>
      </p:sp>
      <p:sp>
        <p:nvSpPr>
          <p:cNvPr id="13" name="Text 10"/>
          <p:cNvSpPr/>
          <p:nvPr/>
        </p:nvSpPr>
        <p:spPr>
          <a:xfrm>
            <a:off x="3776472" y="2761488"/>
            <a:ext cx="2194560" cy="274320"/>
          </a:xfrm>
          <a:prstGeom prst="rect">
            <a:avLst/>
          </a:prstGeom>
          <a:noFill/>
          <a:ln/>
        </p:spPr>
        <p:txBody>
          <a:bodyPr wrap="square" lIns="0" tIns="0" rIns="0" bIns="0" rtlCol="0" anchor="ctr"/>
          <a:lstStyle/>
          <a:p>
            <a:pPr marL="0" indent="0" algn="ctr">
              <a:buNone/>
            </a:pPr>
            <a:r>
              <a:rPr lang="en-US" sz="1500" b="1" dirty="0">
                <a:solidFill>
                  <a:srgbClr val="009B8E"/>
                </a:solidFill>
              </a:rPr>
              <a:t>Detect</a:t>
            </a:r>
            <a:endParaRPr lang="en-US" sz="1500" dirty="0"/>
          </a:p>
        </p:txBody>
      </p:sp>
      <p:sp>
        <p:nvSpPr>
          <p:cNvPr id="14" name="Text 11"/>
          <p:cNvSpPr/>
          <p:nvPr/>
        </p:nvSpPr>
        <p:spPr>
          <a:xfrm>
            <a:off x="3840480" y="3182112"/>
            <a:ext cx="2057400" cy="594360"/>
          </a:xfrm>
          <a:prstGeom prst="rect">
            <a:avLst/>
          </a:prstGeom>
          <a:noFill/>
          <a:ln/>
        </p:spPr>
        <p:txBody>
          <a:bodyPr wrap="square" lIns="0" tIns="0" rIns="0" bIns="0" rtlCol="0" anchor="ctr">
            <a:noAutofit/>
          </a:bodyPr>
          <a:lstStyle/>
          <a:p>
            <a:pPr marL="0" indent="0" algn="ctr">
              <a:buNone/>
            </a:pPr>
            <a:r>
              <a:rPr lang="en-US" sz="1200" dirty="0">
                <a:solidFill>
                  <a:srgbClr val="4D4D4D"/>
                </a:solidFill>
              </a:rPr>
              <a:t>Data analytics, exception reporting, supplier intelligence and continuous contract/payment monitoring.</a:t>
            </a:r>
            <a:endParaRPr lang="en-US" sz="1200" dirty="0"/>
          </a:p>
        </p:txBody>
      </p:sp>
      <p:sp>
        <p:nvSpPr>
          <p:cNvPr id="15" name="Shape 12"/>
          <p:cNvSpPr/>
          <p:nvPr/>
        </p:nvSpPr>
        <p:spPr>
          <a:xfrm>
            <a:off x="6446520" y="1325880"/>
            <a:ext cx="2514600" cy="2743200"/>
          </a:xfrm>
          <a:prstGeom prst="roundRect">
            <a:avLst>
              <a:gd name="adj" fmla="val 2909"/>
            </a:avLst>
          </a:prstGeom>
          <a:solidFill>
            <a:srgbClr val="FFFFFF"/>
          </a:solidFill>
          <a:ln w="12700">
            <a:solidFill>
              <a:srgbClr val="DDECEC"/>
            </a:solidFill>
            <a:prstDash val="solid"/>
          </a:ln>
        </p:spPr>
        <p:txBody>
          <a:bodyPr/>
          <a:lstStyle/>
          <a:p>
            <a:endParaRPr lang="en-ZA"/>
          </a:p>
        </p:txBody>
      </p:sp>
      <p:sp>
        <p:nvSpPr>
          <p:cNvPr id="16" name="Shape 13"/>
          <p:cNvSpPr/>
          <p:nvPr/>
        </p:nvSpPr>
        <p:spPr>
          <a:xfrm>
            <a:off x="7214616" y="1600200"/>
            <a:ext cx="960120" cy="960120"/>
          </a:xfrm>
          <a:prstGeom prst="ellipse">
            <a:avLst/>
          </a:prstGeom>
          <a:solidFill>
            <a:srgbClr val="0B2E59"/>
          </a:solidFill>
          <a:ln w="12700">
            <a:solidFill>
              <a:srgbClr val="0B2E59"/>
            </a:solidFill>
            <a:prstDash val="solid"/>
          </a:ln>
        </p:spPr>
        <p:txBody>
          <a:bodyPr/>
          <a:lstStyle/>
          <a:p>
            <a:endParaRPr lang="en-ZA"/>
          </a:p>
        </p:txBody>
      </p:sp>
      <p:sp>
        <p:nvSpPr>
          <p:cNvPr id="17" name="Text 14"/>
          <p:cNvSpPr/>
          <p:nvPr/>
        </p:nvSpPr>
        <p:spPr>
          <a:xfrm>
            <a:off x="7214616" y="1810512"/>
            <a:ext cx="960120" cy="228600"/>
          </a:xfrm>
          <a:prstGeom prst="rect">
            <a:avLst/>
          </a:prstGeom>
          <a:noFill/>
          <a:ln/>
        </p:spPr>
        <p:txBody>
          <a:bodyPr wrap="square" lIns="0" tIns="0" rIns="0" bIns="0" rtlCol="0" anchor="ctr"/>
          <a:lstStyle/>
          <a:p>
            <a:pPr marL="0" indent="0" algn="ctr">
              <a:buNone/>
            </a:pPr>
            <a:r>
              <a:rPr lang="en-US" sz="1800" b="1" dirty="0">
                <a:solidFill>
                  <a:srgbClr val="FFFFFF"/>
                </a:solidFill>
              </a:rPr>
              <a:t>3</a:t>
            </a:r>
            <a:endParaRPr lang="en-US" sz="1800" dirty="0"/>
          </a:p>
        </p:txBody>
      </p:sp>
      <p:sp>
        <p:nvSpPr>
          <p:cNvPr id="18" name="Text 15"/>
          <p:cNvSpPr/>
          <p:nvPr/>
        </p:nvSpPr>
        <p:spPr>
          <a:xfrm>
            <a:off x="6611112" y="2761488"/>
            <a:ext cx="2194560" cy="274320"/>
          </a:xfrm>
          <a:prstGeom prst="rect">
            <a:avLst/>
          </a:prstGeom>
          <a:noFill/>
          <a:ln/>
        </p:spPr>
        <p:txBody>
          <a:bodyPr wrap="square" lIns="0" tIns="0" rIns="0" bIns="0" rtlCol="0" anchor="ctr"/>
          <a:lstStyle/>
          <a:p>
            <a:pPr marL="0" indent="0" algn="ctr">
              <a:buNone/>
            </a:pPr>
            <a:r>
              <a:rPr lang="en-US" sz="1500" b="1" dirty="0">
                <a:solidFill>
                  <a:srgbClr val="0B2E59"/>
                </a:solidFill>
              </a:rPr>
              <a:t>Act</a:t>
            </a:r>
            <a:endParaRPr lang="en-US" sz="1500" dirty="0"/>
          </a:p>
        </p:txBody>
      </p:sp>
      <p:sp>
        <p:nvSpPr>
          <p:cNvPr id="19" name="Text 16"/>
          <p:cNvSpPr/>
          <p:nvPr/>
        </p:nvSpPr>
        <p:spPr>
          <a:xfrm>
            <a:off x="6675120" y="3182112"/>
            <a:ext cx="2057400" cy="594360"/>
          </a:xfrm>
          <a:prstGeom prst="rect">
            <a:avLst/>
          </a:prstGeom>
          <a:noFill/>
          <a:ln/>
        </p:spPr>
        <p:txBody>
          <a:bodyPr wrap="square" lIns="0" tIns="0" rIns="0" bIns="0" rtlCol="0" anchor="ctr">
            <a:noAutofit/>
          </a:bodyPr>
          <a:lstStyle/>
          <a:p>
            <a:pPr marL="0" indent="0" algn="ctr">
              <a:buNone/>
            </a:pPr>
            <a:r>
              <a:rPr lang="en-US" sz="1200" dirty="0">
                <a:solidFill>
                  <a:srgbClr val="4D4D4D"/>
                </a:solidFill>
              </a:rPr>
              <a:t>Timeous IE/UIFW assessment, investigations, recovery, discipline and referrals to appropriate public bodies.</a:t>
            </a:r>
            <a:endParaRPr lang="en-US" sz="1200" dirty="0"/>
          </a:p>
        </p:txBody>
      </p:sp>
      <p:sp>
        <p:nvSpPr>
          <p:cNvPr id="20" name="Shape 17"/>
          <p:cNvSpPr/>
          <p:nvPr/>
        </p:nvSpPr>
        <p:spPr>
          <a:xfrm>
            <a:off x="9281160" y="1325880"/>
            <a:ext cx="2514600" cy="2743200"/>
          </a:xfrm>
          <a:prstGeom prst="roundRect">
            <a:avLst>
              <a:gd name="adj" fmla="val 2909"/>
            </a:avLst>
          </a:prstGeom>
          <a:solidFill>
            <a:srgbClr val="F7FAFA"/>
          </a:solidFill>
          <a:ln w="12700">
            <a:solidFill>
              <a:srgbClr val="DDECEC"/>
            </a:solidFill>
            <a:prstDash val="solid"/>
          </a:ln>
        </p:spPr>
        <p:txBody>
          <a:bodyPr/>
          <a:lstStyle/>
          <a:p>
            <a:endParaRPr lang="en-ZA"/>
          </a:p>
        </p:txBody>
      </p:sp>
      <p:sp>
        <p:nvSpPr>
          <p:cNvPr id="21" name="Shape 18"/>
          <p:cNvSpPr/>
          <p:nvPr/>
        </p:nvSpPr>
        <p:spPr>
          <a:xfrm>
            <a:off x="10049256" y="1600200"/>
            <a:ext cx="960120" cy="960120"/>
          </a:xfrm>
          <a:prstGeom prst="ellipse">
            <a:avLst/>
          </a:prstGeom>
          <a:solidFill>
            <a:srgbClr val="009B8E"/>
          </a:solidFill>
          <a:ln w="12700">
            <a:solidFill>
              <a:srgbClr val="009B8E"/>
            </a:solidFill>
            <a:prstDash val="solid"/>
          </a:ln>
        </p:spPr>
        <p:txBody>
          <a:bodyPr/>
          <a:lstStyle/>
          <a:p>
            <a:endParaRPr lang="en-ZA"/>
          </a:p>
        </p:txBody>
      </p:sp>
      <p:sp>
        <p:nvSpPr>
          <p:cNvPr id="22" name="Text 19"/>
          <p:cNvSpPr/>
          <p:nvPr/>
        </p:nvSpPr>
        <p:spPr>
          <a:xfrm>
            <a:off x="10049256" y="1810512"/>
            <a:ext cx="960120" cy="228600"/>
          </a:xfrm>
          <a:prstGeom prst="rect">
            <a:avLst/>
          </a:prstGeom>
          <a:noFill/>
          <a:ln/>
        </p:spPr>
        <p:txBody>
          <a:bodyPr wrap="square" lIns="0" tIns="0" rIns="0" bIns="0" rtlCol="0" anchor="ctr"/>
          <a:lstStyle/>
          <a:p>
            <a:pPr marL="0" indent="0" algn="ctr">
              <a:buNone/>
            </a:pPr>
            <a:r>
              <a:rPr lang="en-US" sz="1800" b="1" dirty="0">
                <a:solidFill>
                  <a:srgbClr val="FFFFFF"/>
                </a:solidFill>
              </a:rPr>
              <a:t>4</a:t>
            </a:r>
            <a:endParaRPr lang="en-US" sz="1800" dirty="0"/>
          </a:p>
        </p:txBody>
      </p:sp>
      <p:sp>
        <p:nvSpPr>
          <p:cNvPr id="23" name="Text 20"/>
          <p:cNvSpPr/>
          <p:nvPr/>
        </p:nvSpPr>
        <p:spPr>
          <a:xfrm>
            <a:off x="9445752" y="2761488"/>
            <a:ext cx="2194560" cy="274320"/>
          </a:xfrm>
          <a:prstGeom prst="rect">
            <a:avLst/>
          </a:prstGeom>
          <a:noFill/>
          <a:ln/>
        </p:spPr>
        <p:txBody>
          <a:bodyPr wrap="square" lIns="0" tIns="0" rIns="0" bIns="0" rtlCol="0" anchor="ctr"/>
          <a:lstStyle/>
          <a:p>
            <a:pPr marL="0" indent="0" algn="ctr">
              <a:buNone/>
            </a:pPr>
            <a:r>
              <a:rPr lang="en-US" sz="1500" b="1" dirty="0">
                <a:solidFill>
                  <a:srgbClr val="009B8E"/>
                </a:solidFill>
              </a:rPr>
              <a:t>Reform</a:t>
            </a:r>
            <a:endParaRPr lang="en-US" sz="1500" dirty="0"/>
          </a:p>
        </p:txBody>
      </p:sp>
      <p:sp>
        <p:nvSpPr>
          <p:cNvPr id="24" name="Text 21"/>
          <p:cNvSpPr/>
          <p:nvPr/>
        </p:nvSpPr>
        <p:spPr>
          <a:xfrm>
            <a:off x="9509760" y="3182112"/>
            <a:ext cx="2057400" cy="594360"/>
          </a:xfrm>
          <a:prstGeom prst="rect">
            <a:avLst/>
          </a:prstGeom>
          <a:noFill/>
          <a:ln/>
        </p:spPr>
        <p:txBody>
          <a:bodyPr wrap="square" lIns="0" tIns="0" rIns="0" bIns="0" rtlCol="0" anchor="ctr">
            <a:noAutofit/>
          </a:bodyPr>
          <a:lstStyle/>
          <a:p>
            <a:pPr marL="0" indent="0" algn="ctr">
              <a:buNone/>
            </a:pPr>
            <a:r>
              <a:rPr lang="en-US" sz="1200" dirty="0">
                <a:solidFill>
                  <a:srgbClr val="4D4D4D"/>
                </a:solidFill>
              </a:rPr>
              <a:t>Fix policies, delegations, systems, roles and accountability lines so the same failure cannot recur.</a:t>
            </a:r>
            <a:endParaRPr lang="en-US" sz="1200" dirty="0"/>
          </a:p>
        </p:txBody>
      </p:sp>
      <p:sp>
        <p:nvSpPr>
          <p:cNvPr id="25" name="Text 22"/>
          <p:cNvSpPr/>
          <p:nvPr/>
        </p:nvSpPr>
        <p:spPr>
          <a:xfrm>
            <a:off x="868680" y="4892040"/>
            <a:ext cx="10241280" cy="566928"/>
          </a:xfrm>
          <a:prstGeom prst="rect">
            <a:avLst/>
          </a:prstGeom>
          <a:noFill/>
          <a:ln/>
        </p:spPr>
        <p:txBody>
          <a:bodyPr wrap="square" lIns="635" tIns="635" rIns="635" bIns="635" rtlCol="0" anchor="t">
            <a:normAutofit/>
          </a:bodyPr>
          <a:lstStyle/>
          <a:p>
            <a:pPr marL="0" indent="0" algn="ctr">
              <a:buNone/>
            </a:pPr>
            <a:r>
              <a:rPr lang="en-US" sz="1600" b="1" dirty="0">
                <a:solidFill>
                  <a:srgbClr val="0B2E59"/>
                </a:solidFill>
                <a:latin typeface="Arial" pitchFamily="34" charset="0"/>
                <a:ea typeface="Arial" pitchFamily="34" charset="-122"/>
                <a:cs typeface="Arial" pitchFamily="34" charset="-120"/>
              </a:rPr>
              <a:t>Roleplayers should agree on who must do what, by when, with evidence of completion — and track whether the remedy actually prevents recurrence.</a:t>
            </a:r>
            <a:endParaRPr lang="en-US" sz="1600" dirty="0"/>
          </a:p>
        </p:txBody>
      </p:sp>
      <p:sp>
        <p:nvSpPr>
          <p:cNvPr id="26" name="Slide Number Placeholder 2">
            <a:extLst>
              <a:ext uri="{FF2B5EF4-FFF2-40B4-BE49-F238E27FC236}">
                <a16:creationId xmlns:a16="http://schemas.microsoft.com/office/drawing/2014/main" id="{18D9112D-61F0-85AB-D45F-A350AB897B50}"/>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23</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mnt/data/image1.png"/>
          <p:cNvPicPr>
            <a:picLocks noChangeAspect="1"/>
          </p:cNvPicPr>
          <p:nvPr/>
        </p:nvPicPr>
        <p:blipFill>
          <a:blip r:embed="rId3"/>
          <a:stretch>
            <a:fillRect/>
          </a:stretch>
        </p:blipFill>
        <p:spPr>
          <a:xfrm>
            <a:off x="0" y="9331"/>
            <a:ext cx="12191695" cy="6858000"/>
          </a:xfrm>
          <a:prstGeom prst="rect">
            <a:avLst/>
          </a:prstGeom>
        </p:spPr>
      </p:pic>
      <p:sp>
        <p:nvSpPr>
          <p:cNvPr id="3" name="Text 0"/>
          <p:cNvSpPr/>
          <p:nvPr/>
        </p:nvSpPr>
        <p:spPr>
          <a:xfrm>
            <a:off x="356616" y="356616"/>
            <a:ext cx="7223760" cy="146304"/>
          </a:xfrm>
          <a:prstGeom prst="rect">
            <a:avLst/>
          </a:prstGeom>
          <a:noFill/>
          <a:ln/>
        </p:spPr>
        <p:txBody>
          <a:bodyPr wrap="square" lIns="0" tIns="0" rIns="0" bIns="0" rtlCol="0" anchor="ctr">
            <a:normAutofit/>
          </a:bodyPr>
          <a:lstStyle/>
          <a:p>
            <a:pPr marL="0" indent="0">
              <a:buNone/>
            </a:pPr>
            <a:r>
              <a:rPr lang="en-US" sz="740" b="1" dirty="0">
                <a:solidFill>
                  <a:srgbClr val="C8D700"/>
                </a:solidFill>
                <a:latin typeface="Arial" pitchFamily="34" charset="0"/>
                <a:ea typeface="Arial" pitchFamily="34" charset="-122"/>
                <a:cs typeface="Arial" pitchFamily="34" charset="-120"/>
              </a:rPr>
              <a:t>CLOSING MESSAGE</a:t>
            </a:r>
            <a:endParaRPr lang="en-US" sz="740" dirty="0"/>
          </a:p>
        </p:txBody>
      </p:sp>
      <p:sp>
        <p:nvSpPr>
          <p:cNvPr id="4" name="Text 1"/>
          <p:cNvSpPr/>
          <p:nvPr/>
        </p:nvSpPr>
        <p:spPr>
          <a:xfrm>
            <a:off x="347472" y="512064"/>
            <a:ext cx="8138160" cy="219456"/>
          </a:xfrm>
          <a:prstGeom prst="rect">
            <a:avLst/>
          </a:prstGeom>
          <a:noFill/>
          <a:ln/>
        </p:spPr>
        <p:txBody>
          <a:bodyPr wrap="square" lIns="0" tIns="0" rIns="0" bIns="0" rtlCol="0" anchor="ctr">
            <a:noAutofit/>
          </a:bodyPr>
          <a:lstStyle/>
          <a:p>
            <a:pPr marL="0" indent="0">
              <a:buNone/>
            </a:pPr>
            <a:r>
              <a:rPr lang="en-US" sz="2400" b="1" dirty="0">
                <a:solidFill>
                  <a:srgbClr val="FFFFFF"/>
                </a:solidFill>
                <a:latin typeface="Lato" panose="020F0502020204030203" pitchFamily="34" charset="0"/>
                <a:ea typeface="Lato" panose="020F0502020204030203" pitchFamily="34" charset="0"/>
                <a:cs typeface="Lato" panose="020F0502020204030203" pitchFamily="34" charset="0"/>
              </a:rPr>
              <a:t>CultureShift2030: the response after commissions</a:t>
            </a: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5" name="Text 2"/>
          <p:cNvSpPr/>
          <p:nvPr/>
        </p:nvSpPr>
        <p:spPr>
          <a:xfrm>
            <a:off x="777240" y="1212047"/>
            <a:ext cx="10698480" cy="502920"/>
          </a:xfrm>
          <a:prstGeom prst="rect">
            <a:avLst/>
          </a:prstGeom>
          <a:noFill/>
          <a:ln/>
        </p:spPr>
        <p:txBody>
          <a:bodyPr wrap="square" lIns="635" tIns="635" rIns="635" bIns="635" rtlCol="0" anchor="t">
            <a:normAutofit/>
          </a:bodyPr>
          <a:lstStyle/>
          <a:p>
            <a:pPr marL="0" indent="0" algn="ctr">
              <a:buNone/>
            </a:pPr>
            <a:r>
              <a:rPr lang="en-US" sz="2000" b="1" dirty="0">
                <a:solidFill>
                  <a:srgbClr val="0B2E59"/>
                </a:solidFill>
                <a:latin typeface="Arial" pitchFamily="34" charset="0"/>
                <a:ea typeface="Arial" pitchFamily="34" charset="-122"/>
                <a:cs typeface="Arial" pitchFamily="34" charset="-120"/>
              </a:rPr>
              <a:t>The desired legacy is not another report — it is a different public-sector culture.</a:t>
            </a:r>
            <a:endParaRPr lang="en-US" sz="2000" dirty="0"/>
          </a:p>
        </p:txBody>
      </p:sp>
      <p:sp>
        <p:nvSpPr>
          <p:cNvPr id="6" name="Shape 3"/>
          <p:cNvSpPr/>
          <p:nvPr/>
        </p:nvSpPr>
        <p:spPr>
          <a:xfrm>
            <a:off x="1143000" y="2148840"/>
            <a:ext cx="3215640" cy="658368"/>
          </a:xfrm>
          <a:prstGeom prst="chevron">
            <a:avLst>
              <a:gd name="adj" fmla="val 11111"/>
            </a:avLst>
          </a:prstGeom>
          <a:solidFill>
            <a:srgbClr val="0B2E59"/>
          </a:solidFill>
          <a:ln w="12700">
            <a:solidFill>
              <a:srgbClr val="0B2E59"/>
            </a:solidFill>
            <a:prstDash val="solid"/>
          </a:ln>
        </p:spPr>
        <p:txBody>
          <a:bodyPr/>
          <a:lstStyle/>
          <a:p>
            <a:endParaRPr lang="en-ZA"/>
          </a:p>
        </p:txBody>
      </p:sp>
      <p:sp>
        <p:nvSpPr>
          <p:cNvPr id="7" name="Text 4"/>
          <p:cNvSpPr/>
          <p:nvPr/>
        </p:nvSpPr>
        <p:spPr>
          <a:xfrm>
            <a:off x="1216152" y="2313432"/>
            <a:ext cx="3051048" cy="256032"/>
          </a:xfrm>
          <a:prstGeom prst="rect">
            <a:avLst/>
          </a:prstGeom>
          <a:noFill/>
          <a:ln/>
        </p:spPr>
        <p:txBody>
          <a:bodyPr wrap="square" lIns="0" tIns="0" rIns="0" bIns="0" rtlCol="0" anchor="ctr">
            <a:normAutofit fontScale="92500" lnSpcReduction="10000"/>
          </a:bodyPr>
          <a:lstStyle/>
          <a:p>
            <a:pPr marL="0" indent="0" algn="ctr">
              <a:buNone/>
            </a:pPr>
            <a:r>
              <a:rPr lang="en-US" sz="950" b="1" dirty="0">
                <a:solidFill>
                  <a:srgbClr val="FFFFFF"/>
                </a:solidFill>
              </a:rPr>
              <a:t>Insight</a:t>
            </a:r>
            <a:endParaRPr lang="en-US" sz="950" dirty="0"/>
          </a:p>
          <a:p>
            <a:pPr marL="0" indent="0" algn="ctr">
              <a:buNone/>
            </a:pPr>
            <a:r>
              <a:rPr lang="en-US" sz="950" b="1" dirty="0">
                <a:solidFill>
                  <a:srgbClr val="FFFFFF"/>
                </a:solidFill>
              </a:rPr>
              <a:t>know risks early</a:t>
            </a:r>
            <a:endParaRPr lang="en-US" sz="950" dirty="0"/>
          </a:p>
        </p:txBody>
      </p:sp>
      <p:sp>
        <p:nvSpPr>
          <p:cNvPr id="8" name="Shape 5"/>
          <p:cNvSpPr/>
          <p:nvPr/>
        </p:nvSpPr>
        <p:spPr>
          <a:xfrm>
            <a:off x="4495800" y="2148840"/>
            <a:ext cx="3215640" cy="658368"/>
          </a:xfrm>
          <a:prstGeom prst="chevron">
            <a:avLst>
              <a:gd name="adj" fmla="val 11111"/>
            </a:avLst>
          </a:prstGeom>
          <a:solidFill>
            <a:srgbClr val="009B8E"/>
          </a:solidFill>
          <a:ln w="12700">
            <a:solidFill>
              <a:srgbClr val="009B8E"/>
            </a:solidFill>
            <a:prstDash val="solid"/>
          </a:ln>
        </p:spPr>
        <p:txBody>
          <a:bodyPr/>
          <a:lstStyle/>
          <a:p>
            <a:endParaRPr lang="en-ZA"/>
          </a:p>
        </p:txBody>
      </p:sp>
      <p:sp>
        <p:nvSpPr>
          <p:cNvPr id="9" name="Text 6"/>
          <p:cNvSpPr/>
          <p:nvPr/>
        </p:nvSpPr>
        <p:spPr>
          <a:xfrm>
            <a:off x="4568952" y="2313432"/>
            <a:ext cx="3051048" cy="256032"/>
          </a:xfrm>
          <a:prstGeom prst="rect">
            <a:avLst/>
          </a:prstGeom>
          <a:noFill/>
          <a:ln/>
        </p:spPr>
        <p:txBody>
          <a:bodyPr wrap="square" lIns="0" tIns="0" rIns="0" bIns="0" rtlCol="0" anchor="ctr">
            <a:normAutofit fontScale="92500" lnSpcReduction="10000"/>
          </a:bodyPr>
          <a:lstStyle/>
          <a:p>
            <a:pPr marL="0" indent="0" algn="ctr">
              <a:buNone/>
            </a:pPr>
            <a:r>
              <a:rPr lang="en-US" sz="950" b="1" dirty="0">
                <a:solidFill>
                  <a:srgbClr val="FFFFFF"/>
                </a:solidFill>
              </a:rPr>
              <a:t>Influence</a:t>
            </a:r>
            <a:endParaRPr lang="en-US" sz="950" dirty="0"/>
          </a:p>
          <a:p>
            <a:pPr marL="0" indent="0" algn="ctr">
              <a:buNone/>
            </a:pPr>
            <a:r>
              <a:rPr lang="en-US" sz="950" b="1" dirty="0">
                <a:solidFill>
                  <a:srgbClr val="FFFFFF"/>
                </a:solidFill>
              </a:rPr>
              <a:t>mobilise the ecosystem</a:t>
            </a:r>
            <a:endParaRPr lang="en-US" sz="950" dirty="0"/>
          </a:p>
        </p:txBody>
      </p:sp>
      <p:sp>
        <p:nvSpPr>
          <p:cNvPr id="10" name="Shape 7"/>
          <p:cNvSpPr/>
          <p:nvPr/>
        </p:nvSpPr>
        <p:spPr>
          <a:xfrm>
            <a:off x="7848600" y="2148840"/>
            <a:ext cx="3215640" cy="658368"/>
          </a:xfrm>
          <a:prstGeom prst="roundRect">
            <a:avLst>
              <a:gd name="adj" fmla="val 11111"/>
            </a:avLst>
          </a:prstGeom>
          <a:solidFill>
            <a:srgbClr val="0B2E59"/>
          </a:solidFill>
          <a:ln w="12700">
            <a:solidFill>
              <a:srgbClr val="0B2E59"/>
            </a:solidFill>
            <a:prstDash val="solid"/>
          </a:ln>
        </p:spPr>
        <p:txBody>
          <a:bodyPr/>
          <a:lstStyle/>
          <a:p>
            <a:endParaRPr lang="en-ZA"/>
          </a:p>
        </p:txBody>
      </p:sp>
      <p:sp>
        <p:nvSpPr>
          <p:cNvPr id="11" name="Text 8"/>
          <p:cNvSpPr/>
          <p:nvPr/>
        </p:nvSpPr>
        <p:spPr>
          <a:xfrm>
            <a:off x="7921752" y="2313432"/>
            <a:ext cx="3051048" cy="256032"/>
          </a:xfrm>
          <a:prstGeom prst="rect">
            <a:avLst/>
          </a:prstGeom>
          <a:noFill/>
          <a:ln/>
        </p:spPr>
        <p:txBody>
          <a:bodyPr wrap="square" lIns="0" tIns="0" rIns="0" bIns="0" rtlCol="0" anchor="ctr">
            <a:normAutofit fontScale="92500" lnSpcReduction="10000"/>
          </a:bodyPr>
          <a:lstStyle/>
          <a:p>
            <a:pPr marL="0" indent="0" algn="ctr">
              <a:buNone/>
            </a:pPr>
            <a:r>
              <a:rPr lang="en-US" sz="950" b="1" dirty="0">
                <a:solidFill>
                  <a:srgbClr val="FFFFFF"/>
                </a:solidFill>
              </a:rPr>
              <a:t>Enforcement</a:t>
            </a:r>
            <a:endParaRPr lang="en-US" sz="950" dirty="0"/>
          </a:p>
          <a:p>
            <a:pPr marL="0" indent="0" algn="ctr">
              <a:buNone/>
            </a:pPr>
            <a:r>
              <a:rPr lang="en-US" sz="950" b="1" dirty="0">
                <a:solidFill>
                  <a:srgbClr val="FFFFFF"/>
                </a:solidFill>
              </a:rPr>
              <a:t>ensure consequence</a:t>
            </a:r>
            <a:endParaRPr lang="en-US" sz="950" dirty="0"/>
          </a:p>
        </p:txBody>
      </p:sp>
      <p:sp>
        <p:nvSpPr>
          <p:cNvPr id="12" name="Text 9"/>
          <p:cNvSpPr/>
          <p:nvPr/>
        </p:nvSpPr>
        <p:spPr>
          <a:xfrm>
            <a:off x="960120" y="3703320"/>
            <a:ext cx="10149840" cy="411480"/>
          </a:xfrm>
          <a:prstGeom prst="rect">
            <a:avLst/>
          </a:prstGeom>
          <a:noFill/>
          <a:ln/>
        </p:spPr>
        <p:txBody>
          <a:bodyPr wrap="square" lIns="635" tIns="635" rIns="635" bIns="635" rtlCol="0" anchor="t">
            <a:normAutofit/>
          </a:bodyPr>
          <a:lstStyle/>
          <a:p>
            <a:pPr marL="0" indent="0" algn="ctr">
              <a:buNone/>
            </a:pPr>
            <a:r>
              <a:rPr lang="en-US" sz="2000" b="1" dirty="0">
                <a:solidFill>
                  <a:srgbClr val="009B8E"/>
                </a:solidFill>
                <a:latin typeface="Arial" pitchFamily="34" charset="0"/>
                <a:ea typeface="Arial" pitchFamily="34" charset="-122"/>
                <a:cs typeface="Arial" pitchFamily="34" charset="-120"/>
              </a:rPr>
              <a:t>PATI: performance • accountability • transparency • institutional integrity</a:t>
            </a:r>
            <a:endParaRPr lang="en-US" sz="2000" dirty="0"/>
          </a:p>
        </p:txBody>
      </p:sp>
      <p:sp>
        <p:nvSpPr>
          <p:cNvPr id="13" name="Text 10"/>
          <p:cNvSpPr/>
          <p:nvPr/>
        </p:nvSpPr>
        <p:spPr>
          <a:xfrm>
            <a:off x="1051560" y="4617720"/>
            <a:ext cx="10012680" cy="658368"/>
          </a:xfrm>
          <a:prstGeom prst="rect">
            <a:avLst/>
          </a:prstGeom>
          <a:noFill/>
          <a:ln/>
        </p:spPr>
        <p:txBody>
          <a:bodyPr wrap="square" lIns="635" tIns="635" rIns="635" bIns="635" rtlCol="0" anchor="t">
            <a:normAutofit/>
          </a:bodyPr>
          <a:lstStyle/>
          <a:p>
            <a:pPr marL="0" indent="0" algn="ctr">
              <a:buNone/>
            </a:pPr>
            <a:r>
              <a:rPr lang="en-US" sz="1700" b="1" dirty="0">
                <a:solidFill>
                  <a:srgbClr val="222222"/>
                </a:solidFill>
                <a:latin typeface="Arial" pitchFamily="34" charset="0"/>
                <a:ea typeface="Arial" pitchFamily="34" charset="-122"/>
                <a:cs typeface="Arial" pitchFamily="34" charset="-120"/>
              </a:rPr>
              <a:t>If all roleplayers fulfil their responsibilities, commissions become less necessary because accountability happens in the ordinary course of governance.</a:t>
            </a:r>
            <a:endParaRPr lang="en-US" sz="1700" dirty="0"/>
          </a:p>
        </p:txBody>
      </p:sp>
      <p:sp>
        <p:nvSpPr>
          <p:cNvPr id="14" name="Slide Number Placeholder 2">
            <a:extLst>
              <a:ext uri="{FF2B5EF4-FFF2-40B4-BE49-F238E27FC236}">
                <a16:creationId xmlns:a16="http://schemas.microsoft.com/office/drawing/2014/main" id="{8994C8D5-ABB6-7DB6-AB90-BEA099E4DC74}"/>
              </a:ext>
            </a:extLst>
          </p:cNvPr>
          <p:cNvSpPr txBox="1">
            <a:spLocks/>
          </p:cNvSpPr>
          <p:nvPr/>
        </p:nvSpPr>
        <p:spPr>
          <a:xfrm>
            <a:off x="11270056" y="465649"/>
            <a:ext cx="498763" cy="365125"/>
          </a:xfrm>
          <a:prstGeom prst="rect">
            <a:avLst/>
          </a:prstGeo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DF6965F-B38E-4E56-A877-1278F5A1353F}" type="slidenum">
              <a:rPr lang="en-ZA" sz="1600" b="1" smtClean="0">
                <a:solidFill>
                  <a:prstClr val="white"/>
                </a:solidFill>
                <a:latin typeface="Lato" panose="020F0502020204030203" pitchFamily="34" charset="0"/>
                <a:ea typeface="Lato" panose="020F0502020204030203" pitchFamily="34" charset="0"/>
                <a:cs typeface="Lato" panose="020F0502020204030203" pitchFamily="34" charset="0"/>
              </a:rPr>
              <a:pPr algn="ctr">
                <a:defRPr/>
              </a:pPr>
              <a:t>24</a:t>
            </a:fld>
            <a:endParaRPr lang="en-ZA" sz="16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mnt/data/image17.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1695" cy="6858000"/>
          </a:xfrm>
          <a:prstGeom prst="rect">
            <a:avLst/>
          </a:prstGeom>
        </p:spPr>
      </p:pic>
      <p:sp>
        <p:nvSpPr>
          <p:cNvPr id="3" name="Text 0"/>
          <p:cNvSpPr/>
          <p:nvPr/>
        </p:nvSpPr>
        <p:spPr>
          <a:xfrm>
            <a:off x="910668" y="807657"/>
            <a:ext cx="3657600" cy="438912"/>
          </a:xfrm>
          <a:prstGeom prst="rect">
            <a:avLst/>
          </a:prstGeom>
          <a:noFill/>
          <a:ln/>
        </p:spPr>
        <p:txBody>
          <a:bodyPr wrap="square" lIns="0" tIns="0" rIns="0" bIns="0" rtlCol="0" anchor="ctr">
            <a:normAutofit lnSpcReduction="10000"/>
          </a:bodyPr>
          <a:lstStyle/>
          <a:p>
            <a:pPr marL="0" indent="0">
              <a:buNone/>
            </a:pPr>
            <a:r>
              <a:rPr lang="en-US" sz="3000" b="1" dirty="0">
                <a:solidFill>
                  <a:srgbClr val="FFFFFF"/>
                </a:solidFill>
              </a:rPr>
              <a:t>Thank you</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450</TotalTime>
  <Words>4257</Words>
  <Application>Microsoft Office PowerPoint</Application>
  <PresentationFormat>Widescreen</PresentationFormat>
  <Paragraphs>350</Paragraphs>
  <Slides>25</Slides>
  <Notes>24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Arial</vt:lpstr>
      <vt:lpstr>Calibri</vt:lpstr>
      <vt:lpstr>Century Gothic</vt:lpstr>
      <vt:lpstr>Lato</vt:lpstr>
      <vt:lpstr>Office Theme</vt:lpstr>
      <vt:lpstr>3_Office Theme</vt:lpstr>
      <vt:lpstr>PowerPoint Presentation</vt:lpstr>
      <vt:lpstr>PowerPoint Presentation</vt:lpstr>
      <vt:lpstr>PowerPoint Presentation</vt:lpstr>
      <vt:lpstr>PowerPoint Presentation</vt:lpstr>
      <vt:lpstr>Our mission to advocate for effective national and provincial government culture</vt:lpstr>
      <vt:lpstr>PowerPoint Presentation</vt:lpstr>
      <vt:lpstr>All have role to play in national government accountability ecosystem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Auditor-General South Africa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truth to consequence</dc:title>
  <dc:subject>ICFP Financial Crime Conference 2026</dc:subject>
  <dc:creator>Auditor-General South Africa</dc:creator>
  <cp:lastModifiedBy>Harold Maloka (Executive AG's Office)</cp:lastModifiedBy>
  <cp:revision>17</cp:revision>
  <dcterms:created xsi:type="dcterms:W3CDTF">2026-07-15T06:53:38Z</dcterms:created>
  <dcterms:modified xsi:type="dcterms:W3CDTF">2026-07-16T10:23:27Z</dcterms:modified>
</cp:coreProperties>
</file>