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notesMasterIdLst>
    <p:notesMasterId r:id="rId29"/>
  </p:notesMasterIdLst>
  <p:sldIdLst>
    <p:sldId id="256" r:id="rId2"/>
    <p:sldId id="266" r:id="rId3"/>
    <p:sldId id="307" r:id="rId4"/>
    <p:sldId id="281" r:id="rId5"/>
    <p:sldId id="282" r:id="rId6"/>
    <p:sldId id="283" r:id="rId7"/>
    <p:sldId id="284" r:id="rId8"/>
    <p:sldId id="285" r:id="rId9"/>
    <p:sldId id="295" r:id="rId10"/>
    <p:sldId id="297" r:id="rId11"/>
    <p:sldId id="298" r:id="rId12"/>
    <p:sldId id="290" r:id="rId13"/>
    <p:sldId id="299" r:id="rId14"/>
    <p:sldId id="291" r:id="rId15"/>
    <p:sldId id="301" r:id="rId16"/>
    <p:sldId id="302" r:id="rId17"/>
    <p:sldId id="300" r:id="rId18"/>
    <p:sldId id="303" r:id="rId19"/>
    <p:sldId id="304" r:id="rId20"/>
    <p:sldId id="292" r:id="rId21"/>
    <p:sldId id="308" r:id="rId22"/>
    <p:sldId id="286" r:id="rId23"/>
    <p:sldId id="287" r:id="rId24"/>
    <p:sldId id="293" r:id="rId25"/>
    <p:sldId id="310" r:id="rId26"/>
    <p:sldId id="305" r:id="rId27"/>
    <p:sldId id="306" r:id="rId28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CF5969-D878-F3ED-0022-F8F89948509E}" name="ESAAMLG.ORG" initials="EO" userId="S::esaamlg@esaamlgtz.onmicrosoft.com::578e7b9d-7f54-4582-8238-34306a668be8" providerId="AD"/>
  <p188:author id="{638FACB4-2A6D-0F0D-EEB7-408650E21254}" name="Xolisile Khanyile" initials="XK" userId="24c0fc6b8c21712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8DBFC-C52F-4B4F-8D62-B595A6F518E9}" v="27" dt="2026-07-02T21:39:32.98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60"/>
  </p:normalViewPr>
  <p:slideViewPr>
    <p:cSldViewPr>
      <p:cViewPr>
        <p:scale>
          <a:sx n="83" d="100"/>
          <a:sy n="83" d="100"/>
        </p:scale>
        <p:origin x="523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78CBB-9752-47AF-8425-2B8DCF784AF3}" type="datetimeFigureOut">
              <a:rPr lang="en-ZA" smtClean="0"/>
              <a:t>2026/07/13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9B665-E12C-493B-BE5B-FB58C6B463D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1217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9B665-E12C-493B-BE5B-FB58C6B463D4}" type="slidenum">
              <a:rPr lang="en-ZA" smtClean="0"/>
              <a:t>23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15480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27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9704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78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837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61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98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842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69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4280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3177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021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60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1672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857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589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707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60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ZA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25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981200" y="1592332"/>
            <a:ext cx="7696200" cy="2321661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765" marR="17780" algn="ctr">
              <a:lnSpc>
                <a:spcPct val="90400"/>
              </a:lnSpc>
              <a:spcBef>
                <a:spcPts val="720"/>
              </a:spcBef>
              <a:tabLst>
                <a:tab pos="1002665" algn="l"/>
              </a:tabLst>
            </a:pPr>
            <a:endParaRPr lang="en-ZA" sz="5400" dirty="0">
              <a:latin typeface="Arial"/>
              <a:cs typeface="Arial"/>
            </a:endParaRPr>
          </a:p>
          <a:p>
            <a:pPr marL="24765" marR="17780" algn="ctr">
              <a:lnSpc>
                <a:spcPct val="90400"/>
              </a:lnSpc>
              <a:spcBef>
                <a:spcPts val="720"/>
              </a:spcBef>
              <a:tabLst>
                <a:tab pos="1002665" algn="l"/>
              </a:tabLst>
            </a:pPr>
            <a:r>
              <a:rPr lang="en-ZA" sz="2000" i="1" dirty="0"/>
              <a:t>Effectiveness of Commissions of Enquiry in Addressing Corruption in South Africa and their influence on South Africa' image.</a:t>
            </a:r>
          </a:p>
          <a:p>
            <a:pPr marL="24765" marR="17780" algn="ctr">
              <a:lnSpc>
                <a:spcPct val="90400"/>
              </a:lnSpc>
              <a:spcBef>
                <a:spcPts val="720"/>
              </a:spcBef>
              <a:tabLst>
                <a:tab pos="1002665" algn="l"/>
              </a:tabLst>
            </a:pPr>
            <a:endParaRPr sz="54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7813" y="4419600"/>
            <a:ext cx="7924800" cy="946412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lang="en-ZA" sz="2400" dirty="0">
                <a:solidFill>
                  <a:srgbClr val="002B4D"/>
                </a:solidFill>
                <a:latin typeface="Arial"/>
                <a:cs typeface="Arial"/>
              </a:rPr>
              <a:t>16 -17 July 2026:</a:t>
            </a:r>
            <a:r>
              <a:rPr lang="en-ZA" sz="2400" spc="-20" dirty="0">
                <a:solidFill>
                  <a:srgbClr val="002B4D"/>
                </a:solidFill>
                <a:latin typeface="Arial"/>
                <a:cs typeface="Arial"/>
              </a:rPr>
              <a:t> Xolisile Khanyile</a:t>
            </a: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lang="en-ZA" sz="2400" spc="-20" dirty="0">
                <a:solidFill>
                  <a:srgbClr val="002B4D"/>
                </a:solidFill>
                <a:latin typeface="Arial"/>
                <a:cs typeface="Arial"/>
              </a:rPr>
              <a:t>Director: Langelihle Consultants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7E2924-E955-A2DD-52C5-A3A9A6C26E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250102"/>
            <a:ext cx="3046916" cy="21891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D6D00-0FE3-F107-28CA-5D430747F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04801"/>
            <a:ext cx="9067800" cy="2031325"/>
          </a:xfrm>
        </p:spPr>
        <p:txBody>
          <a:bodyPr>
            <a:normAutofit/>
          </a:bodyPr>
          <a:lstStyle/>
          <a:p>
            <a:r>
              <a:rPr lang="en-ZA" sz="2800" dirty="0"/>
              <a:t>NATURE OF  COMMISSIONS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57C36-E559-7FF5-1FF3-3E86B00FF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524000"/>
            <a:ext cx="10134600" cy="4876800"/>
          </a:xfrm>
        </p:spPr>
        <p:txBody>
          <a:bodyPr>
            <a:normAutofit fontScale="85000" lnSpcReduction="10000"/>
          </a:bodyPr>
          <a:lstStyle/>
          <a:p>
            <a:r>
              <a:rPr lang="en-ZA" b="1" dirty="0"/>
              <a:t>Constitution:</a:t>
            </a:r>
            <a:r>
              <a:rPr lang="en-ZA" dirty="0"/>
              <a:t> s 84(2)(f)  President’s power to appoint commissions of enquiry.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b="1" dirty="0"/>
              <a:t>Section 3(1) Commissions Act 8 of 1947</a:t>
            </a:r>
            <a:r>
              <a:rPr lang="en-ZA" dirty="0"/>
              <a:t>  powers to summon and examine witnesses, administer oath/affirmation witnesses,  compel production of documents, books and objects.</a:t>
            </a:r>
          </a:p>
          <a:p>
            <a:endParaRPr lang="en-ZA" dirty="0"/>
          </a:p>
          <a:p>
            <a:r>
              <a:rPr lang="en-ZA" dirty="0"/>
              <a:t>Failure to comply with a subpoena is a punishable offence.</a:t>
            </a:r>
          </a:p>
          <a:p>
            <a:endParaRPr lang="en-ZA" dirty="0"/>
          </a:p>
          <a:p>
            <a:r>
              <a:rPr lang="en-ZA" dirty="0"/>
              <a:t>Commissions Act: matter of public concern; </a:t>
            </a:r>
            <a:r>
              <a:rPr lang="en-ZA" b="1" dirty="0"/>
              <a:t>Commissions</a:t>
            </a:r>
            <a:r>
              <a:rPr lang="en-ZA" dirty="0"/>
              <a:t> remain </a:t>
            </a:r>
            <a:r>
              <a:rPr lang="en-ZA" b="1" dirty="0"/>
              <a:t>advisory</a:t>
            </a:r>
            <a:r>
              <a:rPr lang="en-ZA" dirty="0"/>
              <a:t>, not courts of law.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Secretary of the Commission v Jscob </a:t>
            </a:r>
            <a:r>
              <a:rPr lang="en-ZA" dirty="0" err="1"/>
              <a:t>Gedleyihlekisa</a:t>
            </a:r>
            <a:r>
              <a:rPr lang="en-ZA" dirty="0"/>
              <a:t> Zuma CCT 52/2021 </a:t>
            </a:r>
            <a:r>
              <a:rPr lang="en-ZA" dirty="0" err="1"/>
              <a:t>Kampepe</a:t>
            </a:r>
            <a:r>
              <a:rPr lang="en-ZA" dirty="0"/>
              <a:t> J</a:t>
            </a:r>
          </a:p>
          <a:p>
            <a:pPr marL="0" indent="0">
              <a:buNone/>
            </a:pPr>
            <a:r>
              <a:rPr lang="en-ZA" dirty="0"/>
              <a:t>       Compel testimony, defiance of the summons could result in contempt of court: 15  months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457200" indent="-457200">
              <a:spcBef>
                <a:spcPts val="576"/>
              </a:spcBef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1723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46A9C14-21ED-3898-11E2-7F7D31B4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C5548-3A3A-E63F-6393-B8CBF8A0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04801"/>
            <a:ext cx="9067800" cy="2031325"/>
          </a:xfrm>
        </p:spPr>
        <p:txBody>
          <a:bodyPr>
            <a:normAutofit/>
          </a:bodyPr>
          <a:lstStyle/>
          <a:p>
            <a:r>
              <a:rPr lang="en-ZA" sz="2800" dirty="0"/>
              <a:t>WHAT IS A COMMISSION OF ENQUIRY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D14341-4D6B-F773-71E7-439B6B866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981200"/>
            <a:ext cx="9601196" cy="389466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Investigative body whose primary responsibility is to report to the President upon its findings. It is not entitled or empowered to take any action as a result of its findings. </a:t>
            </a:r>
          </a:p>
          <a:p>
            <a:pPr algn="just"/>
            <a:r>
              <a:rPr lang="en-US" dirty="0"/>
              <a:t>Sparks v Sparks- Human J – an enquiry before a commission is not a proceeding in which there are interested parties who are entitled to a hearing and a verdict on the evidence.</a:t>
            </a:r>
          </a:p>
          <a:p>
            <a:pPr algn="just"/>
            <a:r>
              <a:rPr lang="en-US" dirty="0"/>
              <a:t>Canada AG v Canada Commission of Enquiry on the Blood System- an enquiry is an investigation into an issue, event or series of events. Findings of a commissioner are simply findings of fact and statements of opinion reached by the commissioner at the end of the enquiry. Not bound by evidentiary and procedural rules of a courtroom. No legal consequences attached to determinations of a commissioner.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10717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0D381-C98D-A6AF-0C08-EB2B7BF3C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Purpose of the Presentation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BF32A-DAE3-D932-BF8C-58558279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158068"/>
          </a:xfrm>
        </p:spPr>
        <p:txBody>
          <a:bodyPr>
            <a:normAutofit fontScale="85000" lnSpcReduction="20000"/>
          </a:bodyPr>
          <a:lstStyle/>
          <a:p>
            <a:r>
              <a:rPr lang="en-ZA" dirty="0"/>
              <a:t>Assess whether commissions meaningfully address corruption</a:t>
            </a:r>
          </a:p>
          <a:p>
            <a:endParaRPr lang="en-ZA" dirty="0"/>
          </a:p>
          <a:p>
            <a:r>
              <a:rPr lang="en-ZA" dirty="0"/>
              <a:t>Examine their value for law‑enforcement and institutional reform</a:t>
            </a:r>
          </a:p>
          <a:p>
            <a:endParaRPr lang="en-ZA" dirty="0"/>
          </a:p>
          <a:p>
            <a:r>
              <a:rPr lang="en-ZA" dirty="0"/>
              <a:t>Analyse their impact on South Africa’s domestic and global reputation</a:t>
            </a:r>
          </a:p>
          <a:p>
            <a:endParaRPr lang="en-ZA" dirty="0"/>
          </a:p>
          <a:p>
            <a:r>
              <a:rPr lang="en-ZA" dirty="0"/>
              <a:t>Highlight structural weaknesses: </a:t>
            </a:r>
            <a:r>
              <a:rPr lang="en-ZA" b="1" dirty="0"/>
              <a:t>high budgets, unstructured data, limited prosecutorial value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90101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FE35C-A964-7B7D-77C2-55691DE74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Commission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3A287-6881-AB80-F857-27BC54D01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/>
              <a:t>Respond to crises of legitimacy and major corruption scandal</a:t>
            </a:r>
          </a:p>
          <a:p>
            <a:endParaRPr lang="en-ZA" dirty="0"/>
          </a:p>
          <a:p>
            <a:r>
              <a:rPr lang="en-ZA" dirty="0"/>
              <a:t>Create an official, public record of wrongdoing</a:t>
            </a:r>
          </a:p>
          <a:p>
            <a:endParaRPr lang="en-ZA" dirty="0"/>
          </a:p>
          <a:p>
            <a:r>
              <a:rPr lang="en-ZA" dirty="0"/>
              <a:t>Provide recommendations for reform and accountability: whistle-blowers laws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Signal commitment to transparency domestically and internationally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6003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103F-F399-BD41-4935-8702D2F2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Key Commissions Relevant to Corruption</a:t>
            </a:r>
            <a:endParaRPr lang="en-ZA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EB86B-685B-60FC-808D-655D60FE0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743199"/>
            <a:ext cx="10134598" cy="3401907"/>
          </a:xfrm>
        </p:spPr>
        <p:txBody>
          <a:bodyPr>
            <a:normAutofit fontScale="92500" lnSpcReduction="20000"/>
          </a:bodyPr>
          <a:lstStyle/>
          <a:p>
            <a:r>
              <a:rPr lang="en-ZA" sz="2800" b="1" dirty="0"/>
              <a:t>Judicial Commission of Inquiry into Allegations of State Capture (Zondo)</a:t>
            </a:r>
            <a:endParaRPr lang="en-ZA" sz="2800" dirty="0"/>
          </a:p>
          <a:p>
            <a:r>
              <a:rPr lang="en-ZA" sz="2800" b="1" dirty="0"/>
              <a:t>Commission of Inquiry into Tax Administration and Governance at SARS (Nugent)</a:t>
            </a:r>
            <a:endParaRPr lang="en-ZA" sz="2800" dirty="0"/>
          </a:p>
          <a:p>
            <a:r>
              <a:rPr lang="en-ZA" sz="2800" b="1" dirty="0"/>
              <a:t>Commission of Inquiry into the PIC (</a:t>
            </a:r>
            <a:r>
              <a:rPr lang="en-ZA" sz="2800" b="1" dirty="0" err="1"/>
              <a:t>Mpati</a:t>
            </a:r>
            <a:r>
              <a:rPr lang="en-ZA" sz="2800" b="1" dirty="0"/>
              <a:t>)</a:t>
            </a:r>
            <a:endParaRPr lang="en-ZA" sz="2800" dirty="0"/>
          </a:p>
          <a:p>
            <a:r>
              <a:rPr lang="en-ZA" sz="2800" b="1" dirty="0"/>
              <a:t>Marikana Commission (</a:t>
            </a:r>
            <a:r>
              <a:rPr lang="en-ZA" sz="2800" b="1" dirty="0" err="1"/>
              <a:t>Farlam</a:t>
            </a:r>
            <a:r>
              <a:rPr lang="en-ZA" sz="2800" b="1" dirty="0"/>
              <a:t>)</a:t>
            </a:r>
            <a:r>
              <a:rPr lang="en-ZA" sz="2800" dirty="0"/>
              <a:t> governance, policing, less directly corruption‑focused</a:t>
            </a:r>
          </a:p>
          <a:p>
            <a:r>
              <a:rPr lang="en-ZA" sz="2800" b="1" dirty="0"/>
              <a:t>Arms Deal / </a:t>
            </a:r>
            <a:r>
              <a:rPr lang="en-ZA" sz="2800" b="1" dirty="0" err="1"/>
              <a:t>Seriti</a:t>
            </a:r>
            <a:r>
              <a:rPr lang="en-ZA" sz="2800" b="1" dirty="0"/>
              <a:t> Commission</a:t>
            </a:r>
            <a:r>
              <a:rPr lang="en-ZA" sz="2800" dirty="0"/>
              <a:t> procurement and defence acquisition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sz="2800" dirty="0">
              <a:latin typeface="Garamond body"/>
            </a:endParaRPr>
          </a:p>
        </p:txBody>
      </p:sp>
    </p:spTree>
    <p:extLst>
      <p:ext uri="{BB962C8B-B14F-4D97-AF65-F5344CB8AC3E}">
        <p14:creationId xmlns:p14="http://schemas.microsoft.com/office/powerpoint/2010/main" val="166488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F6ED-5A96-BB9F-756D-9F86D4E88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609600"/>
            <a:ext cx="9905998" cy="1676399"/>
          </a:xfrm>
        </p:spPr>
        <p:txBody>
          <a:bodyPr>
            <a:normAutofit/>
          </a:bodyPr>
          <a:lstStyle/>
          <a:p>
            <a:r>
              <a:rPr lang="en-US" sz="3600" b="1" dirty="0"/>
              <a:t>The State Capture Commission: 430 hearing days  August 2018 to June 2022: Almost 1 billion </a:t>
            </a:r>
            <a:endParaRPr lang="en-ZA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446A8-A4CB-D93E-F933-C0032F1B4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2"/>
            <a:ext cx="10058399" cy="4224868"/>
          </a:xfrm>
        </p:spPr>
        <p:txBody>
          <a:bodyPr>
            <a:noAutofit/>
          </a:bodyPr>
          <a:lstStyle/>
          <a:p>
            <a:r>
              <a:rPr lang="en-ZA" sz="2800" dirty="0"/>
              <a:t>Exposed the scale and architecture of state capture</a:t>
            </a:r>
          </a:p>
          <a:p>
            <a:r>
              <a:rPr lang="en-ZA" sz="2800" dirty="0"/>
              <a:t>Many political figures implicated, some still in office</a:t>
            </a:r>
          </a:p>
          <a:p>
            <a:r>
              <a:rPr lang="en-ZA" sz="2800" dirty="0"/>
              <a:t>Revealed networks involving SOEs, Cabinet members, private actors</a:t>
            </a:r>
          </a:p>
          <a:p>
            <a:r>
              <a:rPr lang="en-ZA" sz="2800" dirty="0"/>
              <a:t>Whistle-blowers involved (Mcebisi Jonas and others) many suffered retaliation, job loss and threats</a:t>
            </a:r>
          </a:p>
          <a:p>
            <a:r>
              <a:rPr lang="en-ZA" sz="2800" dirty="0"/>
              <a:t>Produced a multi‑volume report with detailed recommendations</a:t>
            </a:r>
          </a:p>
          <a:p>
            <a:r>
              <a:rPr lang="en-ZA" sz="2800" dirty="0"/>
              <a:t>Reframed corruption as an organised, deliberate project</a:t>
            </a:r>
          </a:p>
          <a:p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1994928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73B46-08B2-7E1F-0186-AA3A97FC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Zondo Key Recommendation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23A25-D766-3E6F-820C-285DFB9A1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1" dirty="0"/>
              <a:t>Institutional architecture:  Anti-Corruption Strategy</a:t>
            </a:r>
            <a:endParaRPr lang="en-ZA" dirty="0"/>
          </a:p>
          <a:p>
            <a:r>
              <a:rPr lang="en-ZA" dirty="0"/>
              <a:t>Establish a </a:t>
            </a:r>
            <a:r>
              <a:rPr lang="en-ZA" b="1" dirty="0"/>
              <a:t>permanent, independent anti‑corruption agency</a:t>
            </a:r>
            <a:r>
              <a:rPr lang="en-ZA" dirty="0"/>
              <a:t> with investigative and prosecutorial powers (Standalone agency) </a:t>
            </a:r>
          </a:p>
          <a:p>
            <a:r>
              <a:rPr lang="en-ZA" dirty="0"/>
              <a:t>Strengthen </a:t>
            </a:r>
            <a:r>
              <a:rPr lang="en-ZA" b="1" dirty="0"/>
              <a:t>NPA</a:t>
            </a:r>
            <a:r>
              <a:rPr lang="en-ZA" dirty="0"/>
              <a:t>, Investigating Directorate, Hawks and SIU coordination</a:t>
            </a:r>
          </a:p>
          <a:p>
            <a:r>
              <a:rPr lang="en-ZA" b="1" dirty="0"/>
              <a:t>SOEs and procurement </a:t>
            </a:r>
          </a:p>
          <a:p>
            <a:r>
              <a:rPr lang="en-ZA" dirty="0"/>
              <a:t>Ensuring merit‑based appointments and protecting these institutions from political interference.</a:t>
            </a:r>
          </a:p>
          <a:p>
            <a:r>
              <a:rPr lang="en-ZA" dirty="0"/>
              <a:t>Professionalise boards and executives; merit‑based appointments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ct val="1150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74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041AA-49D8-D940-2E0A-0B6D74D6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7A026-A8E2-5F31-2BE9-6648CCE7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Zondo Key Recommendation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14552-7427-1496-5B24-86F85A2EF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Tighten public procurement rules; centralised oversight for high‑risk contracts</a:t>
            </a:r>
          </a:p>
          <a:p>
            <a:r>
              <a:rPr lang="en-ZA" b="1" dirty="0"/>
              <a:t>Political and parliamentary accountability</a:t>
            </a:r>
            <a:endParaRPr lang="en-ZA" dirty="0"/>
          </a:p>
          <a:p>
            <a:r>
              <a:rPr lang="en-ZA" dirty="0"/>
              <a:t>Reform </a:t>
            </a:r>
            <a:r>
              <a:rPr lang="en-ZA" b="1" dirty="0"/>
              <a:t>cadre deployment</a:t>
            </a:r>
            <a:r>
              <a:rPr lang="en-ZA" dirty="0"/>
              <a:t> practices</a:t>
            </a:r>
          </a:p>
          <a:p>
            <a:r>
              <a:rPr lang="en-ZA" dirty="0"/>
              <a:t>Strengthen parliamentary oversight and ethics enforcement</a:t>
            </a:r>
          </a:p>
          <a:p>
            <a:r>
              <a:rPr lang="en-ZA" b="1" dirty="0"/>
              <a:t>Whistleblowers and protection</a:t>
            </a:r>
            <a:endParaRPr lang="en-ZA" dirty="0"/>
          </a:p>
          <a:p>
            <a:r>
              <a:rPr lang="en-ZA" dirty="0"/>
              <a:t>Enhance legal and physical protection; financial support mechanisms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ct val="1150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74733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7D47-FE35-0625-0E9F-308E94D9E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11A46-3AF2-7528-FB6C-6197F70E2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Have we implemented the key recommendations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EE125-CC31-4B45-7AAF-5AB01EDB1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556932"/>
            <a:ext cx="9601196" cy="3843868"/>
          </a:xfrm>
        </p:spPr>
        <p:txBody>
          <a:bodyPr>
            <a:normAutofit fontScale="92500" lnSpcReduction="20000"/>
          </a:bodyPr>
          <a:lstStyle/>
          <a:p>
            <a:r>
              <a:rPr lang="en-ZA" dirty="0"/>
              <a:t>No chapter 9 </a:t>
            </a:r>
            <a:r>
              <a:rPr lang="en-ZA" b="1" dirty="0"/>
              <a:t>permanent, independent anti‑corruption agency</a:t>
            </a:r>
            <a:r>
              <a:rPr lang="en-ZA" dirty="0"/>
              <a:t> with investigative and prosecutorial powers.</a:t>
            </a:r>
          </a:p>
          <a:p>
            <a:r>
              <a:rPr lang="en-ZA" dirty="0"/>
              <a:t>IDAC not fully independent, part of NPA: reporting to Minister of Justice, no CEO/Accountable officer.</a:t>
            </a:r>
          </a:p>
          <a:p>
            <a:r>
              <a:rPr lang="en-ZA" dirty="0"/>
              <a:t>Whistleblowing: laws have been improved but there is no office responsible for whistleblowing.</a:t>
            </a:r>
          </a:p>
          <a:p>
            <a:r>
              <a:rPr lang="en-ZA" dirty="0"/>
              <a:t>No protection of whistleblowers, protection is for witnesses, no financial support.</a:t>
            </a:r>
          </a:p>
          <a:p>
            <a:r>
              <a:rPr lang="en-ZA" dirty="0"/>
              <a:t>NPA, Police strengthened as a result of the FATF Action Plan.</a:t>
            </a:r>
          </a:p>
          <a:p>
            <a:r>
              <a:rPr lang="en-ZA" dirty="0"/>
              <a:t>More than 200 cases referred, few convictions. Some progress SCCU &amp; AFU</a:t>
            </a:r>
          </a:p>
          <a:p>
            <a:r>
              <a:rPr lang="en-ZA" dirty="0"/>
              <a:t>Major gabs in procurement policies: Some progress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ct val="1150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83961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BA887-2371-AB8F-8261-41DB24CF9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E4AD-6951-5D41-8DD2-452E2BD9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Have we implemented the key recommendations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46323-6E33-7BE5-876E-19B6B8221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556932"/>
            <a:ext cx="9601196" cy="3843868"/>
          </a:xfrm>
        </p:spPr>
        <p:txBody>
          <a:bodyPr>
            <a:normAutofit/>
          </a:bodyPr>
          <a:lstStyle/>
          <a:p>
            <a:pPr algn="just"/>
            <a:r>
              <a:rPr lang="en-ZA" dirty="0"/>
              <a:t>BO1: Collected and attended to as a result of the FATF Action Plan: Verification process still unclear as well as sanctions.</a:t>
            </a:r>
          </a:p>
          <a:p>
            <a:pPr algn="just"/>
            <a:r>
              <a:rPr lang="en-ZA" dirty="0"/>
              <a:t>Political interference still persists: </a:t>
            </a:r>
            <a:r>
              <a:rPr lang="en-ZA" dirty="0" err="1"/>
              <a:t>Madlanga</a:t>
            </a:r>
            <a:r>
              <a:rPr lang="en-ZA" dirty="0"/>
              <a:t> revelations.</a:t>
            </a:r>
          </a:p>
          <a:p>
            <a:pPr algn="just"/>
            <a:r>
              <a:rPr lang="en-ZA" dirty="0"/>
              <a:t>Intelligence and Law enforcement rebuilding: very fragile at the top, functioning better at the lower level: IDAC, SAPS and Crime Intelligence saga.</a:t>
            </a:r>
          </a:p>
          <a:p>
            <a:pPr algn="just"/>
            <a:r>
              <a:rPr lang="en-ZA" dirty="0"/>
              <a:t>Parliamentary oversight: Enforcing Ethics: No progress, ministers implicated in State Capture and other criminal investigations are still in office.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ct val="1150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5555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6A68-99CD-DA2A-1D6E-7B788AD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9829798" cy="2099732"/>
          </a:xfrm>
        </p:spPr>
        <p:txBody>
          <a:bodyPr>
            <a:normAutofit fontScale="90000"/>
          </a:bodyPr>
          <a:lstStyle/>
          <a:p>
            <a:r>
              <a:rPr lang="en-ZA" sz="4000" b="1" dirty="0"/>
              <a:t>PIC Commission (</a:t>
            </a:r>
            <a:r>
              <a:rPr lang="en-ZA" sz="4000" b="1" dirty="0" err="1"/>
              <a:t>Mpati</a:t>
            </a:r>
            <a:r>
              <a:rPr lang="en-ZA" sz="4000" b="1" dirty="0"/>
              <a:t>): sources &amp; recommendations</a:t>
            </a:r>
            <a:br>
              <a:rPr lang="en-ZA" sz="2200" b="1" dirty="0"/>
            </a:br>
            <a:r>
              <a:rPr lang="en-ZA" sz="2200" b="1" dirty="0"/>
              <a:t>Authority:</a:t>
            </a:r>
            <a:r>
              <a:rPr lang="en-ZA" sz="2200" dirty="0"/>
              <a:t> Commission of Inquiry into Allegations of Impropriety at the Public Investment Corporation  54.5 million    October 2018 to 12 March 2020</a:t>
            </a:r>
            <a:br>
              <a:rPr lang="en-ZA" sz="4000" dirty="0"/>
            </a:br>
            <a:endParaRPr lang="en-Z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F5F9B-98C0-2ECB-6E86-53FD299B6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152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sz="2600" dirty="0"/>
              <a:t>Triggered by whistleblowers emails: whistleblowers were victimised. The </a:t>
            </a:r>
            <a:r>
              <a:rPr lang="en-ZA" sz="2600" b="1" dirty="0"/>
              <a:t>“James </a:t>
            </a:r>
            <a:r>
              <a:rPr lang="en-ZA" sz="2600" b="1" dirty="0" err="1"/>
              <a:t>Nogu</a:t>
            </a:r>
            <a:r>
              <a:rPr lang="en-ZA" sz="2600" b="1" dirty="0"/>
              <a:t> / Noko / </a:t>
            </a:r>
            <a:r>
              <a:rPr lang="en-ZA" sz="2600" b="1" dirty="0" err="1"/>
              <a:t>Leihlohla</a:t>
            </a:r>
            <a:r>
              <a:rPr lang="en-ZA" sz="2600" b="1" dirty="0"/>
              <a:t>” anonymous emails</a:t>
            </a:r>
            <a:r>
              <a:rPr lang="en-ZA" sz="2600" dirty="0"/>
              <a:t> exposing PIC corruption.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Recommendations were: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dirty="0"/>
              <a:t>Tighten </a:t>
            </a:r>
            <a:r>
              <a:rPr lang="en-ZA" b="1" dirty="0"/>
              <a:t>investment governance</a:t>
            </a:r>
            <a:r>
              <a:rPr lang="en-ZA" dirty="0"/>
              <a:t> and due‑diligence processes</a:t>
            </a:r>
          </a:p>
          <a:p>
            <a:r>
              <a:rPr lang="en-ZA" dirty="0"/>
              <a:t>Clear policies on </a:t>
            </a:r>
            <a:r>
              <a:rPr lang="en-ZA" b="1" dirty="0"/>
              <a:t>conflicts of interest</a:t>
            </a:r>
            <a:r>
              <a:rPr lang="en-ZA" dirty="0"/>
              <a:t>, related‑party transactions, and </a:t>
            </a:r>
            <a:r>
              <a:rPr lang="en-ZA" b="1" dirty="0"/>
              <a:t>political influence</a:t>
            </a:r>
          </a:p>
          <a:p>
            <a:r>
              <a:rPr lang="en-ZA" dirty="0"/>
              <a:t>Stronger regulation of professional services: Professional enablers</a:t>
            </a:r>
          </a:p>
          <a:p>
            <a:r>
              <a:rPr lang="en-ZA" dirty="0"/>
              <a:t>Strengthen board oversight, audit and risk committees</a:t>
            </a:r>
          </a:p>
          <a:p>
            <a:r>
              <a:rPr lang="en-ZA" dirty="0"/>
              <a:t>Enhance transparency and reporting to depositors and the public</a:t>
            </a:r>
          </a:p>
          <a:p>
            <a:r>
              <a:rPr lang="en-ZA" dirty="0"/>
              <a:t>Refer specific matters for further investigation and possible prosecution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6159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086D2-3CAD-B7F4-6F5F-32AC0D7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7446-0B3C-24E6-C00F-093EE575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8601"/>
            <a:ext cx="9982200" cy="1295400"/>
          </a:xfrm>
        </p:spPr>
        <p:txBody>
          <a:bodyPr>
            <a:normAutofit fontScale="90000"/>
          </a:bodyPr>
          <a:lstStyle/>
          <a:p>
            <a:br>
              <a:rPr lang="en-ZA" sz="4000" b="1" dirty="0"/>
            </a:br>
            <a:r>
              <a:rPr lang="en-ZA" sz="4000" b="1" dirty="0"/>
              <a:t>What has been implemented: Successful and impactful</a:t>
            </a:r>
            <a:br>
              <a:rPr lang="en-ZA" sz="4000" dirty="0"/>
            </a:br>
            <a:endParaRPr lang="en-Z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48B56-FC3F-E4B5-6497-00484D258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514600"/>
            <a:ext cx="10591800" cy="4343400"/>
          </a:xfrm>
        </p:spPr>
        <p:txBody>
          <a:bodyPr>
            <a:normAutofit fontScale="25000" lnSpcReduction="20000"/>
          </a:bodyPr>
          <a:lstStyle/>
          <a:p>
            <a:r>
              <a:rPr lang="en-ZA" sz="7200" b="1" dirty="0"/>
              <a:t>A. Governance Reforms:  A</a:t>
            </a:r>
            <a:r>
              <a:rPr lang="en-ZA" sz="7200" dirty="0"/>
              <a:t>pproved an </a:t>
            </a:r>
            <a:r>
              <a:rPr lang="en-ZA" sz="7200" b="1" dirty="0"/>
              <a:t>interim organisational structure</a:t>
            </a:r>
            <a:r>
              <a:rPr lang="en-ZA" sz="7200" dirty="0"/>
              <a:t> separating risk management, internal audit, and investment functions;</a:t>
            </a:r>
          </a:p>
          <a:p>
            <a:pPr marL="0" indent="0">
              <a:buNone/>
            </a:pPr>
            <a:r>
              <a:rPr lang="en-ZA" sz="7200" dirty="0"/>
              <a:t> </a:t>
            </a:r>
          </a:p>
          <a:p>
            <a:pPr marL="0" indent="0">
              <a:buNone/>
            </a:pPr>
            <a:r>
              <a:rPr lang="en-ZA" sz="7200" dirty="0"/>
              <a:t>     Strengthened oversight by the PIC Board and National Treasury (twin‑track process). </a:t>
            </a:r>
          </a:p>
          <a:p>
            <a:pPr marL="0" indent="0">
              <a:buNone/>
            </a:pPr>
            <a:endParaRPr lang="en-ZA" sz="7200" dirty="0"/>
          </a:p>
          <a:p>
            <a:r>
              <a:rPr lang="en-ZA" sz="7200" b="1" dirty="0"/>
              <a:t>B. Ethics &amp; Conduct: </a:t>
            </a:r>
            <a:r>
              <a:rPr lang="en-ZA" sz="7200" dirty="0"/>
              <a:t> </a:t>
            </a:r>
            <a:r>
              <a:rPr lang="en-ZA" sz="7200" b="1" dirty="0"/>
              <a:t>code of conduct</a:t>
            </a:r>
            <a:r>
              <a:rPr lang="en-ZA" sz="7200" dirty="0"/>
              <a:t> for public representatives interacting with PIC.</a:t>
            </a:r>
          </a:p>
          <a:p>
            <a:pPr marL="0" indent="0">
              <a:buNone/>
            </a:pPr>
            <a:endParaRPr lang="en-ZA" sz="7200" dirty="0"/>
          </a:p>
          <a:p>
            <a:pPr marL="0" indent="0">
              <a:buNone/>
            </a:pPr>
            <a:r>
              <a:rPr lang="en-ZA" sz="7200" dirty="0"/>
              <a:t>    Increased cooperation with Hawks and NPA on criminal matters. </a:t>
            </a:r>
          </a:p>
          <a:p>
            <a:endParaRPr lang="en-ZA" sz="7200" dirty="0"/>
          </a:p>
          <a:p>
            <a:r>
              <a:rPr lang="en-ZA" sz="7200" b="1" dirty="0"/>
              <a:t>C. Action on Improper Investments:  </a:t>
            </a:r>
            <a:r>
              <a:rPr lang="en-ZA" sz="7200" dirty="0"/>
              <a:t>Action taken against officials involved in the </a:t>
            </a:r>
            <a:r>
              <a:rPr lang="en-ZA" sz="7200" b="1" dirty="0"/>
              <a:t>VBS</a:t>
            </a:r>
            <a:r>
              <a:rPr lang="en-ZA" sz="7200" dirty="0"/>
              <a:t> matter.</a:t>
            </a:r>
          </a:p>
          <a:p>
            <a:pPr marL="0" indent="0">
              <a:buNone/>
            </a:pPr>
            <a:r>
              <a:rPr lang="en-ZA" sz="7200" dirty="0"/>
              <a:t>     Enforcement steps on </a:t>
            </a:r>
            <a:r>
              <a:rPr lang="en-ZA" sz="7200" b="1" dirty="0" err="1"/>
              <a:t>Sekunjalo</a:t>
            </a:r>
            <a:r>
              <a:rPr lang="en-ZA" sz="7200" dirty="0"/>
              <a:t> loan conditions.</a:t>
            </a:r>
          </a:p>
          <a:p>
            <a:pPr marL="0" indent="0">
              <a:buNone/>
            </a:pPr>
            <a:r>
              <a:rPr lang="en-ZA" sz="7200" b="1" dirty="0"/>
              <a:t>    Steinhoff</a:t>
            </a:r>
            <a:r>
              <a:rPr lang="en-ZA" sz="7200" dirty="0"/>
              <a:t>. Finalised in court: Hawks and NPA working closely with PIC on referrals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4358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5D43D-497A-BE49-3ECF-EEBF9B6F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9829798" cy="1600200"/>
          </a:xfrm>
        </p:spPr>
        <p:txBody>
          <a:bodyPr>
            <a:normAutofit/>
          </a:bodyPr>
          <a:lstStyle/>
          <a:p>
            <a:r>
              <a:rPr lang="en-ZA" dirty="0"/>
              <a:t>Marikana </a:t>
            </a:r>
            <a:r>
              <a:rPr lang="en-ZA" dirty="0" err="1"/>
              <a:t>Farlam</a:t>
            </a:r>
            <a:r>
              <a:rPr lang="en-ZA" dirty="0"/>
              <a:t>: 34 pp killed: 153 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2E418-1625-3595-0A57-F35867BCF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743200"/>
            <a:ext cx="9601196" cy="39200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ZA" b="1" dirty="0"/>
              <a:t>Marikana (</a:t>
            </a:r>
            <a:r>
              <a:rPr lang="en-ZA" b="1" dirty="0" err="1"/>
              <a:t>Farlam</a:t>
            </a:r>
            <a:r>
              <a:rPr lang="en-ZA" b="1" dirty="0"/>
              <a:t> Commission):</a:t>
            </a:r>
            <a:r>
              <a:rPr lang="en-ZA" dirty="0"/>
              <a:t>(Oct  2012–Jun 2015).</a:t>
            </a:r>
          </a:p>
          <a:p>
            <a:pPr algn="just"/>
            <a:r>
              <a:rPr lang="en-ZA" dirty="0"/>
              <a:t>Focus on policing, use of force, and crowd management</a:t>
            </a:r>
          </a:p>
          <a:p>
            <a:pPr algn="just"/>
            <a:r>
              <a:rPr lang="en-ZA" dirty="0"/>
              <a:t>Politicians were </a:t>
            </a:r>
            <a:r>
              <a:rPr lang="en-ZA" b="1" dirty="0"/>
              <a:t>directly involved</a:t>
            </a:r>
            <a:r>
              <a:rPr lang="en-ZA" dirty="0"/>
              <a:t>, and some were </a:t>
            </a:r>
            <a:r>
              <a:rPr lang="en-ZA" b="1" dirty="0"/>
              <a:t>implicated in wrongdoing</a:t>
            </a:r>
            <a:r>
              <a:rPr lang="en-ZA" dirty="0"/>
              <a:t>, though not criminally charged.</a:t>
            </a:r>
          </a:p>
          <a:p>
            <a:pPr algn="just"/>
            <a:r>
              <a:rPr lang="en-ZA" dirty="0"/>
              <a:t>Governance failures and accountability, but limited direct corruption findings</a:t>
            </a:r>
          </a:p>
          <a:p>
            <a:pPr algn="just"/>
            <a:r>
              <a:rPr lang="en-ZA" dirty="0"/>
              <a:t>The NPA charged </a:t>
            </a:r>
            <a:r>
              <a:rPr lang="en-ZA" b="1" dirty="0"/>
              <a:t>270 miners</a:t>
            </a:r>
            <a:r>
              <a:rPr lang="en-ZA" dirty="0"/>
              <a:t> with </a:t>
            </a:r>
            <a:r>
              <a:rPr lang="en-ZA" b="1" dirty="0"/>
              <a:t>murder</a:t>
            </a:r>
            <a:r>
              <a:rPr lang="en-ZA" dirty="0"/>
              <a:t>, alleging they were collectively responsible for the deaths of their fellow miners.</a:t>
            </a:r>
          </a:p>
          <a:p>
            <a:pPr algn="just"/>
            <a:r>
              <a:rPr lang="en-ZA" dirty="0"/>
              <a:t>This relied on the </a:t>
            </a:r>
            <a:r>
              <a:rPr lang="en-ZA" b="1" dirty="0"/>
              <a:t>common purpose doctrine</a:t>
            </a:r>
            <a:r>
              <a:rPr lang="en-ZA" dirty="0"/>
              <a:t>, historically used during apartheid to criminalise protestors.</a:t>
            </a:r>
          </a:p>
          <a:p>
            <a:pPr algn="just"/>
            <a:r>
              <a:rPr lang="en-ZA" dirty="0"/>
              <a:t>After public backlash, the NPA </a:t>
            </a:r>
            <a:r>
              <a:rPr lang="en-ZA" b="1" dirty="0"/>
              <a:t>withdrew all murder charges</a:t>
            </a:r>
            <a:r>
              <a:rPr lang="en-ZA" dirty="0"/>
              <a:t> against the miners.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7784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6CAD-1C0E-112A-E618-10B921D2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DFF6-1876-BDB8-92D4-EADF7DB26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9829798" cy="1905000"/>
          </a:xfrm>
        </p:spPr>
        <p:txBody>
          <a:bodyPr>
            <a:normAutofit/>
          </a:bodyPr>
          <a:lstStyle/>
          <a:p>
            <a:r>
              <a:rPr lang="en-ZA" dirty="0"/>
              <a:t>Marikana </a:t>
            </a:r>
            <a:r>
              <a:rPr lang="en-ZA" dirty="0" err="1"/>
              <a:t>Farlam</a:t>
            </a:r>
            <a:r>
              <a:rPr lang="en-ZA" dirty="0"/>
              <a:t>  Criticism: </a:t>
            </a:r>
            <a:r>
              <a:rPr lang="en-ZA" dirty="0" err="1"/>
              <a:t>Phiyega</a:t>
            </a:r>
            <a:r>
              <a:rPr lang="en-ZA" dirty="0"/>
              <a:t>’ speech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4E41D-E54E-CE7F-2C53-02929C77A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920068"/>
          </a:xfrm>
        </p:spPr>
        <p:txBody>
          <a:bodyPr>
            <a:normAutofit fontScale="92500" lnSpcReduction="10000"/>
          </a:bodyPr>
          <a:lstStyle/>
          <a:p>
            <a:r>
              <a:rPr lang="en-ZA" dirty="0"/>
              <a:t>The absence of prosecutions against police</a:t>
            </a:r>
          </a:p>
          <a:p>
            <a:r>
              <a:rPr lang="en-ZA" dirty="0"/>
              <a:t>The failure to hold Lonmin accountable</a:t>
            </a:r>
          </a:p>
          <a:p>
            <a:r>
              <a:rPr lang="en-ZA" dirty="0"/>
              <a:t>The state was criminalising the dead</a:t>
            </a:r>
          </a:p>
          <a:p>
            <a:endParaRPr lang="en-ZA" dirty="0"/>
          </a:p>
          <a:p>
            <a:pPr marL="0" indent="0">
              <a:buNone/>
            </a:pPr>
            <a:r>
              <a:rPr lang="en-ZA" b="1" dirty="0" err="1"/>
              <a:t>Phiyega’s</a:t>
            </a:r>
            <a:r>
              <a:rPr lang="en-ZA" b="1" dirty="0"/>
              <a:t> speech praising the police: 16 August 2012</a:t>
            </a:r>
            <a:endParaRPr lang="en-ZA" dirty="0"/>
          </a:p>
          <a:p>
            <a:pPr marL="0" indent="0">
              <a:buNone/>
            </a:pPr>
            <a:r>
              <a:rPr lang="en-ZA" i="1" dirty="0"/>
              <a:t>“You did what you had to do. I want to thank you for the work you have done. Don’t be sorry about what happened.”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The </a:t>
            </a:r>
            <a:r>
              <a:rPr lang="en-ZA" dirty="0" err="1"/>
              <a:t>Farlam</a:t>
            </a:r>
            <a:r>
              <a:rPr lang="en-ZA" dirty="0"/>
              <a:t> Commission later criticised the tone and timing of her comments, noting that they appeared to </a:t>
            </a:r>
            <a:r>
              <a:rPr lang="en-ZA" b="1" dirty="0"/>
              <a:t>endorse the operation before any investigation</a:t>
            </a:r>
            <a:r>
              <a:rPr lang="en-ZA" dirty="0"/>
              <a:t>.</a:t>
            </a:r>
          </a:p>
          <a:p>
            <a:endParaRPr lang="en-ZA" dirty="0"/>
          </a:p>
          <a:p>
            <a:endParaRPr lang="en-ZA" dirty="0"/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15303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6C3A-FAE1-EB8D-A9B7-9C4E1E1CA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Marikana: </a:t>
            </a:r>
            <a:endParaRPr lang="en-ZA" dirty="0"/>
          </a:p>
        </p:txBody>
      </p:sp>
      <p:pic>
        <p:nvPicPr>
          <p:cNvPr id="4" name="Content Placeholder 3" descr="NPA graveyard charges scene">
            <a:extLst>
              <a:ext uri="{FF2B5EF4-FFF2-40B4-BE49-F238E27FC236}">
                <a16:creationId xmlns:a16="http://schemas.microsoft.com/office/drawing/2014/main" id="{7E8CBEE5-298B-2A65-7FD8-C2F8193A3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7594" y="2743200"/>
            <a:ext cx="4976812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16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6F7D2-7F24-2A55-687C-8C7563B47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62E8-02B4-53BC-1341-C0EC623D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9829798" cy="1905000"/>
          </a:xfrm>
        </p:spPr>
        <p:txBody>
          <a:bodyPr>
            <a:normAutofit/>
          </a:bodyPr>
          <a:lstStyle/>
          <a:p>
            <a:r>
              <a:rPr lang="en-ZA" dirty="0"/>
              <a:t>Arms Deal:  </a:t>
            </a:r>
            <a:r>
              <a:rPr lang="en-ZA" dirty="0" err="1"/>
              <a:t>Seriti</a:t>
            </a:r>
            <a:r>
              <a:rPr lang="en-ZA" dirty="0"/>
              <a:t>)  2011 to 2016 (137.3 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3607D-2A46-2F6B-D7ED-DBF9B4D24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67668"/>
          </a:xfrm>
        </p:spPr>
        <p:txBody>
          <a:bodyPr>
            <a:normAutofit fontScale="85000" lnSpcReduction="20000"/>
          </a:bodyPr>
          <a:lstStyle/>
          <a:p>
            <a:r>
              <a:rPr lang="en-ZA" b="1" dirty="0"/>
              <a:t>Arms Deal (</a:t>
            </a:r>
            <a:r>
              <a:rPr lang="en-ZA" b="1" dirty="0" err="1"/>
              <a:t>Seriti</a:t>
            </a:r>
            <a:r>
              <a:rPr lang="en-ZA" b="1" dirty="0"/>
              <a:t> Commission):</a:t>
            </a:r>
            <a:r>
              <a:rPr lang="en-ZA" dirty="0"/>
              <a:t>Investigate allegations of </a:t>
            </a:r>
            <a:r>
              <a:rPr lang="en-ZA" b="1" dirty="0"/>
              <a:t>fraud, corruption, and impropriety</a:t>
            </a:r>
            <a:r>
              <a:rPr lang="en-ZA" dirty="0"/>
              <a:t> in the Arms Deal.</a:t>
            </a:r>
          </a:p>
          <a:p>
            <a:r>
              <a:rPr lang="en-ZA" b="1" dirty="0"/>
              <a:t>Politicians </a:t>
            </a:r>
            <a:r>
              <a:rPr lang="en-ZA" dirty="0"/>
              <a:t>were </a:t>
            </a:r>
            <a:r>
              <a:rPr lang="en-ZA" i="1" dirty="0"/>
              <a:t>implicated in allegations.</a:t>
            </a:r>
          </a:p>
          <a:p>
            <a:r>
              <a:rPr lang="en-ZA" dirty="0" err="1"/>
              <a:t>Whisltleblowers</a:t>
            </a:r>
            <a:r>
              <a:rPr lang="en-ZA" dirty="0"/>
              <a:t> involved, Terry Crowford Browne, Patricia de Lille, Andrew Feinstein (Former MP) and investigative journalists.</a:t>
            </a:r>
          </a:p>
          <a:p>
            <a:r>
              <a:rPr lang="en-ZA" dirty="0"/>
              <a:t>Assess whether the </a:t>
            </a:r>
            <a:r>
              <a:rPr lang="en-ZA" b="1" dirty="0"/>
              <a:t>procurement was rational</a:t>
            </a:r>
            <a:r>
              <a:rPr lang="en-ZA" dirty="0"/>
              <a:t>, whether the </a:t>
            </a:r>
            <a:r>
              <a:rPr lang="en-ZA" b="1" dirty="0"/>
              <a:t>equipment was needed and used</a:t>
            </a:r>
            <a:r>
              <a:rPr lang="en-ZA" dirty="0"/>
              <a:t>, and whether the </a:t>
            </a:r>
            <a:r>
              <a:rPr lang="en-ZA" b="1" dirty="0"/>
              <a:t>promised economic benefits and job creation</a:t>
            </a:r>
            <a:r>
              <a:rPr lang="en-ZA" dirty="0"/>
              <a:t> materialised.</a:t>
            </a:r>
          </a:p>
          <a:p>
            <a:pPr lvl="1"/>
            <a:r>
              <a:rPr lang="en-ZA" dirty="0"/>
              <a:t>Found no widespread corruption; later heavily criticised</a:t>
            </a:r>
          </a:p>
          <a:p>
            <a:pPr lvl="1"/>
            <a:r>
              <a:rPr lang="en-ZA" dirty="0"/>
              <a:t>2019 High Court judgment set aside findings for </a:t>
            </a:r>
            <a:r>
              <a:rPr lang="en-ZA" b="1" dirty="0"/>
              <a:t>“manifest failure”</a:t>
            </a:r>
            <a:r>
              <a:rPr lang="en-ZA" dirty="0"/>
              <a:t> to properly investigate</a:t>
            </a:r>
          </a:p>
          <a:p>
            <a:r>
              <a:rPr lang="en-ZA" dirty="0"/>
              <a:t>These commissions illustrate </a:t>
            </a:r>
            <a:r>
              <a:rPr lang="en-ZA" b="1" dirty="0"/>
              <a:t>limits of commissions</a:t>
            </a:r>
            <a:r>
              <a:rPr lang="en-ZA" dirty="0"/>
              <a:t> when evidence is constrained or approach is overly deferential.</a:t>
            </a:r>
          </a:p>
          <a:p>
            <a:endParaRPr lang="en-ZA" dirty="0"/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78104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15A9A-A60D-0D94-C0C1-A35B763B3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E2A7-8E7A-50FA-A546-2CF9A935E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9829798" cy="1905000"/>
          </a:xfrm>
        </p:spPr>
        <p:txBody>
          <a:bodyPr>
            <a:normAutofit/>
          </a:bodyPr>
          <a:lstStyle/>
          <a:p>
            <a:r>
              <a:rPr lang="en-ZA" dirty="0"/>
              <a:t>Findings of </a:t>
            </a:r>
            <a:r>
              <a:rPr lang="en-ZA" dirty="0" err="1"/>
              <a:t>Seriti</a:t>
            </a:r>
            <a:r>
              <a:rPr lang="en-ZA" dirty="0"/>
              <a:t> J &amp; Musi 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906E6-6A9C-EB5E-ED0E-C1913E4E7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1" dirty="0"/>
              <a:t>No evidence of corruption</a:t>
            </a:r>
            <a:r>
              <a:rPr lang="en-ZA" dirty="0"/>
              <a:t> in the Arms Deal.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The procurement was </a:t>
            </a:r>
            <a:r>
              <a:rPr lang="en-ZA" b="1" dirty="0"/>
              <a:t>“above board”</a:t>
            </a:r>
            <a:r>
              <a:rPr lang="en-ZA" dirty="0"/>
              <a:t> and justified.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/>
              <a:t>No wrongdoing by politicians, public servants, or contractors.</a:t>
            </a:r>
          </a:p>
          <a:p>
            <a:endParaRPr lang="en-ZA" dirty="0"/>
          </a:p>
          <a:p>
            <a:r>
              <a:rPr lang="en-ZA" dirty="0"/>
              <a:t>Allegations of bribery and kickbacks were dismissed as unfounded.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65226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DBEB2-2599-4B03-CA2E-E1AC1A162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85272-979F-FA60-3C62-7D64C0BF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9829798" cy="1905000"/>
          </a:xfrm>
        </p:spPr>
        <p:txBody>
          <a:bodyPr>
            <a:normAutofit/>
          </a:bodyPr>
          <a:lstStyle/>
          <a:p>
            <a:r>
              <a:rPr lang="en-ZA" dirty="0"/>
              <a:t>Appeal: The them Judge President Dunstan Mlambo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34C2D-53CB-1AF7-4D81-9BC99EC13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67668"/>
          </a:xfrm>
        </p:spPr>
        <p:txBody>
          <a:bodyPr>
            <a:normAutofit fontScale="92500" lnSpcReduction="10000"/>
          </a:bodyPr>
          <a:lstStyle/>
          <a:p>
            <a:r>
              <a:rPr lang="en-ZA" dirty="0"/>
              <a:t>Committed a </a:t>
            </a:r>
            <a:r>
              <a:rPr lang="en-ZA" b="1" dirty="0"/>
              <a:t>“manifest failure”</a:t>
            </a:r>
            <a:r>
              <a:rPr lang="en-ZA" dirty="0"/>
              <a:t> in fulfilling its mandate:</a:t>
            </a:r>
          </a:p>
          <a:p>
            <a:r>
              <a:rPr lang="en-ZA" b="1" dirty="0"/>
              <a:t>Failed to inquire fully</a:t>
            </a:r>
            <a:r>
              <a:rPr lang="en-ZA" dirty="0"/>
              <a:t> into the matters it was required to investigate.</a:t>
            </a:r>
          </a:p>
          <a:p>
            <a:r>
              <a:rPr lang="en-ZA" b="1" dirty="0"/>
              <a:t>Ignored thousands of pages of evidence</a:t>
            </a:r>
            <a:r>
              <a:rPr lang="en-ZA" dirty="0"/>
              <a:t> from prior investigations.</a:t>
            </a:r>
          </a:p>
          <a:p>
            <a:r>
              <a:rPr lang="en-ZA" b="1" dirty="0"/>
              <a:t>Refused to admit highly incriminating documents</a:t>
            </a:r>
            <a:r>
              <a:rPr lang="en-ZA" dirty="0"/>
              <a:t> even though it had the power to subpoena them.</a:t>
            </a:r>
          </a:p>
          <a:p>
            <a:r>
              <a:rPr lang="en-ZA" b="1" dirty="0"/>
              <a:t>Failed to test the evidence</a:t>
            </a:r>
            <a:r>
              <a:rPr lang="en-ZA" dirty="0"/>
              <a:t> of key witnesses, including businessman Fana Hlongwane, who allegedly received </a:t>
            </a:r>
            <a:r>
              <a:rPr lang="en-ZA" b="1" dirty="0"/>
              <a:t>R60 million</a:t>
            </a:r>
            <a:r>
              <a:rPr lang="en-ZA" dirty="0"/>
              <a:t> from BAE Systems.</a:t>
            </a:r>
          </a:p>
          <a:p>
            <a:r>
              <a:rPr lang="en-ZA" b="1" dirty="0"/>
              <a:t>Showed bias</a:t>
            </a:r>
            <a:r>
              <a:rPr lang="en-ZA" dirty="0"/>
              <a:t> by treating implicated individuals gently and allowing evasive testimony. 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94855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40FCF-49A4-231A-9D1B-22CE81056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81001"/>
            <a:ext cx="9601196" cy="1295400"/>
          </a:xfrm>
        </p:spPr>
        <p:txBody>
          <a:bodyPr>
            <a:normAutofit fontScale="90000"/>
          </a:bodyPr>
          <a:lstStyle/>
          <a:p>
            <a:r>
              <a:rPr lang="en-ZA" dirty="0"/>
              <a:t>Cross‑cutting criticisms: cost, data, and law‑enforcement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F2615-BB9A-CC73-AB48-CBB6666A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568615"/>
            <a:ext cx="9677398" cy="4267200"/>
          </a:xfrm>
        </p:spPr>
        <p:txBody>
          <a:bodyPr>
            <a:normAutofit/>
          </a:bodyPr>
          <a:lstStyle/>
          <a:p>
            <a:r>
              <a:rPr lang="en-ZA" b="1" dirty="0"/>
              <a:t>High budgets and long duration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	State Capture Commission cost estimated at </a:t>
            </a:r>
            <a:r>
              <a:rPr lang="en-ZA" b="1" dirty="0"/>
              <a:t>over R1 billion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b="1" dirty="0"/>
              <a:t>Insufficient structured, prosecutable information</a:t>
            </a:r>
          </a:p>
          <a:p>
            <a:pPr marL="0" indent="0">
              <a:buNone/>
            </a:pPr>
            <a:r>
              <a:rPr lang="en-ZA" b="1" dirty="0"/>
              <a:t>    </a:t>
            </a:r>
            <a:r>
              <a:rPr lang="en-ZA" dirty="0"/>
              <a:t>Narrative‑heavy reports; law‑enforcement must reconstruct dockets</a:t>
            </a:r>
          </a:p>
          <a:p>
            <a:pPr marL="0" indent="0">
              <a:buNone/>
            </a:pPr>
            <a:r>
              <a:rPr lang="en-ZA" dirty="0"/>
              <a:t>    Massive transcripts and document dumps, limited tagging and analytics</a:t>
            </a:r>
          </a:p>
          <a:p>
            <a:pPr marL="0" indent="0">
              <a:buNone/>
            </a:pP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dirty="0"/>
              <a:t> </a:t>
            </a:r>
            <a:r>
              <a:rPr lang="en-ZA" b="1" dirty="0"/>
              <a:t>Conversion of testimony into admissible evidence is a challenge.</a:t>
            </a:r>
          </a:p>
          <a:p>
            <a:pPr>
              <a:buFont typeface="Arial" panose="020B0604020202020204" pitchFamily="34" charset="0"/>
              <a:buChar char="•"/>
            </a:pPr>
            <a:endParaRPr lang="en-ZA" b="1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83245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C9BF1-2FC1-C26C-F007-2465B8083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78671-BD13-3DF1-6DA3-598B18543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Not substitute for intelligence, investigation, prosecution and asset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38709-A2C4-7230-834A-B0ED2C1D2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82930"/>
            <a:ext cx="9601196" cy="4046470"/>
          </a:xfrm>
        </p:spPr>
        <p:txBody>
          <a:bodyPr>
            <a:normAutofit/>
          </a:bodyPr>
          <a:lstStyle/>
          <a:p>
            <a:r>
              <a:rPr lang="en-ZA" b="1"/>
              <a:t>Use </a:t>
            </a:r>
            <a:r>
              <a:rPr lang="en-ZA" b="1" dirty="0"/>
              <a:t>this budget </a:t>
            </a:r>
            <a:r>
              <a:rPr lang="en-ZA" b="1"/>
              <a:t>to grow </a:t>
            </a:r>
            <a:r>
              <a:rPr lang="en-ZA" b="1" dirty="0"/>
              <a:t>LEAS and </a:t>
            </a:r>
            <a:r>
              <a:rPr lang="en-ZA" b="1"/>
              <a:t>provide </a:t>
            </a:r>
            <a:r>
              <a:rPr lang="en-ZA" b="1" dirty="0"/>
              <a:t>them with skills </a:t>
            </a:r>
            <a:r>
              <a:rPr lang="en-ZA" b="1"/>
              <a:t>matched to what </a:t>
            </a:r>
            <a:r>
              <a:rPr lang="en-ZA" b="1" dirty="0"/>
              <a:t>the </a:t>
            </a:r>
            <a:r>
              <a:rPr lang="en-ZA" b="1"/>
              <a:t>job requires</a:t>
            </a:r>
            <a:r>
              <a:rPr lang="en-ZA" b="1" dirty="0"/>
              <a:t>.</a:t>
            </a:r>
          </a:p>
          <a:p>
            <a:r>
              <a:rPr lang="en-ZA" b="1"/>
              <a:t>As the </a:t>
            </a:r>
            <a:r>
              <a:rPr lang="en-ZA" b="1" dirty="0"/>
              <a:t>FATF reports</a:t>
            </a:r>
            <a:r>
              <a:rPr lang="en-ZA" b="1"/>
              <a:t>,</a:t>
            </a:r>
            <a:r>
              <a:rPr lang="en-ZA" b="1" dirty="0"/>
              <a:t> 50 percent of the cases registered in SA are proceeds-generating crimes.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</a:pPr>
            <a:r>
              <a:rPr lang="en-ZA" b="1"/>
              <a:t>Supply </a:t>
            </a:r>
            <a:r>
              <a:rPr lang="en-ZA" b="1" dirty="0"/>
              <a:t>LEA with AI tools </a:t>
            </a:r>
            <a:r>
              <a:rPr lang="en-ZA" b="1"/>
              <a:t>that enable </a:t>
            </a:r>
            <a:r>
              <a:rPr lang="en-ZA" b="1" dirty="0"/>
              <a:t>them to </a:t>
            </a:r>
            <a:r>
              <a:rPr lang="en-ZA" b="1"/>
              <a:t>transform </a:t>
            </a:r>
            <a:r>
              <a:rPr lang="en-ZA" b="1" dirty="0"/>
              <a:t>unstructured data into an organised 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b="1"/>
              <a:t>Continuously, </a:t>
            </a:r>
            <a:r>
              <a:rPr lang="en-ZA" b="1" dirty="0"/>
              <a:t>the Presidency </a:t>
            </a:r>
            <a:r>
              <a:rPr lang="en-ZA" b="1"/>
              <a:t>provides updates </a:t>
            </a:r>
            <a:r>
              <a:rPr lang="en-ZA" b="1" dirty="0"/>
              <a:t>on how the recommendations are being implemented and </a:t>
            </a:r>
            <a:r>
              <a:rPr lang="en-ZA" b="1"/>
              <a:t>on </a:t>
            </a:r>
            <a:r>
              <a:rPr lang="en-ZA" b="1" dirty="0"/>
              <a:t>the policy shifts that </a:t>
            </a:r>
            <a:r>
              <a:rPr lang="en-ZA" b="1"/>
              <a:t>follow</a:t>
            </a:r>
            <a:r>
              <a:rPr lang="en-ZA" b="1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79459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E90A9-412B-A3DF-E803-006927F6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Influence on South Africa’s image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C96D-7D3A-E3E6-4E48-14166FEC6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b="1" dirty="0"/>
              <a:t>Positive: </a:t>
            </a:r>
            <a:r>
              <a:rPr lang="en-ZA" dirty="0"/>
              <a:t>Demonstrates openness, judicial independence, and willingness to confront corruption</a:t>
            </a:r>
          </a:p>
          <a:p>
            <a:r>
              <a:rPr lang="en-ZA" dirty="0"/>
              <a:t>Supports compliance with </a:t>
            </a:r>
            <a:r>
              <a:rPr lang="en-ZA" b="1" dirty="0"/>
              <a:t>FATF</a:t>
            </a:r>
            <a:r>
              <a:rPr lang="en-ZA" dirty="0"/>
              <a:t>, international partners, and investors</a:t>
            </a:r>
          </a:p>
          <a:p>
            <a:r>
              <a:rPr lang="en-ZA" b="1" dirty="0"/>
              <a:t>Negative: </a:t>
            </a:r>
            <a:r>
              <a:rPr lang="en-ZA" dirty="0"/>
              <a:t>Public exposure of large‑scale corruption damages confidence</a:t>
            </a:r>
          </a:p>
          <a:p>
            <a:r>
              <a:rPr lang="en-ZA" dirty="0" err="1"/>
              <a:t>Greylisting</a:t>
            </a:r>
            <a:r>
              <a:rPr lang="en-ZA" dirty="0"/>
              <a:t> and slow implementation signal </a:t>
            </a:r>
            <a:r>
              <a:rPr lang="en-ZA" b="1" dirty="0"/>
              <a:t>capacity and political‑will gaps</a:t>
            </a:r>
            <a:endParaRPr lang="en-ZA" dirty="0"/>
          </a:p>
          <a:p>
            <a:r>
              <a:rPr lang="en-ZA" dirty="0"/>
              <a:t>Perception that commissions are “expensive truth‑telling” without consequences</a:t>
            </a:r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68843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DEA50-30CC-8F73-C3A1-89A5A938E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Key lessons and reform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DEF4-7F37-899E-B511-396BCB71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055" y="2667000"/>
            <a:ext cx="9601196" cy="3437468"/>
          </a:xfrm>
        </p:spPr>
        <p:txBody>
          <a:bodyPr>
            <a:normAutofit fontScale="92500" lnSpcReduction="20000"/>
          </a:bodyPr>
          <a:lstStyle/>
          <a:p>
            <a:r>
              <a:rPr lang="en-ZA" b="1" dirty="0"/>
              <a:t>Design commissions with law‑enforcement in mind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   Evidence standards, digital case‑management, structured data outputs</a:t>
            </a:r>
          </a:p>
          <a:p>
            <a:r>
              <a:rPr lang="en-ZA" b="1" dirty="0"/>
              <a:t>Link commissions to a permanent anti‑corruption architecture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   Implement Zondo’s call for a specialised, independent agency</a:t>
            </a:r>
          </a:p>
          <a:p>
            <a:r>
              <a:rPr lang="en-ZA" b="1" dirty="0"/>
              <a:t>Statutory implementation mechanisms</a:t>
            </a:r>
          </a:p>
          <a:p>
            <a:pPr marL="0" indent="0">
              <a:buNone/>
            </a:pPr>
            <a:r>
              <a:rPr lang="en-ZA" dirty="0"/>
              <a:t>    Time‑bound action plans; regular public progress reports</a:t>
            </a:r>
          </a:p>
          <a:p>
            <a:r>
              <a:rPr lang="en-ZA" b="1" dirty="0"/>
              <a:t>Data and technology</a:t>
            </a:r>
          </a:p>
          <a:p>
            <a:pPr marL="0" indent="0">
              <a:buNone/>
            </a:pPr>
            <a:r>
              <a:rPr lang="en-ZA" b="1" dirty="0"/>
              <a:t>    </a:t>
            </a:r>
            <a:r>
              <a:rPr lang="en-ZA" dirty="0"/>
              <a:t>Modern e‑discovery, analytics, and integrated databases for NPA, Hawks, SIU</a:t>
            </a:r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pPr marL="283464" indent="-283464" algn="l" rtl="0" eaLnBrk="1" latinLnBrk="0" hangingPunct="1">
              <a:spcBef>
                <a:spcPts val="576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08907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F590-AAE8-13D1-AFA4-41107FE9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Image of the country 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0B068-349B-07FF-4014-2068A75E8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667000"/>
            <a:ext cx="9601196" cy="4267201"/>
          </a:xfrm>
        </p:spPr>
        <p:txBody>
          <a:bodyPr>
            <a:normAutofit fontScale="77500" lnSpcReduction="20000"/>
          </a:bodyPr>
          <a:lstStyle/>
          <a:p>
            <a:r>
              <a:rPr lang="en-US" sz="2900" b="1" dirty="0"/>
              <a:t>Commissions have served as vital truth-seeking instruments within South Africa’s campaign against corruption</a:t>
            </a:r>
          </a:p>
          <a:p>
            <a:r>
              <a:rPr lang="en-US" sz="2900" b="1" dirty="0"/>
              <a:t>The Zondo, Nugent and </a:t>
            </a:r>
            <a:r>
              <a:rPr lang="en-US" sz="2900" b="1" dirty="0" err="1"/>
              <a:t>Mpati</a:t>
            </a:r>
            <a:r>
              <a:rPr lang="en-US" sz="2900" b="1" dirty="0"/>
              <a:t> inquiries yielded robust governance and anti-corruption proposals</a:t>
            </a:r>
          </a:p>
          <a:p>
            <a:r>
              <a:rPr lang="en-US" sz="2900" b="1" dirty="0"/>
              <a:t>Several factors limit how effective they can be:</a:t>
            </a:r>
          </a:p>
          <a:p>
            <a:pPr marL="457200" lvl="1" indent="0">
              <a:buNone/>
            </a:pPr>
            <a:r>
              <a:rPr lang="en-US" sz="2900" b="1" dirty="0"/>
              <a:t>Steep costs, unstructured data, and weak follow-through into investigations, prosecutions and asset recovery and slow pace in policy changes.</a:t>
            </a:r>
          </a:p>
          <a:p>
            <a:r>
              <a:rPr lang="en-US" sz="2900" b="1" dirty="0"/>
              <a:t>The country’s standing improves when:</a:t>
            </a:r>
          </a:p>
          <a:p>
            <a:pPr marL="457200" lvl="1" indent="0">
              <a:buNone/>
            </a:pPr>
            <a:r>
              <a:rPr lang="en-US" sz="2900" b="1" dirty="0"/>
              <a:t>Findings feed investigators, prosecutions, asset recovery and, ultimately, institutional reform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69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10866-7E98-D8A3-7DB5-BEBC6DB2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857C7-2C8D-9704-BAD6-D62788E1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Risks to mitigate </a:t>
            </a:r>
            <a:endParaRPr lang="en-Z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DB27A-D4A1-A773-E9C9-B1FB386D2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667000"/>
            <a:ext cx="9601196" cy="4267201"/>
          </a:xfrm>
        </p:spPr>
        <p:txBody>
          <a:bodyPr>
            <a:normAutofit fontScale="92500" lnSpcReduction="10000"/>
          </a:bodyPr>
          <a:lstStyle/>
          <a:p>
            <a:r>
              <a:rPr lang="en-US" sz="2900" b="1" dirty="0"/>
              <a:t>Commissions are not </a:t>
            </a:r>
            <a:r>
              <a:rPr lang="en-US" sz="2900" b="1"/>
              <a:t>structured </a:t>
            </a:r>
            <a:r>
              <a:rPr lang="en-US" sz="2900" b="1" dirty="0"/>
              <a:t>to </a:t>
            </a:r>
            <a:r>
              <a:rPr lang="en-US" sz="2900" b="1"/>
              <a:t>secure </a:t>
            </a:r>
            <a:r>
              <a:rPr lang="en-US" sz="2900" b="1" dirty="0"/>
              <a:t>prosecutions or </a:t>
            </a:r>
            <a:r>
              <a:rPr lang="en-US" sz="2900" b="1"/>
              <a:t>impose </a:t>
            </a:r>
            <a:r>
              <a:rPr lang="en-US" sz="2900" b="1" dirty="0"/>
              <a:t>consequences.</a:t>
            </a:r>
          </a:p>
          <a:p>
            <a:r>
              <a:rPr lang="en-US" sz="2900" b="1"/>
              <a:t>Much of the information amounts to </a:t>
            </a:r>
            <a:r>
              <a:rPr lang="en-US" sz="2900" b="1" dirty="0"/>
              <a:t>hearsay</a:t>
            </a:r>
            <a:r>
              <a:rPr lang="en-US" sz="2900" b="1"/>
              <a:t>, requiring</a:t>
            </a:r>
            <a:r>
              <a:rPr lang="en-US" sz="2900" b="1" dirty="0"/>
              <a:t> further investigation and collaboration.</a:t>
            </a:r>
          </a:p>
          <a:p>
            <a:r>
              <a:rPr lang="en-US" sz="2900" b="1"/>
              <a:t>Prosecution and investigation are processes that </a:t>
            </a:r>
            <a:r>
              <a:rPr lang="en-US" sz="2900" b="1" dirty="0"/>
              <a:t>cannot </a:t>
            </a:r>
            <a:r>
              <a:rPr lang="en-US" sz="2900" b="1"/>
              <a:t>be rushed</a:t>
            </a:r>
            <a:r>
              <a:rPr lang="en-US" sz="2900" b="1" dirty="0"/>
              <a:t>.</a:t>
            </a:r>
          </a:p>
          <a:p>
            <a:r>
              <a:rPr lang="en-US" sz="2900" b="1" dirty="0"/>
              <a:t>Justice delayed is justice denied.</a:t>
            </a:r>
          </a:p>
          <a:p>
            <a:r>
              <a:rPr lang="en-US" sz="2900" b="1"/>
              <a:t>Greylisting resulted largely from </a:t>
            </a:r>
            <a:r>
              <a:rPr lang="en-US" sz="2900" b="1" dirty="0"/>
              <a:t>state capture and </a:t>
            </a:r>
            <a:r>
              <a:rPr lang="en-US" sz="2900" b="1"/>
              <a:t>the </a:t>
            </a:r>
            <a:r>
              <a:rPr lang="en-US" sz="2900" b="1" dirty="0"/>
              <a:t>slow pace </a:t>
            </a:r>
            <a:r>
              <a:rPr lang="en-US" sz="2900" b="1"/>
              <a:t>of concluding</a:t>
            </a:r>
            <a:r>
              <a:rPr lang="en-US" sz="2900" b="1" dirty="0"/>
              <a:t> investigations, prosecutions and 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50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0F503-BE0A-BB01-220A-810E3A3AB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4B03B-797A-064F-F502-A7B87657A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forward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97ED-0570-8784-0996-EDEE86E77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285999"/>
            <a:ext cx="9601196" cy="4267201"/>
          </a:xfrm>
        </p:spPr>
        <p:txBody>
          <a:bodyPr>
            <a:normAutofit fontScale="77500" lnSpcReduction="20000"/>
          </a:bodyPr>
          <a:lstStyle/>
          <a:p>
            <a:endParaRPr lang="en-US" sz="2900" b="1" dirty="0"/>
          </a:p>
          <a:p>
            <a:r>
              <a:rPr lang="en-US" sz="2900" b="1" dirty="0"/>
              <a:t>The priority now is not to establish further commissions, but to implement the recommendations they have already delivered.</a:t>
            </a:r>
          </a:p>
          <a:p>
            <a:r>
              <a:rPr lang="en-US" sz="2900" b="1" dirty="0"/>
              <a:t>Good progress in </a:t>
            </a:r>
            <a:r>
              <a:rPr lang="en-US" sz="2900" b="1" dirty="0" err="1"/>
              <a:t>Madlanga</a:t>
            </a:r>
            <a:r>
              <a:rPr lang="en-US" sz="2900" b="1" dirty="0"/>
              <a:t>: LEAs are moving with investigations.</a:t>
            </a:r>
          </a:p>
          <a:p>
            <a:r>
              <a:rPr lang="en-US" sz="2900" b="1" dirty="0"/>
              <a:t>The powers afforded to politicians should be appropriately curtailed.  </a:t>
            </a:r>
          </a:p>
          <a:p>
            <a:pPr marL="0" indent="0">
              <a:buNone/>
            </a:pPr>
            <a:r>
              <a:rPr lang="en-US" sz="3200" b="1" i="1" dirty="0"/>
              <a:t>                            Zondo J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b="1" i="1" dirty="0"/>
              <a:t>“If we do not implement these recommendations, state capture will happen again.”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b="1" i="1" dirty="0"/>
              <a:t>“It is quite frustrating to have to preside over the swearing‑in of people who have been implicated in wrongdoing.”</a:t>
            </a:r>
          </a:p>
        </p:txBody>
      </p:sp>
    </p:spTree>
    <p:extLst>
      <p:ext uri="{BB962C8B-B14F-4D97-AF65-F5344CB8AC3E}">
        <p14:creationId xmlns:p14="http://schemas.microsoft.com/office/powerpoint/2010/main" val="2938834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13297-1702-280F-BEE7-D02D96581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24D00-2E49-67EC-E8BC-711F9FF06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A7967-08AC-7046-7698-E8EB6D9A7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285999"/>
            <a:ext cx="9601196" cy="4267201"/>
          </a:xfrm>
        </p:spPr>
        <p:txBody>
          <a:bodyPr>
            <a:normAutofit/>
          </a:bodyPr>
          <a:lstStyle/>
          <a:p>
            <a:endParaRPr lang="en-US" sz="2900" b="1" dirty="0"/>
          </a:p>
          <a:p>
            <a:pPr marL="0" indent="0" algn="ctr">
              <a:buNone/>
            </a:pPr>
            <a:r>
              <a:rPr lang="en-US" sz="3600" b="1" i="1" dirty="0"/>
              <a:t>A commission is only as valuable as the implementation of its recommendations, backed by strong political will and institutional follow-through. Where politicians themselves are implicated, such political will is unlikely to materialize</a:t>
            </a:r>
          </a:p>
        </p:txBody>
      </p:sp>
    </p:spTree>
    <p:extLst>
      <p:ext uri="{BB962C8B-B14F-4D97-AF65-F5344CB8AC3E}">
        <p14:creationId xmlns:p14="http://schemas.microsoft.com/office/powerpoint/2010/main" val="1153616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68954F8-D4B2-480C-BCA5-2E31C8403506}">
  <we:reference id="wa200005566" version="3.0.0.2" store="en-ZA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2048</Words>
  <Application>Microsoft Office PowerPoint</Application>
  <PresentationFormat>Widescreen</PresentationFormat>
  <Paragraphs>203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Garamond</vt:lpstr>
      <vt:lpstr>Garamond body</vt:lpstr>
      <vt:lpstr>Wingdings</vt:lpstr>
      <vt:lpstr>Organic</vt:lpstr>
      <vt:lpstr>PowerPoint Presentation</vt:lpstr>
      <vt:lpstr>NATURE OF  COMMISSIONS</vt:lpstr>
      <vt:lpstr>WHAT IS A COMMISSION OF ENQUIRY</vt:lpstr>
      <vt:lpstr>Purpose of the Presentation</vt:lpstr>
      <vt:lpstr>Why use Commission</vt:lpstr>
      <vt:lpstr>Key Commissions Relevant to Corruption</vt:lpstr>
      <vt:lpstr>The State Capture Commission: 430 hearing days  August 2018 to June 2022: Almost 1 billion </vt:lpstr>
      <vt:lpstr> Zondo Key Recommendation</vt:lpstr>
      <vt:lpstr> Zondo Key Recommendation</vt:lpstr>
      <vt:lpstr> Have we implemented the key recommendations</vt:lpstr>
      <vt:lpstr> Have we implemented the key recommendations</vt:lpstr>
      <vt:lpstr>PIC Commission (Mpati): sources &amp; recommendations Authority: Commission of Inquiry into Allegations of Impropriety at the Public Investment Corporation  54.5 million    October 2018 to 12 March 2020 </vt:lpstr>
      <vt:lpstr> What has been implemented: Successful and impactful </vt:lpstr>
      <vt:lpstr>Marikana Farlam: 34 pp killed: 153 m </vt:lpstr>
      <vt:lpstr>Marikana Farlam  Criticism: Phiyega’ speech</vt:lpstr>
      <vt:lpstr>Marikana: </vt:lpstr>
      <vt:lpstr>Arms Deal:  Seriti)  2011 to 2016 (137.3 m)</vt:lpstr>
      <vt:lpstr>Findings of Seriti J &amp; Musi J</vt:lpstr>
      <vt:lpstr>Appeal: The them Judge President Dunstan Mlambo  </vt:lpstr>
      <vt:lpstr>Cross‑cutting criticisms: cost, data, and law‑enforcement value</vt:lpstr>
      <vt:lpstr>Not substitute for intelligence, investigation, prosecution and asset recovery </vt:lpstr>
      <vt:lpstr>Influence on South Africa’s image</vt:lpstr>
      <vt:lpstr>Key lessons and reform directions</vt:lpstr>
      <vt:lpstr>Image of the country </vt:lpstr>
      <vt:lpstr>Risks to mitigate </vt:lpstr>
      <vt:lpstr>Way forward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XJKhanyile</dc:creator>
  <cp:lastModifiedBy>Xolisile Khanyile</cp:lastModifiedBy>
  <cp:revision>16</cp:revision>
  <dcterms:created xsi:type="dcterms:W3CDTF">2023-11-16T21:15:41Z</dcterms:created>
  <dcterms:modified xsi:type="dcterms:W3CDTF">2026-07-13T19:00:26Z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2023-10-31T00:00:00Z</vt:filetime>
  </property>
  <property fmtid="{D5CDD505-2E9C-101B-9397-08002B2CF9AE}" pid="3" name="LastSaved">
    <vt:filetime>2023-11-16T00:00:00Z</vt:filetime>
  </property>
  <property fmtid="{D5CDD505-2E9C-101B-9397-08002B2CF9AE}" pid="4" name="Producer">
    <vt:lpwstr>macOS Version 10.15.7 (Build 19H2026) Quartz PDFContext</vt:lpwstr>
  </property>
</Properties>
</file>