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Poppins" pitchFamily="2" charset="77"/>
      <p:regular r:id="rId17"/>
      <p:bold r:id="rId18"/>
      <p:italic r:id="rId19"/>
      <p:boldItalic r:id="rId20"/>
    </p:embeddedFont>
    <p:embeddedFont>
      <p:font typeface="Poppins Bold" pitchFamily="2" charset="77"/>
      <p:regular r:id="rId21"/>
      <p:bold r:id="rId22"/>
    </p:embeddedFont>
    <p:embeddedFont>
      <p:font typeface="Poppins Bold Italics" pitchFamily="2" charset="77"/>
      <p:regular r:id="rId23"/>
      <p:bold r:id="rId24"/>
      <p:italic r:id="rId25"/>
      <p:boldItalic r:id="rId26"/>
    </p:embeddedFont>
    <p:embeddedFont>
      <p:font typeface="Poppins Medium" panose="020B0604020202020204" pitchFamily="34" charset="0"/>
      <p:regular r:id="rId27"/>
      <p: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4" autoAdjust="0"/>
    <p:restoredTop sz="94500" autoAdjust="0"/>
  </p:normalViewPr>
  <p:slideViewPr>
    <p:cSldViewPr>
      <p:cViewPr varScale="1">
        <p:scale>
          <a:sx n="68" d="100"/>
          <a:sy n="68" d="100"/>
        </p:scale>
        <p:origin x="264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227" b="-625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3575931" y="3221701"/>
            <a:ext cx="4771834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2505553" y="3105125"/>
            <a:ext cx="814500" cy="233151"/>
          </a:xfrm>
          <a:custGeom>
            <a:avLst/>
            <a:gdLst/>
            <a:ahLst/>
            <a:cxnLst/>
            <a:rect l="l" t="t" r="r" b="b"/>
            <a:pathLst>
              <a:path w="814500" h="233151">
                <a:moveTo>
                  <a:pt x="0" y="0"/>
                </a:moveTo>
                <a:lnTo>
                  <a:pt x="814500" y="0"/>
                </a:lnTo>
                <a:lnTo>
                  <a:pt x="814500" y="233151"/>
                </a:lnTo>
                <a:lnTo>
                  <a:pt x="0" y="233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2326623"/>
            <a:ext cx="17173917" cy="7175995"/>
            <a:chOff x="0" y="0"/>
            <a:chExt cx="22898556" cy="9567993"/>
          </a:xfrm>
        </p:grpSpPr>
        <p:grpSp>
          <p:nvGrpSpPr>
            <p:cNvPr id="6" name="Group 6"/>
            <p:cNvGrpSpPr/>
            <p:nvPr/>
          </p:nvGrpSpPr>
          <p:grpSpPr>
            <a:xfrm>
              <a:off x="20646534" y="2531975"/>
              <a:ext cx="2252021" cy="2252021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14300"/>
                <a:ext cx="660400" cy="622300"/>
              </a:xfrm>
              <a:prstGeom prst="rect">
                <a:avLst/>
              </a:prstGeom>
            </p:spPr>
            <p:txBody>
              <a:bodyPr lIns="45631" tIns="45631" rIns="45631" bIns="45631" rtlCol="0" anchor="ctr"/>
              <a:lstStyle/>
              <a:p>
                <a:pPr algn="ctr">
                  <a:lnSpc>
                    <a:spcPts val="2500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0" y="0"/>
              <a:ext cx="22527044" cy="5820537"/>
              <a:chOff x="0" y="0"/>
              <a:chExt cx="3890207" cy="100515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3890207" cy="1005151"/>
              </a:xfrm>
              <a:custGeom>
                <a:avLst/>
                <a:gdLst/>
                <a:ahLst/>
                <a:cxnLst/>
                <a:rect l="l" t="t" r="r" b="b"/>
                <a:pathLst>
                  <a:path w="3890207" h="1005151">
                    <a:moveTo>
                      <a:pt x="34332" y="0"/>
                    </a:moveTo>
                    <a:lnTo>
                      <a:pt x="3855874" y="0"/>
                    </a:lnTo>
                    <a:cubicBezTo>
                      <a:pt x="3874836" y="0"/>
                      <a:pt x="3890207" y="15371"/>
                      <a:pt x="3890207" y="34332"/>
                    </a:cubicBezTo>
                    <a:lnTo>
                      <a:pt x="3890207" y="970819"/>
                    </a:lnTo>
                    <a:cubicBezTo>
                      <a:pt x="3890207" y="979924"/>
                      <a:pt x="3886590" y="988657"/>
                      <a:pt x="3880151" y="995096"/>
                    </a:cubicBezTo>
                    <a:cubicBezTo>
                      <a:pt x="3873712" y="1001534"/>
                      <a:pt x="3864980" y="1005151"/>
                      <a:pt x="3855874" y="1005151"/>
                    </a:cubicBezTo>
                    <a:lnTo>
                      <a:pt x="34332" y="1005151"/>
                    </a:lnTo>
                    <a:cubicBezTo>
                      <a:pt x="25227" y="1005151"/>
                      <a:pt x="16494" y="1001534"/>
                      <a:pt x="10056" y="995096"/>
                    </a:cubicBezTo>
                    <a:cubicBezTo>
                      <a:pt x="3617" y="988657"/>
                      <a:pt x="0" y="979924"/>
                      <a:pt x="0" y="970819"/>
                    </a:cubicBezTo>
                    <a:lnTo>
                      <a:pt x="0" y="34332"/>
                    </a:lnTo>
                    <a:cubicBezTo>
                      <a:pt x="0" y="25227"/>
                      <a:pt x="3617" y="16494"/>
                      <a:pt x="10056" y="10056"/>
                    </a:cubicBezTo>
                    <a:cubicBezTo>
                      <a:pt x="16494" y="3617"/>
                      <a:pt x="25227" y="0"/>
                      <a:pt x="34332" y="0"/>
                    </a:cubicBezTo>
                    <a:close/>
                  </a:path>
                </a:pathLst>
              </a:custGeom>
              <a:solidFill>
                <a:srgbClr val="1F212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47625"/>
                <a:ext cx="3890207" cy="957526"/>
              </a:xfrm>
              <a:prstGeom prst="rect">
                <a:avLst/>
              </a:prstGeom>
            </p:spPr>
            <p:txBody>
              <a:bodyPr lIns="48860" tIns="48860" rIns="48860" bIns="48860" rtlCol="0" anchor="ctr"/>
              <a:lstStyle/>
              <a:p>
                <a:pPr algn="ctr">
                  <a:lnSpc>
                    <a:spcPts val="249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3747456"/>
              <a:ext cx="22527044" cy="5820537"/>
              <a:chOff x="0" y="0"/>
              <a:chExt cx="3890207" cy="10051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890207" cy="1005151"/>
              </a:xfrm>
              <a:custGeom>
                <a:avLst/>
                <a:gdLst/>
                <a:ahLst/>
                <a:cxnLst/>
                <a:rect l="l" t="t" r="r" b="b"/>
                <a:pathLst>
                  <a:path w="3890207" h="1005151">
                    <a:moveTo>
                      <a:pt x="34332" y="0"/>
                    </a:moveTo>
                    <a:lnTo>
                      <a:pt x="3855874" y="0"/>
                    </a:lnTo>
                    <a:cubicBezTo>
                      <a:pt x="3874836" y="0"/>
                      <a:pt x="3890207" y="15371"/>
                      <a:pt x="3890207" y="34332"/>
                    </a:cubicBezTo>
                    <a:lnTo>
                      <a:pt x="3890207" y="970819"/>
                    </a:lnTo>
                    <a:cubicBezTo>
                      <a:pt x="3890207" y="979924"/>
                      <a:pt x="3886590" y="988657"/>
                      <a:pt x="3880151" y="995096"/>
                    </a:cubicBezTo>
                    <a:cubicBezTo>
                      <a:pt x="3873712" y="1001534"/>
                      <a:pt x="3864980" y="1005151"/>
                      <a:pt x="3855874" y="1005151"/>
                    </a:cubicBezTo>
                    <a:lnTo>
                      <a:pt x="34332" y="1005151"/>
                    </a:lnTo>
                    <a:cubicBezTo>
                      <a:pt x="25227" y="1005151"/>
                      <a:pt x="16494" y="1001534"/>
                      <a:pt x="10056" y="995096"/>
                    </a:cubicBezTo>
                    <a:cubicBezTo>
                      <a:pt x="3617" y="988657"/>
                      <a:pt x="0" y="979924"/>
                      <a:pt x="0" y="970819"/>
                    </a:cubicBezTo>
                    <a:lnTo>
                      <a:pt x="0" y="34332"/>
                    </a:lnTo>
                    <a:cubicBezTo>
                      <a:pt x="0" y="25227"/>
                      <a:pt x="3617" y="16494"/>
                      <a:pt x="10056" y="10056"/>
                    </a:cubicBezTo>
                    <a:cubicBezTo>
                      <a:pt x="16494" y="3617"/>
                      <a:pt x="25227" y="0"/>
                      <a:pt x="34332" y="0"/>
                    </a:cubicBezTo>
                    <a:close/>
                  </a:path>
                </a:pathLst>
              </a:custGeom>
              <a:solidFill>
                <a:srgbClr val="1F212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47625"/>
                <a:ext cx="3890207" cy="957526"/>
              </a:xfrm>
              <a:prstGeom prst="rect">
                <a:avLst/>
              </a:prstGeom>
            </p:spPr>
            <p:txBody>
              <a:bodyPr lIns="48860" tIns="48860" rIns="48860" bIns="48860" rtlCol="0" anchor="ctr"/>
              <a:lstStyle/>
              <a:p>
                <a:pPr algn="ctr">
                  <a:lnSpc>
                    <a:spcPts val="249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974629" y="1393334"/>
              <a:ext cx="17665060" cy="6941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901"/>
                </a:lnSpc>
              </a:pPr>
              <a:r>
                <a:rPr lang="en-US" sz="8683" b="1" spc="-217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AN ANALYSIS OF THE ROLE OF COMMERCIAL BANKS IN THE </a:t>
              </a:r>
              <a:r>
                <a:rPr lang="en-US" sz="8683" b="1" i="1" spc="-217">
                  <a:solidFill>
                    <a:srgbClr val="FFFFFF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DISRUPTION</a:t>
              </a:r>
              <a:r>
                <a:rPr lang="en-US" sz="8683" b="1" spc="-217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OF ONLINE SCAMS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28700" y="698997"/>
            <a:ext cx="16718646" cy="953345"/>
            <a:chOff x="0" y="0"/>
            <a:chExt cx="22291529" cy="1271126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22291529" cy="1271126"/>
              <a:chOff x="0" y="0"/>
              <a:chExt cx="3858953" cy="22004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858953" cy="220048"/>
              </a:xfrm>
              <a:custGeom>
                <a:avLst/>
                <a:gdLst/>
                <a:ahLst/>
                <a:cxnLst/>
                <a:rect l="l" t="t" r="r" b="b"/>
                <a:pathLst>
                  <a:path w="3858953" h="220048">
                    <a:moveTo>
                      <a:pt x="33288" y="0"/>
                    </a:moveTo>
                    <a:lnTo>
                      <a:pt x="3825665" y="0"/>
                    </a:lnTo>
                    <a:cubicBezTo>
                      <a:pt x="3844049" y="0"/>
                      <a:pt x="3858953" y="14904"/>
                      <a:pt x="3858953" y="33288"/>
                    </a:cubicBezTo>
                    <a:lnTo>
                      <a:pt x="3858953" y="186760"/>
                    </a:lnTo>
                    <a:cubicBezTo>
                      <a:pt x="3858953" y="205145"/>
                      <a:pt x="3844049" y="220048"/>
                      <a:pt x="3825665" y="220048"/>
                    </a:cubicBezTo>
                    <a:lnTo>
                      <a:pt x="33288" y="220048"/>
                    </a:lnTo>
                    <a:cubicBezTo>
                      <a:pt x="14904" y="220048"/>
                      <a:pt x="0" y="205145"/>
                      <a:pt x="0" y="186760"/>
                    </a:cubicBezTo>
                    <a:lnTo>
                      <a:pt x="0" y="33288"/>
                    </a:lnTo>
                    <a:cubicBezTo>
                      <a:pt x="0" y="14904"/>
                      <a:pt x="14904" y="0"/>
                      <a:pt x="33288" y="0"/>
                    </a:cubicBezTo>
                    <a:close/>
                  </a:path>
                </a:pathLst>
              </a:custGeom>
              <a:solidFill>
                <a:srgbClr val="1F212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47625"/>
                <a:ext cx="3858953" cy="17242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99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456455" y="150876"/>
              <a:ext cx="941223" cy="851807"/>
            </a:xfrm>
            <a:custGeom>
              <a:avLst/>
              <a:gdLst/>
              <a:ahLst/>
              <a:cxnLst/>
              <a:rect l="l" t="t" r="r" b="b"/>
              <a:pathLst>
                <a:path w="941223" h="851807">
                  <a:moveTo>
                    <a:pt x="0" y="0"/>
                  </a:moveTo>
                  <a:lnTo>
                    <a:pt x="941224" y="0"/>
                  </a:lnTo>
                  <a:lnTo>
                    <a:pt x="941224" y="851808"/>
                  </a:lnTo>
                  <a:lnTo>
                    <a:pt x="0" y="8518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846288" y="378120"/>
              <a:ext cx="10227945" cy="6245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76"/>
                </a:lnSpc>
              </a:pPr>
              <a:r>
                <a:rPr lang="en-US" sz="3380" spc="-84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ANNE VENTER NWU BUSINESS SCHOOL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7467109" y="253331"/>
              <a:ext cx="4132893" cy="8025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51"/>
                </a:lnSpc>
              </a:pPr>
              <a:r>
                <a:rPr lang="en-US" sz="2364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MASTERS TOPIC DISCUSSION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13265370" y="7598114"/>
            <a:ext cx="4270576" cy="1660186"/>
          </a:xfrm>
          <a:custGeom>
            <a:avLst/>
            <a:gdLst/>
            <a:ahLst/>
            <a:cxnLst/>
            <a:rect l="l" t="t" r="r" b="b"/>
            <a:pathLst>
              <a:path w="4270576" h="1660186">
                <a:moveTo>
                  <a:pt x="0" y="0"/>
                </a:moveTo>
                <a:lnTo>
                  <a:pt x="4270576" y="0"/>
                </a:lnTo>
                <a:lnTo>
                  <a:pt x="4270576" y="1660186"/>
                </a:lnTo>
                <a:lnTo>
                  <a:pt x="0" y="16601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212" b="-8321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448597" y="1637609"/>
            <a:ext cx="7390807" cy="7390807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167339" y="3514052"/>
            <a:ext cx="5953322" cy="3761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68"/>
              </a:lnSpc>
            </a:pPr>
            <a:r>
              <a:rPr lang="en-US" sz="9761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WHY</a:t>
            </a:r>
          </a:p>
          <a:p>
            <a:pPr algn="ctr">
              <a:lnSpc>
                <a:spcPts val="9468"/>
              </a:lnSpc>
            </a:pPr>
            <a:r>
              <a:rPr lang="en-US" sz="9761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THIS</a:t>
            </a:r>
          </a:p>
          <a:p>
            <a:pPr algn="ctr">
              <a:lnSpc>
                <a:spcPts val="9468"/>
              </a:lnSpc>
            </a:pPr>
            <a:r>
              <a:rPr lang="en-US" sz="9761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TOPIC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2839403" y="604542"/>
            <a:ext cx="4515758" cy="2785686"/>
            <a:chOff x="0" y="0"/>
            <a:chExt cx="6021011" cy="3714248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6021011" cy="3714248"/>
              <a:chOff x="0" y="0"/>
              <a:chExt cx="912054" cy="56262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912054" cy="562629"/>
              </a:xfrm>
              <a:custGeom>
                <a:avLst/>
                <a:gdLst/>
                <a:ahLst/>
                <a:cxnLst/>
                <a:rect l="l" t="t" r="r" b="b"/>
                <a:pathLst>
                  <a:path w="912054" h="562629">
                    <a:moveTo>
                      <a:pt x="113179" y="0"/>
                    </a:moveTo>
                    <a:lnTo>
                      <a:pt x="798875" y="0"/>
                    </a:lnTo>
                    <a:cubicBezTo>
                      <a:pt x="861382" y="0"/>
                      <a:pt x="912054" y="50672"/>
                      <a:pt x="912054" y="113179"/>
                    </a:cubicBezTo>
                    <a:lnTo>
                      <a:pt x="912054" y="449450"/>
                    </a:lnTo>
                    <a:cubicBezTo>
                      <a:pt x="912054" y="511957"/>
                      <a:pt x="861382" y="562629"/>
                      <a:pt x="798875" y="562629"/>
                    </a:cubicBezTo>
                    <a:lnTo>
                      <a:pt x="113179" y="562629"/>
                    </a:lnTo>
                    <a:cubicBezTo>
                      <a:pt x="50672" y="562629"/>
                      <a:pt x="0" y="511957"/>
                      <a:pt x="0" y="449450"/>
                    </a:cubicBezTo>
                    <a:lnTo>
                      <a:pt x="0" y="113179"/>
                    </a:lnTo>
                    <a:cubicBezTo>
                      <a:pt x="0" y="50672"/>
                      <a:pt x="50672" y="0"/>
                      <a:pt x="11317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912054" cy="6007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663701" y="409206"/>
              <a:ext cx="4693610" cy="29434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89"/>
                </a:lnSpc>
              </a:pPr>
              <a:r>
                <a:rPr lang="en-US" sz="3597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Banks are central in the fight against financial crime.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60589" y="6421536"/>
            <a:ext cx="4303315" cy="2247104"/>
            <a:chOff x="0" y="0"/>
            <a:chExt cx="5737753" cy="2996139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5737753" cy="2996139"/>
              <a:chOff x="0" y="0"/>
              <a:chExt cx="912054" cy="47625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12054" cy="476256"/>
              </a:xfrm>
              <a:custGeom>
                <a:avLst/>
                <a:gdLst/>
                <a:ahLst/>
                <a:cxnLst/>
                <a:rect l="l" t="t" r="r" b="b"/>
                <a:pathLst>
                  <a:path w="912054" h="476256">
                    <a:moveTo>
                      <a:pt x="113179" y="0"/>
                    </a:moveTo>
                    <a:lnTo>
                      <a:pt x="798875" y="0"/>
                    </a:lnTo>
                    <a:cubicBezTo>
                      <a:pt x="861382" y="0"/>
                      <a:pt x="912054" y="50672"/>
                      <a:pt x="912054" y="113179"/>
                    </a:cubicBezTo>
                    <a:lnTo>
                      <a:pt x="912054" y="363077"/>
                    </a:lnTo>
                    <a:cubicBezTo>
                      <a:pt x="912054" y="425584"/>
                      <a:pt x="861382" y="476256"/>
                      <a:pt x="798875" y="476256"/>
                    </a:cubicBezTo>
                    <a:lnTo>
                      <a:pt x="113179" y="476256"/>
                    </a:lnTo>
                    <a:cubicBezTo>
                      <a:pt x="50672" y="476256"/>
                      <a:pt x="0" y="425584"/>
                      <a:pt x="0" y="363077"/>
                    </a:cubicBezTo>
                    <a:lnTo>
                      <a:pt x="0" y="113179"/>
                    </a:lnTo>
                    <a:cubicBezTo>
                      <a:pt x="0" y="50672"/>
                      <a:pt x="50672" y="0"/>
                      <a:pt x="11317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912054" cy="51435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632477" y="373146"/>
              <a:ext cx="4472799" cy="2278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25"/>
                </a:lnSpc>
              </a:pPr>
              <a:r>
                <a:rPr lang="en-US" sz="3427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Technology is developing and available to everyone.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8700" y="1028700"/>
            <a:ext cx="4618858" cy="1996652"/>
            <a:chOff x="0" y="0"/>
            <a:chExt cx="6158478" cy="2662203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158478" cy="2662203"/>
              <a:chOff x="0" y="0"/>
              <a:chExt cx="912054" cy="39426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912054" cy="394265"/>
              </a:xfrm>
              <a:custGeom>
                <a:avLst/>
                <a:gdLst/>
                <a:ahLst/>
                <a:cxnLst/>
                <a:rect l="l" t="t" r="r" b="b"/>
                <a:pathLst>
                  <a:path w="912054" h="394265">
                    <a:moveTo>
                      <a:pt x="113179" y="0"/>
                    </a:moveTo>
                    <a:lnTo>
                      <a:pt x="798875" y="0"/>
                    </a:lnTo>
                    <a:cubicBezTo>
                      <a:pt x="861382" y="0"/>
                      <a:pt x="912054" y="50672"/>
                      <a:pt x="912054" y="113179"/>
                    </a:cubicBezTo>
                    <a:lnTo>
                      <a:pt x="912054" y="281086"/>
                    </a:lnTo>
                    <a:cubicBezTo>
                      <a:pt x="912054" y="343593"/>
                      <a:pt x="861382" y="394265"/>
                      <a:pt x="798875" y="394265"/>
                    </a:cubicBezTo>
                    <a:lnTo>
                      <a:pt x="113179" y="394265"/>
                    </a:lnTo>
                    <a:cubicBezTo>
                      <a:pt x="50672" y="394265"/>
                      <a:pt x="0" y="343593"/>
                      <a:pt x="0" y="281086"/>
                    </a:cubicBezTo>
                    <a:lnTo>
                      <a:pt x="0" y="113179"/>
                    </a:lnTo>
                    <a:cubicBezTo>
                      <a:pt x="0" y="50672"/>
                      <a:pt x="50672" y="0"/>
                      <a:pt x="11317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912054" cy="4323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65641" y="407937"/>
              <a:ext cx="6027196" cy="1884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68"/>
                </a:lnSpc>
              </a:pPr>
              <a:r>
                <a:rPr lang="en-US" sz="367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Financial crime is complex &amp; evolving.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25153" y="5882954"/>
            <a:ext cx="4515758" cy="2785686"/>
            <a:chOff x="0" y="0"/>
            <a:chExt cx="6021011" cy="3714248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6021011" cy="3714248"/>
              <a:chOff x="0" y="0"/>
              <a:chExt cx="912054" cy="562629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12054" cy="562629"/>
              </a:xfrm>
              <a:custGeom>
                <a:avLst/>
                <a:gdLst/>
                <a:ahLst/>
                <a:cxnLst/>
                <a:rect l="l" t="t" r="r" b="b"/>
                <a:pathLst>
                  <a:path w="912054" h="562629">
                    <a:moveTo>
                      <a:pt x="113179" y="0"/>
                    </a:moveTo>
                    <a:lnTo>
                      <a:pt x="798875" y="0"/>
                    </a:lnTo>
                    <a:cubicBezTo>
                      <a:pt x="861382" y="0"/>
                      <a:pt x="912054" y="50672"/>
                      <a:pt x="912054" y="113179"/>
                    </a:cubicBezTo>
                    <a:lnTo>
                      <a:pt x="912054" y="449450"/>
                    </a:lnTo>
                    <a:cubicBezTo>
                      <a:pt x="912054" y="511957"/>
                      <a:pt x="861382" y="562629"/>
                      <a:pt x="798875" y="562629"/>
                    </a:cubicBezTo>
                    <a:lnTo>
                      <a:pt x="113179" y="562629"/>
                    </a:lnTo>
                    <a:cubicBezTo>
                      <a:pt x="50672" y="562629"/>
                      <a:pt x="0" y="511957"/>
                      <a:pt x="0" y="449450"/>
                    </a:cubicBezTo>
                    <a:lnTo>
                      <a:pt x="0" y="113179"/>
                    </a:lnTo>
                    <a:cubicBezTo>
                      <a:pt x="0" y="50672"/>
                      <a:pt x="50672" y="0"/>
                      <a:pt x="11317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912054" cy="6007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663701" y="409206"/>
              <a:ext cx="4693610" cy="29434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89"/>
                </a:lnSpc>
              </a:pPr>
              <a:r>
                <a:rPr lang="en-US" sz="3597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Banks &amp; its clients are targets of online scammers.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14408342" y="8778783"/>
            <a:ext cx="3879658" cy="1508217"/>
          </a:xfrm>
          <a:custGeom>
            <a:avLst/>
            <a:gdLst/>
            <a:ahLst/>
            <a:cxnLst/>
            <a:rect l="l" t="t" r="r" b="b"/>
            <a:pathLst>
              <a:path w="3879658" h="1508217">
                <a:moveTo>
                  <a:pt x="0" y="0"/>
                </a:moveTo>
                <a:lnTo>
                  <a:pt x="3879658" y="0"/>
                </a:lnTo>
                <a:lnTo>
                  <a:pt x="3879658" y="1508217"/>
                </a:lnTo>
                <a:lnTo>
                  <a:pt x="0" y="1508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227" b="-625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4306726"/>
            <a:ext cx="7681482" cy="1673548"/>
            <a:chOff x="0" y="0"/>
            <a:chExt cx="10241976" cy="2231397"/>
          </a:xfrm>
        </p:grpSpPr>
        <p:sp>
          <p:nvSpPr>
            <p:cNvPr id="4" name="AutoShape 4"/>
            <p:cNvSpPr/>
            <p:nvPr/>
          </p:nvSpPr>
          <p:spPr>
            <a:xfrm>
              <a:off x="1170167" y="176510"/>
              <a:ext cx="5408729" cy="0"/>
            </a:xfrm>
            <a:prstGeom prst="line">
              <a:avLst/>
            </a:prstGeom>
            <a:ln w="635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803075"/>
              <a:ext cx="10241976" cy="1428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044"/>
                </a:lnSpc>
              </a:pPr>
              <a:r>
                <a:rPr lang="en-US" sz="7741" b="1" spc="-193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CONTINUED</a:t>
              </a:r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923212" cy="264269"/>
            </a:xfrm>
            <a:custGeom>
              <a:avLst/>
              <a:gdLst/>
              <a:ahLst/>
              <a:cxnLst/>
              <a:rect l="l" t="t" r="r" b="b"/>
              <a:pathLst>
                <a:path w="923212" h="264269">
                  <a:moveTo>
                    <a:pt x="0" y="0"/>
                  </a:moveTo>
                  <a:lnTo>
                    <a:pt x="923212" y="0"/>
                  </a:lnTo>
                  <a:lnTo>
                    <a:pt x="923212" y="264269"/>
                  </a:lnTo>
                  <a:lnTo>
                    <a:pt x="0" y="264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049325" y="1975475"/>
            <a:ext cx="9209975" cy="5880723"/>
            <a:chOff x="0" y="0"/>
            <a:chExt cx="12279966" cy="7840964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2279966" cy="7840964"/>
              <a:chOff x="0" y="0"/>
              <a:chExt cx="1935868" cy="123608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935868" cy="1236084"/>
              </a:xfrm>
              <a:custGeom>
                <a:avLst/>
                <a:gdLst/>
                <a:ahLst/>
                <a:cxnLst/>
                <a:rect l="l" t="t" r="r" b="b"/>
                <a:pathLst>
                  <a:path w="1935868" h="1236084">
                    <a:moveTo>
                      <a:pt x="66357" y="0"/>
                    </a:moveTo>
                    <a:lnTo>
                      <a:pt x="1869511" y="0"/>
                    </a:lnTo>
                    <a:cubicBezTo>
                      <a:pt x="1906159" y="0"/>
                      <a:pt x="1935868" y="29709"/>
                      <a:pt x="1935868" y="66357"/>
                    </a:cubicBezTo>
                    <a:lnTo>
                      <a:pt x="1935868" y="1169727"/>
                    </a:lnTo>
                    <a:cubicBezTo>
                      <a:pt x="1935868" y="1206375"/>
                      <a:pt x="1906159" y="1236084"/>
                      <a:pt x="1869511" y="1236084"/>
                    </a:cubicBezTo>
                    <a:lnTo>
                      <a:pt x="66357" y="1236084"/>
                    </a:lnTo>
                    <a:cubicBezTo>
                      <a:pt x="48758" y="1236084"/>
                      <a:pt x="31880" y="1229093"/>
                      <a:pt x="19436" y="1216649"/>
                    </a:cubicBezTo>
                    <a:cubicBezTo>
                      <a:pt x="6991" y="1204204"/>
                      <a:pt x="0" y="1187326"/>
                      <a:pt x="0" y="1169727"/>
                    </a:cubicBezTo>
                    <a:lnTo>
                      <a:pt x="0" y="66357"/>
                    </a:lnTo>
                    <a:cubicBezTo>
                      <a:pt x="0" y="29709"/>
                      <a:pt x="29709" y="0"/>
                      <a:pt x="6635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38100"/>
                <a:ext cx="1935868" cy="11979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00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1126599" y="885617"/>
              <a:ext cx="10026768" cy="1403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64"/>
                </a:lnSpc>
              </a:pPr>
              <a:r>
                <a:rPr lang="en-US" sz="3848" b="1">
                  <a:solidFill>
                    <a:srgbClr val="1F2123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THREATS DO NOT FUNCTION IN ISOLATION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6599" y="2897635"/>
              <a:ext cx="10026768" cy="1403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64"/>
                </a:lnSpc>
              </a:pPr>
              <a:r>
                <a:rPr lang="en-US" sz="3848" b="1">
                  <a:solidFill>
                    <a:srgbClr val="1F2123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OBLIGATION TOWARDS ITSELF AND ITS CLIENTS?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6599" y="5230312"/>
              <a:ext cx="10026768" cy="1403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64"/>
                </a:lnSpc>
              </a:pPr>
              <a:r>
                <a:rPr lang="en-US" sz="3848" b="1">
                  <a:solidFill>
                    <a:srgbClr val="1F2123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EXISTENTIAL THREAT TO BANKS = TRUST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0" y="8753424"/>
            <a:ext cx="3944889" cy="1533576"/>
          </a:xfrm>
          <a:custGeom>
            <a:avLst/>
            <a:gdLst/>
            <a:ahLst/>
            <a:cxnLst/>
            <a:rect l="l" t="t" r="r" b="b"/>
            <a:pathLst>
              <a:path w="3944889" h="1533576">
                <a:moveTo>
                  <a:pt x="0" y="0"/>
                </a:moveTo>
                <a:lnTo>
                  <a:pt x="3944889" y="0"/>
                </a:lnTo>
                <a:lnTo>
                  <a:pt x="3944889" y="1533576"/>
                </a:lnTo>
                <a:lnTo>
                  <a:pt x="0" y="15335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227" b="-625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3575931" y="3221701"/>
            <a:ext cx="4771834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2505553" y="3105125"/>
            <a:ext cx="814500" cy="233151"/>
          </a:xfrm>
          <a:custGeom>
            <a:avLst/>
            <a:gdLst/>
            <a:ahLst/>
            <a:cxnLst/>
            <a:rect l="l" t="t" r="r" b="b"/>
            <a:pathLst>
              <a:path w="814500" h="233151">
                <a:moveTo>
                  <a:pt x="0" y="0"/>
                </a:moveTo>
                <a:lnTo>
                  <a:pt x="814500" y="0"/>
                </a:lnTo>
                <a:lnTo>
                  <a:pt x="814500" y="233151"/>
                </a:lnTo>
                <a:lnTo>
                  <a:pt x="0" y="2331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577206"/>
            <a:ext cx="17749068" cy="9212987"/>
            <a:chOff x="0" y="0"/>
            <a:chExt cx="23665423" cy="12283983"/>
          </a:xfrm>
        </p:grpSpPr>
        <p:grpSp>
          <p:nvGrpSpPr>
            <p:cNvPr id="6" name="Group 6"/>
            <p:cNvGrpSpPr/>
            <p:nvPr/>
          </p:nvGrpSpPr>
          <p:grpSpPr>
            <a:xfrm>
              <a:off x="20646534" y="4864531"/>
              <a:ext cx="2252021" cy="2252021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114300"/>
                <a:ext cx="660400" cy="622300"/>
              </a:xfrm>
              <a:prstGeom prst="rect">
                <a:avLst/>
              </a:prstGeom>
            </p:spPr>
            <p:txBody>
              <a:bodyPr lIns="45631" tIns="45631" rIns="45631" bIns="45631" rtlCol="0" anchor="ctr"/>
              <a:lstStyle/>
              <a:p>
                <a:pPr algn="ctr">
                  <a:lnSpc>
                    <a:spcPts val="2500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0" y="0"/>
              <a:ext cx="22527044" cy="8153093"/>
              <a:chOff x="0" y="0"/>
              <a:chExt cx="3890207" cy="140796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3890207" cy="1407962"/>
              </a:xfrm>
              <a:custGeom>
                <a:avLst/>
                <a:gdLst/>
                <a:ahLst/>
                <a:cxnLst/>
                <a:rect l="l" t="t" r="r" b="b"/>
                <a:pathLst>
                  <a:path w="3890207" h="1407962">
                    <a:moveTo>
                      <a:pt x="34332" y="0"/>
                    </a:moveTo>
                    <a:lnTo>
                      <a:pt x="3855874" y="0"/>
                    </a:lnTo>
                    <a:cubicBezTo>
                      <a:pt x="3874836" y="0"/>
                      <a:pt x="3890207" y="15371"/>
                      <a:pt x="3890207" y="34332"/>
                    </a:cubicBezTo>
                    <a:lnTo>
                      <a:pt x="3890207" y="1373629"/>
                    </a:lnTo>
                    <a:cubicBezTo>
                      <a:pt x="3890207" y="1382735"/>
                      <a:pt x="3886590" y="1391467"/>
                      <a:pt x="3880151" y="1397906"/>
                    </a:cubicBezTo>
                    <a:cubicBezTo>
                      <a:pt x="3873712" y="1404345"/>
                      <a:pt x="3864980" y="1407962"/>
                      <a:pt x="3855874" y="1407962"/>
                    </a:cubicBezTo>
                    <a:lnTo>
                      <a:pt x="34332" y="1407962"/>
                    </a:lnTo>
                    <a:cubicBezTo>
                      <a:pt x="25227" y="1407962"/>
                      <a:pt x="16494" y="1404345"/>
                      <a:pt x="10056" y="1397906"/>
                    </a:cubicBezTo>
                    <a:cubicBezTo>
                      <a:pt x="3617" y="1391467"/>
                      <a:pt x="0" y="1382735"/>
                      <a:pt x="0" y="1373629"/>
                    </a:cubicBezTo>
                    <a:lnTo>
                      <a:pt x="0" y="34332"/>
                    </a:lnTo>
                    <a:cubicBezTo>
                      <a:pt x="0" y="25227"/>
                      <a:pt x="3617" y="16494"/>
                      <a:pt x="10056" y="10056"/>
                    </a:cubicBezTo>
                    <a:cubicBezTo>
                      <a:pt x="16494" y="3617"/>
                      <a:pt x="25227" y="0"/>
                      <a:pt x="34332" y="0"/>
                    </a:cubicBezTo>
                    <a:close/>
                  </a:path>
                </a:pathLst>
              </a:custGeom>
              <a:solidFill>
                <a:srgbClr val="1F212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47625"/>
                <a:ext cx="3890207" cy="1360337"/>
              </a:xfrm>
              <a:prstGeom prst="rect">
                <a:avLst/>
              </a:prstGeom>
            </p:spPr>
            <p:txBody>
              <a:bodyPr lIns="48860" tIns="48860" rIns="48860" bIns="48860" rtlCol="0" anchor="ctr"/>
              <a:lstStyle/>
              <a:p>
                <a:pPr algn="ctr">
                  <a:lnSpc>
                    <a:spcPts val="249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6080012"/>
              <a:ext cx="22527044" cy="6203971"/>
              <a:chOff x="0" y="0"/>
              <a:chExt cx="3890207" cy="1071367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890207" cy="1071367"/>
              </a:xfrm>
              <a:custGeom>
                <a:avLst/>
                <a:gdLst/>
                <a:ahLst/>
                <a:cxnLst/>
                <a:rect l="l" t="t" r="r" b="b"/>
                <a:pathLst>
                  <a:path w="3890207" h="1071367">
                    <a:moveTo>
                      <a:pt x="34332" y="0"/>
                    </a:moveTo>
                    <a:lnTo>
                      <a:pt x="3855874" y="0"/>
                    </a:lnTo>
                    <a:cubicBezTo>
                      <a:pt x="3874836" y="0"/>
                      <a:pt x="3890207" y="15371"/>
                      <a:pt x="3890207" y="34332"/>
                    </a:cubicBezTo>
                    <a:lnTo>
                      <a:pt x="3890207" y="1037034"/>
                    </a:lnTo>
                    <a:cubicBezTo>
                      <a:pt x="3890207" y="1046140"/>
                      <a:pt x="3886590" y="1054873"/>
                      <a:pt x="3880151" y="1061311"/>
                    </a:cubicBezTo>
                    <a:cubicBezTo>
                      <a:pt x="3873712" y="1067750"/>
                      <a:pt x="3864980" y="1071367"/>
                      <a:pt x="3855874" y="1071367"/>
                    </a:cubicBezTo>
                    <a:lnTo>
                      <a:pt x="34332" y="1071367"/>
                    </a:lnTo>
                    <a:cubicBezTo>
                      <a:pt x="25227" y="1071367"/>
                      <a:pt x="16494" y="1067750"/>
                      <a:pt x="10056" y="1061311"/>
                    </a:cubicBezTo>
                    <a:cubicBezTo>
                      <a:pt x="3617" y="1054873"/>
                      <a:pt x="0" y="1046140"/>
                      <a:pt x="0" y="1037034"/>
                    </a:cubicBezTo>
                    <a:lnTo>
                      <a:pt x="0" y="34332"/>
                    </a:lnTo>
                    <a:cubicBezTo>
                      <a:pt x="0" y="25227"/>
                      <a:pt x="3617" y="16494"/>
                      <a:pt x="10056" y="10056"/>
                    </a:cubicBezTo>
                    <a:cubicBezTo>
                      <a:pt x="16494" y="3617"/>
                      <a:pt x="25227" y="0"/>
                      <a:pt x="34332" y="0"/>
                    </a:cubicBezTo>
                    <a:close/>
                  </a:path>
                </a:pathLst>
              </a:custGeom>
              <a:solidFill>
                <a:srgbClr val="1F212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47625"/>
                <a:ext cx="3890207" cy="1023742"/>
              </a:xfrm>
              <a:prstGeom prst="rect">
                <a:avLst/>
              </a:prstGeom>
            </p:spPr>
            <p:txBody>
              <a:bodyPr lIns="48860" tIns="48860" rIns="48860" bIns="48860" rtlCol="0" anchor="ctr"/>
              <a:lstStyle/>
              <a:p>
                <a:pPr algn="ctr">
                  <a:lnSpc>
                    <a:spcPts val="249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1058566" y="2121256"/>
              <a:ext cx="22606858" cy="2743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355"/>
                </a:lnSpc>
              </a:pPr>
              <a:r>
                <a:rPr lang="en-US" sz="8083" b="1" spc="-202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LET’S TALK ABOUT... </a:t>
              </a:r>
            </a:p>
            <a:p>
              <a:pPr algn="l">
                <a:lnSpc>
                  <a:spcPts val="7355"/>
                </a:lnSpc>
              </a:pPr>
              <a:r>
                <a:rPr lang="en-US" sz="8083" b="1" spc="-202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APP FRAUD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869240" y="4616259"/>
            <a:ext cx="15227818" cy="3263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1" spc="72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WHAT MAKES APP FRAUD DIFFERENT?</a:t>
            </a:r>
          </a:p>
          <a:p>
            <a:pPr algn="l">
              <a:lnSpc>
                <a:spcPts val="3600"/>
              </a:lnSpc>
            </a:pPr>
            <a:endParaRPr lang="en-US" sz="3600" b="1" spc="72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600"/>
              </a:lnSpc>
            </a:pPr>
            <a:r>
              <a:rPr lang="en-US" sz="3600" b="1" spc="72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SOPHISTICATED SOCIAL ENGINEERS?</a:t>
            </a:r>
          </a:p>
          <a:p>
            <a:pPr algn="l">
              <a:lnSpc>
                <a:spcPts val="3600"/>
              </a:lnSpc>
            </a:pPr>
            <a:endParaRPr lang="en-US" sz="3600" b="1" spc="72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600"/>
              </a:lnSpc>
            </a:pPr>
            <a:r>
              <a:rPr lang="en-US" sz="3600" b="1" spc="72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VICTIM WILLINGLY AUTHORISES FRAUDULENT TRANSACTION</a:t>
            </a:r>
          </a:p>
          <a:p>
            <a:pPr algn="l">
              <a:lnSpc>
                <a:spcPts val="3600"/>
              </a:lnSpc>
            </a:pPr>
            <a:endParaRPr lang="en-US" sz="3600" b="1" spc="72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3600" b="1" spc="72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R1,2 BILLION LOSSES (SABRIC 2024)</a:t>
            </a:r>
          </a:p>
        </p:txBody>
      </p:sp>
      <p:sp>
        <p:nvSpPr>
          <p:cNvPr id="17" name="Freeform 17"/>
          <p:cNvSpPr/>
          <p:nvPr/>
        </p:nvSpPr>
        <p:spPr>
          <a:xfrm>
            <a:off x="13713670" y="7879524"/>
            <a:ext cx="3944889" cy="1533576"/>
          </a:xfrm>
          <a:custGeom>
            <a:avLst/>
            <a:gdLst/>
            <a:ahLst/>
            <a:cxnLst/>
            <a:rect l="l" t="t" r="r" b="b"/>
            <a:pathLst>
              <a:path w="3944889" h="1533576">
                <a:moveTo>
                  <a:pt x="0" y="0"/>
                </a:moveTo>
                <a:lnTo>
                  <a:pt x="3944890" y="0"/>
                </a:lnTo>
                <a:lnTo>
                  <a:pt x="3944890" y="1533576"/>
                </a:lnTo>
                <a:lnTo>
                  <a:pt x="0" y="15335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718021" y="1028700"/>
            <a:ext cx="16579195" cy="8229600"/>
            <a:chOff x="0" y="0"/>
            <a:chExt cx="4366537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66537" cy="2167467"/>
            </a:xfrm>
            <a:custGeom>
              <a:avLst/>
              <a:gdLst/>
              <a:ahLst/>
              <a:cxnLst/>
              <a:rect l="l" t="t" r="r" b="b"/>
              <a:pathLst>
                <a:path w="4366537" h="2167467">
                  <a:moveTo>
                    <a:pt x="28018" y="0"/>
                  </a:moveTo>
                  <a:lnTo>
                    <a:pt x="4338519" y="0"/>
                  </a:lnTo>
                  <a:cubicBezTo>
                    <a:pt x="4353993" y="0"/>
                    <a:pt x="4366537" y="12544"/>
                    <a:pt x="4366537" y="28018"/>
                  </a:cubicBezTo>
                  <a:lnTo>
                    <a:pt x="4366537" y="2139449"/>
                  </a:lnTo>
                  <a:cubicBezTo>
                    <a:pt x="4366537" y="2154923"/>
                    <a:pt x="4353993" y="2167467"/>
                    <a:pt x="4338519" y="2167467"/>
                  </a:cubicBezTo>
                  <a:lnTo>
                    <a:pt x="28018" y="2167467"/>
                  </a:lnTo>
                  <a:cubicBezTo>
                    <a:pt x="12544" y="2167467"/>
                    <a:pt x="0" y="2154923"/>
                    <a:pt x="0" y="2139449"/>
                  </a:cubicBezTo>
                  <a:lnTo>
                    <a:pt x="0" y="28018"/>
                  </a:lnTo>
                  <a:cubicBezTo>
                    <a:pt x="0" y="12544"/>
                    <a:pt x="12544" y="0"/>
                    <a:pt x="28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366537" cy="22246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1667109"/>
            <a:ext cx="662019" cy="7288288"/>
          </a:xfrm>
          <a:custGeom>
            <a:avLst/>
            <a:gdLst/>
            <a:ahLst/>
            <a:cxnLst/>
            <a:rect l="l" t="t" r="r" b="b"/>
            <a:pathLst>
              <a:path w="662019" h="7288288">
                <a:moveTo>
                  <a:pt x="0" y="0"/>
                </a:moveTo>
                <a:lnTo>
                  <a:pt x="662019" y="0"/>
                </a:lnTo>
                <a:lnTo>
                  <a:pt x="662019" y="7288287"/>
                </a:lnTo>
                <a:lnTo>
                  <a:pt x="0" y="72882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666855" y="1778021"/>
            <a:ext cx="8487982" cy="1264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88"/>
              </a:lnSpc>
            </a:pPr>
            <a:r>
              <a:rPr lang="en-US" sz="906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THE PROBLEM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66855" y="3512773"/>
            <a:ext cx="13937852" cy="482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4"/>
              </a:lnSpc>
            </a:pPr>
            <a:r>
              <a:rPr lang="en-US" sz="392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EXPECTED OF BANKS IN THIS BATTLE?</a:t>
            </a:r>
          </a:p>
          <a:p>
            <a:pPr algn="l">
              <a:lnSpc>
                <a:spcPts val="3804"/>
              </a:lnSpc>
            </a:pPr>
            <a:endParaRPr lang="en-US" sz="3922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804"/>
              </a:lnSpc>
            </a:pPr>
            <a:r>
              <a:rPr lang="en-US" sz="392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ELEMENT OF TRUST?</a:t>
            </a:r>
          </a:p>
          <a:p>
            <a:pPr algn="l">
              <a:lnSpc>
                <a:spcPts val="3804"/>
              </a:lnSpc>
            </a:pPr>
            <a:endParaRPr lang="en-US" sz="3922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804"/>
              </a:lnSpc>
            </a:pPr>
            <a:r>
              <a:rPr lang="en-US" sz="392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FINANCIAL CRIME, SPECIFICALLY ONLINE SCAMS, ARE TREATED AS ISOLATED EVENTS AND THE DOTS ARE NOT CONNECTED IN TIME.</a:t>
            </a:r>
          </a:p>
          <a:p>
            <a:pPr algn="l">
              <a:lnSpc>
                <a:spcPts val="3804"/>
              </a:lnSpc>
            </a:pPr>
            <a:endParaRPr lang="en-US" sz="3922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804"/>
              </a:lnSpc>
            </a:pPr>
            <a:r>
              <a:rPr lang="en-US" sz="392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COMPLIANCE - ONLY A “TICK BOX” EXERCISE?</a:t>
            </a:r>
          </a:p>
          <a:p>
            <a:pPr algn="l">
              <a:lnSpc>
                <a:spcPts val="3804"/>
              </a:lnSpc>
            </a:pPr>
            <a:endParaRPr lang="en-US" sz="3922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3713670" y="7879524"/>
            <a:ext cx="3944889" cy="1533576"/>
          </a:xfrm>
          <a:custGeom>
            <a:avLst/>
            <a:gdLst/>
            <a:ahLst/>
            <a:cxnLst/>
            <a:rect l="l" t="t" r="r" b="b"/>
            <a:pathLst>
              <a:path w="3944889" h="1533576">
                <a:moveTo>
                  <a:pt x="0" y="0"/>
                </a:moveTo>
                <a:lnTo>
                  <a:pt x="3944890" y="0"/>
                </a:lnTo>
                <a:lnTo>
                  <a:pt x="3944890" y="1533576"/>
                </a:lnTo>
                <a:lnTo>
                  <a:pt x="0" y="15335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227" b="-625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478168" y="1181100"/>
            <a:ext cx="11331664" cy="2279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17"/>
              </a:lnSpc>
            </a:pPr>
            <a:r>
              <a:rPr lang="en-US" sz="9140" b="1" spc="-22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THE QUESTION THIS STUDY ASKS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890866" y="3696818"/>
            <a:ext cx="12506269" cy="5873022"/>
            <a:chOff x="0" y="0"/>
            <a:chExt cx="16675025" cy="7830696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6675025" cy="7830696"/>
              <a:chOff x="0" y="0"/>
              <a:chExt cx="2229778" cy="104711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229778" cy="1047118"/>
              </a:xfrm>
              <a:custGeom>
                <a:avLst/>
                <a:gdLst/>
                <a:ahLst/>
                <a:cxnLst/>
                <a:rect l="l" t="t" r="r" b="b"/>
                <a:pathLst>
                  <a:path w="2229778" h="1047118">
                    <a:moveTo>
                      <a:pt x="65791" y="0"/>
                    </a:moveTo>
                    <a:lnTo>
                      <a:pt x="2163987" y="0"/>
                    </a:lnTo>
                    <a:cubicBezTo>
                      <a:pt x="2200322" y="0"/>
                      <a:pt x="2229778" y="29456"/>
                      <a:pt x="2229778" y="65791"/>
                    </a:cubicBezTo>
                    <a:lnTo>
                      <a:pt x="2229778" y="981326"/>
                    </a:lnTo>
                    <a:cubicBezTo>
                      <a:pt x="2229778" y="1017662"/>
                      <a:pt x="2200322" y="1047118"/>
                      <a:pt x="2163987" y="1047118"/>
                    </a:cubicBezTo>
                    <a:lnTo>
                      <a:pt x="65791" y="1047118"/>
                    </a:lnTo>
                    <a:cubicBezTo>
                      <a:pt x="29456" y="1047118"/>
                      <a:pt x="0" y="1017662"/>
                      <a:pt x="0" y="981326"/>
                    </a:cubicBezTo>
                    <a:lnTo>
                      <a:pt x="0" y="65791"/>
                    </a:lnTo>
                    <a:cubicBezTo>
                      <a:pt x="0" y="29456"/>
                      <a:pt x="29456" y="0"/>
                      <a:pt x="657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47625"/>
                <a:ext cx="2229778" cy="999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9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1921726" y="1321394"/>
              <a:ext cx="13212971" cy="58874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22"/>
                </a:lnSpc>
              </a:pPr>
              <a:r>
                <a:rPr lang="en-US" sz="4778" b="1">
                  <a:solidFill>
                    <a:srgbClr val="1F2123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What role do South African banks </a:t>
              </a:r>
              <a:r>
                <a:rPr lang="en-US" sz="4778" b="1">
                  <a:solidFill>
                    <a:srgbClr val="1F2123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currently play</a:t>
              </a:r>
              <a:r>
                <a:rPr lang="en-US" sz="4778" b="1">
                  <a:solidFill>
                    <a:srgbClr val="1F2123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in the prevention, detection and disruption of online scams, and how can this role be </a:t>
              </a:r>
              <a:r>
                <a:rPr lang="en-US" sz="4778" b="1">
                  <a:solidFill>
                    <a:srgbClr val="1F2123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expanded or strengthened?</a:t>
              </a:r>
            </a:p>
            <a:p>
              <a:pPr algn="ctr">
                <a:lnSpc>
                  <a:spcPts val="4922"/>
                </a:lnSpc>
              </a:pPr>
              <a:endParaRPr lang="en-US" sz="4778" b="1">
                <a:solidFill>
                  <a:srgbClr val="1F2123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3944889" cy="1533576"/>
          </a:xfrm>
          <a:custGeom>
            <a:avLst/>
            <a:gdLst/>
            <a:ahLst/>
            <a:cxnLst/>
            <a:rect l="l" t="t" r="r" b="b"/>
            <a:pathLst>
              <a:path w="3944889" h="1533576">
                <a:moveTo>
                  <a:pt x="0" y="0"/>
                </a:moveTo>
                <a:lnTo>
                  <a:pt x="3944889" y="0"/>
                </a:lnTo>
                <a:lnTo>
                  <a:pt x="3944889" y="1533576"/>
                </a:lnTo>
                <a:lnTo>
                  <a:pt x="0" y="1533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165" b="-3525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376376" y="884912"/>
            <a:ext cx="15561303" cy="8229600"/>
            <a:chOff x="0" y="0"/>
            <a:chExt cx="4098450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98450" cy="2167467"/>
            </a:xfrm>
            <a:custGeom>
              <a:avLst/>
              <a:gdLst/>
              <a:ahLst/>
              <a:cxnLst/>
              <a:rect l="l" t="t" r="r" b="b"/>
              <a:pathLst>
                <a:path w="4098450" h="2167467">
                  <a:moveTo>
                    <a:pt x="29851" y="0"/>
                  </a:moveTo>
                  <a:lnTo>
                    <a:pt x="4068600" y="0"/>
                  </a:lnTo>
                  <a:cubicBezTo>
                    <a:pt x="4076516" y="0"/>
                    <a:pt x="4084109" y="3145"/>
                    <a:pt x="4089707" y="8743"/>
                  </a:cubicBezTo>
                  <a:cubicBezTo>
                    <a:pt x="4095305" y="14341"/>
                    <a:pt x="4098450" y="21934"/>
                    <a:pt x="4098450" y="29851"/>
                  </a:cubicBezTo>
                  <a:lnTo>
                    <a:pt x="4098450" y="2137616"/>
                  </a:lnTo>
                  <a:cubicBezTo>
                    <a:pt x="4098450" y="2154102"/>
                    <a:pt x="4085086" y="2167467"/>
                    <a:pt x="4068600" y="2167467"/>
                  </a:cubicBezTo>
                  <a:lnTo>
                    <a:pt x="29851" y="2167467"/>
                  </a:lnTo>
                  <a:cubicBezTo>
                    <a:pt x="21934" y="2167467"/>
                    <a:pt x="14341" y="2164322"/>
                    <a:pt x="8743" y="2158724"/>
                  </a:cubicBezTo>
                  <a:cubicBezTo>
                    <a:pt x="3145" y="2153126"/>
                    <a:pt x="0" y="2145533"/>
                    <a:pt x="0" y="2137616"/>
                  </a:cubicBezTo>
                  <a:lnTo>
                    <a:pt x="0" y="29851"/>
                  </a:lnTo>
                  <a:cubicBezTo>
                    <a:pt x="0" y="13365"/>
                    <a:pt x="13365" y="0"/>
                    <a:pt x="2985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098450" cy="22246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1499356"/>
            <a:ext cx="662019" cy="7288288"/>
          </a:xfrm>
          <a:custGeom>
            <a:avLst/>
            <a:gdLst/>
            <a:ahLst/>
            <a:cxnLst/>
            <a:rect l="l" t="t" r="r" b="b"/>
            <a:pathLst>
              <a:path w="662019" h="7288288">
                <a:moveTo>
                  <a:pt x="0" y="0"/>
                </a:moveTo>
                <a:lnTo>
                  <a:pt x="662019" y="0"/>
                </a:lnTo>
                <a:lnTo>
                  <a:pt x="662019" y="7288288"/>
                </a:lnTo>
                <a:lnTo>
                  <a:pt x="0" y="72882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8873341" y="5332783"/>
            <a:ext cx="1969967" cy="1969967"/>
          </a:xfrm>
          <a:custGeom>
            <a:avLst/>
            <a:gdLst/>
            <a:ahLst/>
            <a:cxnLst/>
            <a:rect l="l" t="t" r="r" b="b"/>
            <a:pathLst>
              <a:path w="1969967" h="1969967">
                <a:moveTo>
                  <a:pt x="0" y="0"/>
                </a:moveTo>
                <a:lnTo>
                  <a:pt x="1969966" y="0"/>
                </a:lnTo>
                <a:lnTo>
                  <a:pt x="1969966" y="1969967"/>
                </a:lnTo>
                <a:lnTo>
                  <a:pt x="0" y="19699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876129" y="1446692"/>
            <a:ext cx="13934358" cy="2100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59"/>
              </a:lnSpc>
            </a:pPr>
            <a:r>
              <a:rPr lang="en-US" sz="7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CRIMINOLOGICAL APPROACH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76129" y="3793693"/>
            <a:ext cx="11072966" cy="542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8"/>
              </a:lnSpc>
            </a:pPr>
            <a:r>
              <a:rPr lang="en-US" sz="39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Marcus Felson’s Routine Activity Theory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8533" y="5650480"/>
            <a:ext cx="2867248" cy="1652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052982" y="5041420"/>
            <a:ext cx="4567833" cy="2419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CONDITIONS</a:t>
            </a:r>
          </a:p>
          <a:p>
            <a:pPr algn="ctr">
              <a:lnSpc>
                <a:spcPts val="6300"/>
              </a:lnSpc>
            </a:pPr>
            <a:r>
              <a:rPr lang="en-US" sz="45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THAT MAKES </a:t>
            </a:r>
          </a:p>
          <a:p>
            <a:pPr algn="ctr">
              <a:lnSpc>
                <a:spcPts val="6300"/>
              </a:lnSpc>
            </a:pPr>
            <a:r>
              <a:rPr lang="en-US" sz="45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CRIME POSSIBLE</a:t>
            </a: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7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69225" y="-226689"/>
            <a:ext cx="8675389" cy="10740378"/>
            <a:chOff x="0" y="0"/>
            <a:chExt cx="1344045" cy="16639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4045" cy="1663965"/>
            </a:xfrm>
            <a:custGeom>
              <a:avLst/>
              <a:gdLst/>
              <a:ahLst/>
              <a:cxnLst/>
              <a:rect l="l" t="t" r="r" b="b"/>
              <a:pathLst>
                <a:path w="1344045" h="1663965">
                  <a:moveTo>
                    <a:pt x="0" y="0"/>
                  </a:moveTo>
                  <a:lnTo>
                    <a:pt x="1344045" y="0"/>
                  </a:lnTo>
                  <a:lnTo>
                    <a:pt x="1344045" y="1663965"/>
                  </a:lnTo>
                  <a:lnTo>
                    <a:pt x="0" y="1663965"/>
                  </a:lnTo>
                  <a:close/>
                </a:path>
              </a:pathLst>
            </a:custGeom>
            <a:blipFill>
              <a:blip r:embed="rId2"/>
              <a:stretch>
                <a:fillRect l="-42910" r="-429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712390" y="-620599"/>
            <a:ext cx="3086100" cy="11528198"/>
            <a:chOff x="0" y="0"/>
            <a:chExt cx="635000" cy="23720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" cy="2372057"/>
            </a:xfrm>
            <a:custGeom>
              <a:avLst/>
              <a:gdLst/>
              <a:ahLst/>
              <a:cxnLst/>
              <a:rect l="l" t="t" r="r" b="b"/>
              <a:pathLst>
                <a:path w="635000" h="2372057">
                  <a:moveTo>
                    <a:pt x="0" y="0"/>
                  </a:moveTo>
                  <a:lnTo>
                    <a:pt x="635000" y="0"/>
                  </a:lnTo>
                  <a:lnTo>
                    <a:pt x="635000" y="2372057"/>
                  </a:lnTo>
                  <a:lnTo>
                    <a:pt x="0" y="2372057"/>
                  </a:lnTo>
                  <a:close/>
                </a:path>
              </a:pathLst>
            </a:custGeom>
            <a:gradFill rotWithShape="1">
              <a:gsLst>
                <a:gs pos="0">
                  <a:srgbClr val="D5D7D6">
                    <a:alpha val="100000"/>
                  </a:srgbClr>
                </a:gs>
                <a:gs pos="50000">
                  <a:srgbClr val="D5D7D6">
                    <a:alpha val="50000"/>
                  </a:srgbClr>
                </a:gs>
                <a:gs pos="100000">
                  <a:srgbClr val="D5D7D6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635000" cy="2429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913630" y="-226689"/>
            <a:ext cx="15430873" cy="11000286"/>
            <a:chOff x="0" y="-61941"/>
            <a:chExt cx="3492565" cy="2489763"/>
          </a:xfrm>
        </p:grpSpPr>
        <p:sp>
          <p:nvSpPr>
            <p:cNvPr id="8" name="Freeform 8"/>
            <p:cNvSpPr/>
            <p:nvPr/>
          </p:nvSpPr>
          <p:spPr>
            <a:xfrm>
              <a:off x="0" y="-61941"/>
              <a:ext cx="3492565" cy="2427822"/>
            </a:xfrm>
            <a:custGeom>
              <a:avLst/>
              <a:gdLst/>
              <a:ahLst/>
              <a:cxnLst/>
              <a:rect l="l" t="t" r="r" b="b"/>
              <a:pathLst>
                <a:path w="3492565" h="2427822">
                  <a:moveTo>
                    <a:pt x="30103" y="0"/>
                  </a:moveTo>
                  <a:lnTo>
                    <a:pt x="3462462" y="0"/>
                  </a:lnTo>
                  <a:cubicBezTo>
                    <a:pt x="3470446" y="0"/>
                    <a:pt x="3478102" y="3172"/>
                    <a:pt x="3483748" y="8817"/>
                  </a:cubicBezTo>
                  <a:cubicBezTo>
                    <a:pt x="3489393" y="14462"/>
                    <a:pt x="3492565" y="22119"/>
                    <a:pt x="3492565" y="30103"/>
                  </a:cubicBezTo>
                  <a:lnTo>
                    <a:pt x="3492565" y="2397719"/>
                  </a:lnTo>
                  <a:cubicBezTo>
                    <a:pt x="3492565" y="2414344"/>
                    <a:pt x="3479087" y="2427822"/>
                    <a:pt x="3462462" y="2427822"/>
                  </a:cubicBezTo>
                  <a:lnTo>
                    <a:pt x="30103" y="2427822"/>
                  </a:lnTo>
                  <a:cubicBezTo>
                    <a:pt x="22119" y="2427822"/>
                    <a:pt x="14462" y="2424650"/>
                    <a:pt x="8817" y="2419005"/>
                  </a:cubicBezTo>
                  <a:cubicBezTo>
                    <a:pt x="3172" y="2413359"/>
                    <a:pt x="0" y="2405702"/>
                    <a:pt x="0" y="2397719"/>
                  </a:cubicBezTo>
                  <a:lnTo>
                    <a:pt x="0" y="30103"/>
                  </a:lnTo>
                  <a:cubicBezTo>
                    <a:pt x="0" y="13478"/>
                    <a:pt x="13478" y="0"/>
                    <a:pt x="3010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3492565" cy="2484972"/>
            </a:xfrm>
            <a:prstGeom prst="rect">
              <a:avLst/>
            </a:prstGeom>
          </p:spPr>
          <p:txBody>
            <a:bodyPr lIns="59113" tIns="59113" rIns="59113" bIns="59113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55344" y="1965519"/>
            <a:ext cx="12605972" cy="8023150"/>
            <a:chOff x="-892777" y="-737521"/>
            <a:chExt cx="16807963" cy="10697532"/>
          </a:xfrm>
        </p:grpSpPr>
        <p:sp>
          <p:nvSpPr>
            <p:cNvPr id="11" name="Freeform 11"/>
            <p:cNvSpPr/>
            <p:nvPr/>
          </p:nvSpPr>
          <p:spPr>
            <a:xfrm>
              <a:off x="3833662" y="1282207"/>
              <a:ext cx="7480371" cy="6446721"/>
            </a:xfrm>
            <a:custGeom>
              <a:avLst/>
              <a:gdLst/>
              <a:ahLst/>
              <a:cxnLst/>
              <a:rect l="l" t="t" r="r" b="b"/>
              <a:pathLst>
                <a:path w="7480371" h="6446720">
                  <a:moveTo>
                    <a:pt x="0" y="0"/>
                  </a:moveTo>
                  <a:lnTo>
                    <a:pt x="7480371" y="0"/>
                  </a:lnTo>
                  <a:lnTo>
                    <a:pt x="7480371" y="6446720"/>
                  </a:lnTo>
                  <a:lnTo>
                    <a:pt x="0" y="6446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688920" y="-737521"/>
              <a:ext cx="5971933" cy="803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40"/>
                </a:lnSpc>
              </a:pPr>
              <a:r>
                <a:rPr lang="en-US" sz="352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Motivated Offender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97023" y="7501918"/>
              <a:ext cx="6918163" cy="2458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40"/>
                </a:lnSpc>
              </a:pPr>
              <a:r>
                <a:rPr lang="en-US" sz="352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Lack of </a:t>
              </a:r>
            </a:p>
            <a:p>
              <a:pPr algn="ctr">
                <a:lnSpc>
                  <a:spcPts val="4940"/>
                </a:lnSpc>
              </a:pPr>
              <a:r>
                <a:rPr lang="en-US" sz="352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Capable Guardianship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-892777" y="7909192"/>
              <a:ext cx="6918161" cy="16306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40"/>
                </a:lnSpc>
              </a:pPr>
              <a:r>
                <a:rPr lang="en-US" sz="352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Suitable </a:t>
              </a:r>
            </a:p>
            <a:p>
              <a:pPr algn="ctr">
                <a:lnSpc>
                  <a:spcPts val="4940"/>
                </a:lnSpc>
              </a:pPr>
              <a:r>
                <a:rPr lang="en-US" sz="352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Target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15503" y="4651793"/>
              <a:ext cx="3640676" cy="15676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501"/>
                </a:lnSpc>
              </a:pPr>
              <a:r>
                <a:rPr lang="en-US" sz="6786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CRIME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68825" y="105944"/>
            <a:ext cx="12064613" cy="1523745"/>
            <a:chOff x="0" y="0"/>
            <a:chExt cx="16086151" cy="2031661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16086151" cy="2031661"/>
              <a:chOff x="0" y="0"/>
              <a:chExt cx="2436707" cy="30775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436707" cy="307753"/>
              </a:xfrm>
              <a:custGeom>
                <a:avLst/>
                <a:gdLst/>
                <a:ahLst/>
                <a:cxnLst/>
                <a:rect l="l" t="t" r="r" b="b"/>
                <a:pathLst>
                  <a:path w="2436707" h="307753">
                    <a:moveTo>
                      <a:pt x="42363" y="0"/>
                    </a:moveTo>
                    <a:lnTo>
                      <a:pt x="2394344" y="0"/>
                    </a:lnTo>
                    <a:cubicBezTo>
                      <a:pt x="2417740" y="0"/>
                      <a:pt x="2436707" y="18966"/>
                      <a:pt x="2436707" y="42363"/>
                    </a:cubicBezTo>
                    <a:lnTo>
                      <a:pt x="2436707" y="265390"/>
                    </a:lnTo>
                    <a:cubicBezTo>
                      <a:pt x="2436707" y="288787"/>
                      <a:pt x="2417740" y="307753"/>
                      <a:pt x="2394344" y="307753"/>
                    </a:cubicBezTo>
                    <a:lnTo>
                      <a:pt x="42363" y="307753"/>
                    </a:lnTo>
                    <a:cubicBezTo>
                      <a:pt x="18966" y="307753"/>
                      <a:pt x="0" y="288787"/>
                      <a:pt x="0" y="265390"/>
                    </a:cubicBezTo>
                    <a:lnTo>
                      <a:pt x="0" y="42363"/>
                    </a:lnTo>
                    <a:cubicBezTo>
                      <a:pt x="0" y="18966"/>
                      <a:pt x="18966" y="0"/>
                      <a:pt x="4236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2436707" cy="3458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773189" y="409206"/>
              <a:ext cx="12539774" cy="1260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89"/>
                </a:lnSpc>
              </a:pPr>
              <a:r>
                <a:rPr lang="en-US" sz="3597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Marcus Felson’s Routine Activity</a:t>
              </a:r>
            </a:p>
            <a:p>
              <a:pPr algn="ctr">
                <a:lnSpc>
                  <a:spcPts val="3489"/>
                </a:lnSpc>
              </a:pPr>
              <a:r>
                <a:rPr lang="en-US" sz="3597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Theory </a:t>
              </a:r>
            </a:p>
          </p:txBody>
        </p:sp>
      </p:grp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227" b="-625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81014" y="7285309"/>
            <a:ext cx="15725973" cy="2361533"/>
            <a:chOff x="0" y="0"/>
            <a:chExt cx="2436365" cy="3658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6365" cy="365863"/>
            </a:xfrm>
            <a:custGeom>
              <a:avLst/>
              <a:gdLst/>
              <a:ahLst/>
              <a:cxnLst/>
              <a:rect l="l" t="t" r="r" b="b"/>
              <a:pathLst>
                <a:path w="2436365" h="365863">
                  <a:moveTo>
                    <a:pt x="28553" y="0"/>
                  </a:moveTo>
                  <a:lnTo>
                    <a:pt x="2407811" y="0"/>
                  </a:lnTo>
                  <a:cubicBezTo>
                    <a:pt x="2415384" y="0"/>
                    <a:pt x="2422647" y="3008"/>
                    <a:pt x="2428002" y="8363"/>
                  </a:cubicBezTo>
                  <a:cubicBezTo>
                    <a:pt x="2433356" y="13718"/>
                    <a:pt x="2436365" y="20981"/>
                    <a:pt x="2436365" y="28553"/>
                  </a:cubicBezTo>
                  <a:lnTo>
                    <a:pt x="2436365" y="337310"/>
                  </a:lnTo>
                  <a:cubicBezTo>
                    <a:pt x="2436365" y="353079"/>
                    <a:pt x="2423581" y="365863"/>
                    <a:pt x="2407811" y="365863"/>
                  </a:cubicBezTo>
                  <a:lnTo>
                    <a:pt x="28553" y="365863"/>
                  </a:lnTo>
                  <a:cubicBezTo>
                    <a:pt x="20981" y="365863"/>
                    <a:pt x="13718" y="362855"/>
                    <a:pt x="8363" y="357500"/>
                  </a:cubicBezTo>
                  <a:cubicBezTo>
                    <a:pt x="3008" y="352145"/>
                    <a:pt x="0" y="344883"/>
                    <a:pt x="0" y="337310"/>
                  </a:cubicBezTo>
                  <a:lnTo>
                    <a:pt x="0" y="28553"/>
                  </a:lnTo>
                  <a:cubicBezTo>
                    <a:pt x="0" y="20981"/>
                    <a:pt x="3008" y="13718"/>
                    <a:pt x="8363" y="8363"/>
                  </a:cubicBezTo>
                  <a:cubicBezTo>
                    <a:pt x="13718" y="3008"/>
                    <a:pt x="20981" y="0"/>
                    <a:pt x="28553" y="0"/>
                  </a:cubicBezTo>
                  <a:close/>
                </a:path>
              </a:pathLst>
            </a:custGeom>
            <a:blipFill>
              <a:blip r:embed="rId3"/>
              <a:stretch>
                <a:fillRect t="-172321" b="-22712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96237" y="1359877"/>
            <a:ext cx="12833483" cy="952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29"/>
              </a:lnSpc>
            </a:pPr>
            <a:r>
              <a:rPr lang="en-US" sz="7175" b="1" spc="-17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ADDRESSED IN 2 ARTICLES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81014" y="2715407"/>
            <a:ext cx="15725973" cy="3831514"/>
            <a:chOff x="0" y="0"/>
            <a:chExt cx="20967963" cy="5108685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10309286" cy="5108685"/>
              <a:chOff x="0" y="0"/>
              <a:chExt cx="2325575" cy="115242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325575" cy="1152420"/>
              </a:xfrm>
              <a:custGeom>
                <a:avLst/>
                <a:gdLst/>
                <a:ahLst/>
                <a:cxnLst/>
                <a:rect l="l" t="t" r="r" b="b"/>
                <a:pathLst>
                  <a:path w="2325575" h="1152420">
                    <a:moveTo>
                      <a:pt x="63081" y="0"/>
                    </a:moveTo>
                    <a:lnTo>
                      <a:pt x="2262494" y="0"/>
                    </a:lnTo>
                    <a:cubicBezTo>
                      <a:pt x="2297332" y="0"/>
                      <a:pt x="2325575" y="28242"/>
                      <a:pt x="2325575" y="63081"/>
                    </a:cubicBezTo>
                    <a:lnTo>
                      <a:pt x="2325575" y="1089339"/>
                    </a:lnTo>
                    <a:cubicBezTo>
                      <a:pt x="2325575" y="1106069"/>
                      <a:pt x="2318929" y="1122114"/>
                      <a:pt x="2307099" y="1133944"/>
                    </a:cubicBezTo>
                    <a:cubicBezTo>
                      <a:pt x="2295269" y="1145774"/>
                      <a:pt x="2279224" y="1152420"/>
                      <a:pt x="2262494" y="1152420"/>
                    </a:cubicBezTo>
                    <a:lnTo>
                      <a:pt x="63081" y="1152420"/>
                    </a:lnTo>
                    <a:cubicBezTo>
                      <a:pt x="46351" y="1152420"/>
                      <a:pt x="30306" y="1145774"/>
                      <a:pt x="18476" y="1133944"/>
                    </a:cubicBezTo>
                    <a:cubicBezTo>
                      <a:pt x="6646" y="1122114"/>
                      <a:pt x="0" y="1106069"/>
                      <a:pt x="0" y="1089339"/>
                    </a:cubicBezTo>
                    <a:lnTo>
                      <a:pt x="0" y="63081"/>
                    </a:lnTo>
                    <a:cubicBezTo>
                      <a:pt x="0" y="46351"/>
                      <a:pt x="6646" y="30306"/>
                      <a:pt x="18476" y="18476"/>
                    </a:cubicBezTo>
                    <a:cubicBezTo>
                      <a:pt x="30306" y="6646"/>
                      <a:pt x="46351" y="0"/>
                      <a:pt x="6308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38100"/>
                <a:ext cx="2325575" cy="11143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0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0658677" y="0"/>
              <a:ext cx="10309286" cy="5108685"/>
              <a:chOff x="0" y="0"/>
              <a:chExt cx="2325575" cy="115242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325575" cy="1152420"/>
              </a:xfrm>
              <a:custGeom>
                <a:avLst/>
                <a:gdLst/>
                <a:ahLst/>
                <a:cxnLst/>
                <a:rect l="l" t="t" r="r" b="b"/>
                <a:pathLst>
                  <a:path w="2325575" h="1152420">
                    <a:moveTo>
                      <a:pt x="63081" y="0"/>
                    </a:moveTo>
                    <a:lnTo>
                      <a:pt x="2262494" y="0"/>
                    </a:lnTo>
                    <a:cubicBezTo>
                      <a:pt x="2297332" y="0"/>
                      <a:pt x="2325575" y="28242"/>
                      <a:pt x="2325575" y="63081"/>
                    </a:cubicBezTo>
                    <a:lnTo>
                      <a:pt x="2325575" y="1089339"/>
                    </a:lnTo>
                    <a:cubicBezTo>
                      <a:pt x="2325575" y="1106069"/>
                      <a:pt x="2318929" y="1122114"/>
                      <a:pt x="2307099" y="1133944"/>
                    </a:cubicBezTo>
                    <a:cubicBezTo>
                      <a:pt x="2295269" y="1145774"/>
                      <a:pt x="2279224" y="1152420"/>
                      <a:pt x="2262494" y="1152420"/>
                    </a:cubicBezTo>
                    <a:lnTo>
                      <a:pt x="63081" y="1152420"/>
                    </a:lnTo>
                    <a:cubicBezTo>
                      <a:pt x="46351" y="1152420"/>
                      <a:pt x="30306" y="1145774"/>
                      <a:pt x="18476" y="1133944"/>
                    </a:cubicBezTo>
                    <a:cubicBezTo>
                      <a:pt x="6646" y="1122114"/>
                      <a:pt x="0" y="1106069"/>
                      <a:pt x="0" y="1089339"/>
                    </a:cubicBezTo>
                    <a:lnTo>
                      <a:pt x="0" y="63081"/>
                    </a:lnTo>
                    <a:cubicBezTo>
                      <a:pt x="0" y="46351"/>
                      <a:pt x="6646" y="30306"/>
                      <a:pt x="18476" y="18476"/>
                    </a:cubicBezTo>
                    <a:cubicBezTo>
                      <a:pt x="30306" y="6646"/>
                      <a:pt x="46351" y="0"/>
                      <a:pt x="6308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38100"/>
                <a:ext cx="2325575" cy="11143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00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727787" y="822106"/>
              <a:ext cx="6853711" cy="36144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59"/>
                </a:lnSpc>
              </a:pPr>
              <a:r>
                <a:rPr lang="en-US" sz="3837" b="1">
                  <a:solidFill>
                    <a:srgbClr val="1F2123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SYSTEMIC ROLE, LEGAL OBLIGATIONS AND RISK GOVERNANCE EXPECTATIONS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386465" y="1102703"/>
              <a:ext cx="6853711" cy="29032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59"/>
                </a:lnSpc>
              </a:pPr>
              <a:r>
                <a:rPr lang="en-US" sz="3837" b="1">
                  <a:solidFill>
                    <a:srgbClr val="1F2123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ANALYSIS OF APP FRAUD: TYPOLOGIES, MODUS OPERANDI, FUTURE STRATEGIES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0" y="0"/>
            <a:ext cx="3944889" cy="1533576"/>
          </a:xfrm>
          <a:custGeom>
            <a:avLst/>
            <a:gdLst/>
            <a:ahLst/>
            <a:cxnLst/>
            <a:rect l="l" t="t" r="r" b="b"/>
            <a:pathLst>
              <a:path w="3944889" h="1533576">
                <a:moveTo>
                  <a:pt x="0" y="0"/>
                </a:moveTo>
                <a:lnTo>
                  <a:pt x="3944889" y="0"/>
                </a:lnTo>
                <a:lnTo>
                  <a:pt x="3944889" y="1533576"/>
                </a:lnTo>
                <a:lnTo>
                  <a:pt x="0" y="15335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4115554"/>
            <a:ext cx="16230600" cy="7629378"/>
            <a:chOff x="0" y="0"/>
            <a:chExt cx="4274726" cy="20093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009384"/>
            </a:xfrm>
            <a:custGeom>
              <a:avLst/>
              <a:gdLst/>
              <a:ahLst/>
              <a:cxnLst/>
              <a:rect l="l" t="t" r="r" b="b"/>
              <a:pathLst>
                <a:path w="4274726" h="2009384">
                  <a:moveTo>
                    <a:pt x="28620" y="0"/>
                  </a:moveTo>
                  <a:lnTo>
                    <a:pt x="4246106" y="0"/>
                  </a:lnTo>
                  <a:cubicBezTo>
                    <a:pt x="4261912" y="0"/>
                    <a:pt x="4274726" y="12813"/>
                    <a:pt x="4274726" y="28620"/>
                  </a:cubicBezTo>
                  <a:lnTo>
                    <a:pt x="4274726" y="1980764"/>
                  </a:lnTo>
                  <a:cubicBezTo>
                    <a:pt x="4274726" y="1996570"/>
                    <a:pt x="4261912" y="2009384"/>
                    <a:pt x="4246106" y="2009384"/>
                  </a:cubicBezTo>
                  <a:lnTo>
                    <a:pt x="28620" y="2009384"/>
                  </a:lnTo>
                  <a:cubicBezTo>
                    <a:pt x="12813" y="2009384"/>
                    <a:pt x="0" y="1996570"/>
                    <a:pt x="0" y="1980764"/>
                  </a:cubicBezTo>
                  <a:lnTo>
                    <a:pt x="0" y="28620"/>
                  </a:lnTo>
                  <a:cubicBezTo>
                    <a:pt x="0" y="12813"/>
                    <a:pt x="12813" y="0"/>
                    <a:pt x="2862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274726" cy="2066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55176" y="1536548"/>
            <a:ext cx="4889428" cy="1745933"/>
          </a:xfrm>
          <a:custGeom>
            <a:avLst/>
            <a:gdLst/>
            <a:ahLst/>
            <a:cxnLst/>
            <a:rect l="l" t="t" r="r" b="b"/>
            <a:pathLst>
              <a:path w="4889428" h="1745933">
                <a:moveTo>
                  <a:pt x="0" y="0"/>
                </a:moveTo>
                <a:lnTo>
                  <a:pt x="4889428" y="0"/>
                </a:lnTo>
                <a:lnTo>
                  <a:pt x="4889428" y="1745933"/>
                </a:lnTo>
                <a:lnTo>
                  <a:pt x="0" y="17459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7117422" y="1340069"/>
            <a:ext cx="7325620" cy="225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865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ARTICLE 1:</a:t>
            </a:r>
          </a:p>
          <a:p>
            <a:pPr algn="l">
              <a:lnSpc>
                <a:spcPts val="8399"/>
              </a:lnSpc>
            </a:pPr>
            <a:r>
              <a:rPr lang="en-US" sz="865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BANKS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65249" y="4963438"/>
            <a:ext cx="14407783" cy="374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Defining a bank.</a:t>
            </a:r>
          </a:p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Traditional banking vs alternative payment systems.</a:t>
            </a:r>
          </a:p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Banks are not simply intermediaries.</a:t>
            </a:r>
          </a:p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ESSENCE OF A BANK</a:t>
            </a:r>
          </a:p>
        </p:txBody>
      </p:sp>
      <p:sp>
        <p:nvSpPr>
          <p:cNvPr id="9" name="Freeform 9"/>
          <p:cNvSpPr/>
          <p:nvPr/>
        </p:nvSpPr>
        <p:spPr>
          <a:xfrm>
            <a:off x="14343111" y="0"/>
            <a:ext cx="3944889" cy="1533576"/>
          </a:xfrm>
          <a:custGeom>
            <a:avLst/>
            <a:gdLst/>
            <a:ahLst/>
            <a:cxnLst/>
            <a:rect l="l" t="t" r="r" b="b"/>
            <a:pathLst>
              <a:path w="3944889" h="1533576">
                <a:moveTo>
                  <a:pt x="0" y="0"/>
                </a:moveTo>
                <a:lnTo>
                  <a:pt x="3944889" y="0"/>
                </a:lnTo>
                <a:lnTo>
                  <a:pt x="3944889" y="1533576"/>
                </a:lnTo>
                <a:lnTo>
                  <a:pt x="0" y="15335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4115554"/>
            <a:ext cx="16230600" cy="7629378"/>
            <a:chOff x="0" y="0"/>
            <a:chExt cx="4274726" cy="20093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009384"/>
            </a:xfrm>
            <a:custGeom>
              <a:avLst/>
              <a:gdLst/>
              <a:ahLst/>
              <a:cxnLst/>
              <a:rect l="l" t="t" r="r" b="b"/>
              <a:pathLst>
                <a:path w="4274726" h="2009384">
                  <a:moveTo>
                    <a:pt x="28620" y="0"/>
                  </a:moveTo>
                  <a:lnTo>
                    <a:pt x="4246106" y="0"/>
                  </a:lnTo>
                  <a:cubicBezTo>
                    <a:pt x="4261912" y="0"/>
                    <a:pt x="4274726" y="12813"/>
                    <a:pt x="4274726" y="28620"/>
                  </a:cubicBezTo>
                  <a:lnTo>
                    <a:pt x="4274726" y="1980764"/>
                  </a:lnTo>
                  <a:cubicBezTo>
                    <a:pt x="4274726" y="1996570"/>
                    <a:pt x="4261912" y="2009384"/>
                    <a:pt x="4246106" y="2009384"/>
                  </a:cubicBezTo>
                  <a:lnTo>
                    <a:pt x="28620" y="2009384"/>
                  </a:lnTo>
                  <a:cubicBezTo>
                    <a:pt x="12813" y="2009384"/>
                    <a:pt x="0" y="1996570"/>
                    <a:pt x="0" y="1980764"/>
                  </a:cubicBezTo>
                  <a:lnTo>
                    <a:pt x="0" y="28620"/>
                  </a:lnTo>
                  <a:cubicBezTo>
                    <a:pt x="0" y="12813"/>
                    <a:pt x="12813" y="0"/>
                    <a:pt x="2862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274726" cy="2066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55176" y="1536548"/>
            <a:ext cx="4889428" cy="1745933"/>
          </a:xfrm>
          <a:custGeom>
            <a:avLst/>
            <a:gdLst/>
            <a:ahLst/>
            <a:cxnLst/>
            <a:rect l="l" t="t" r="r" b="b"/>
            <a:pathLst>
              <a:path w="4889428" h="1745933">
                <a:moveTo>
                  <a:pt x="0" y="0"/>
                </a:moveTo>
                <a:lnTo>
                  <a:pt x="4889428" y="0"/>
                </a:lnTo>
                <a:lnTo>
                  <a:pt x="4889428" y="1745933"/>
                </a:lnTo>
                <a:lnTo>
                  <a:pt x="0" y="17459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7117422" y="1340069"/>
            <a:ext cx="7325620" cy="225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865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ARTICLE 1:</a:t>
            </a:r>
          </a:p>
          <a:p>
            <a:pPr algn="l">
              <a:lnSpc>
                <a:spcPts val="8399"/>
              </a:lnSpc>
            </a:pPr>
            <a:r>
              <a:rPr lang="en-US" sz="865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BANKS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65249" y="5059296"/>
            <a:ext cx="14407783" cy="374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Building higher walls around financial institutions.</a:t>
            </a:r>
          </a:p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Current legal obligtaions... none!</a:t>
            </a:r>
          </a:p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UK’s Reimbursement Scheme.</a:t>
            </a:r>
          </a:p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Risk Governance Structures.</a:t>
            </a:r>
          </a:p>
        </p:txBody>
      </p:sp>
      <p:sp>
        <p:nvSpPr>
          <p:cNvPr id="9" name="Freeform 9"/>
          <p:cNvSpPr/>
          <p:nvPr/>
        </p:nvSpPr>
        <p:spPr>
          <a:xfrm>
            <a:off x="14343111" y="2972"/>
            <a:ext cx="3944889" cy="1533576"/>
          </a:xfrm>
          <a:custGeom>
            <a:avLst/>
            <a:gdLst/>
            <a:ahLst/>
            <a:cxnLst/>
            <a:rect l="l" t="t" r="r" b="b"/>
            <a:pathLst>
              <a:path w="3944889" h="1533576">
                <a:moveTo>
                  <a:pt x="0" y="0"/>
                </a:moveTo>
                <a:lnTo>
                  <a:pt x="3944889" y="0"/>
                </a:lnTo>
                <a:lnTo>
                  <a:pt x="3944889" y="1533576"/>
                </a:lnTo>
                <a:lnTo>
                  <a:pt x="0" y="15335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4115554"/>
            <a:ext cx="16230600" cy="7629378"/>
            <a:chOff x="0" y="0"/>
            <a:chExt cx="4274726" cy="20093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009384"/>
            </a:xfrm>
            <a:custGeom>
              <a:avLst/>
              <a:gdLst/>
              <a:ahLst/>
              <a:cxnLst/>
              <a:rect l="l" t="t" r="r" b="b"/>
              <a:pathLst>
                <a:path w="4274726" h="2009384">
                  <a:moveTo>
                    <a:pt x="28620" y="0"/>
                  </a:moveTo>
                  <a:lnTo>
                    <a:pt x="4246106" y="0"/>
                  </a:lnTo>
                  <a:cubicBezTo>
                    <a:pt x="4261912" y="0"/>
                    <a:pt x="4274726" y="12813"/>
                    <a:pt x="4274726" y="28620"/>
                  </a:cubicBezTo>
                  <a:lnTo>
                    <a:pt x="4274726" y="1980764"/>
                  </a:lnTo>
                  <a:cubicBezTo>
                    <a:pt x="4274726" y="1996570"/>
                    <a:pt x="4261912" y="2009384"/>
                    <a:pt x="4246106" y="2009384"/>
                  </a:cubicBezTo>
                  <a:lnTo>
                    <a:pt x="28620" y="2009384"/>
                  </a:lnTo>
                  <a:cubicBezTo>
                    <a:pt x="12813" y="2009384"/>
                    <a:pt x="0" y="1996570"/>
                    <a:pt x="0" y="1980764"/>
                  </a:cubicBezTo>
                  <a:lnTo>
                    <a:pt x="0" y="28620"/>
                  </a:lnTo>
                  <a:cubicBezTo>
                    <a:pt x="0" y="12813"/>
                    <a:pt x="12813" y="0"/>
                    <a:pt x="2862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274726" cy="2066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55176" y="1536548"/>
            <a:ext cx="4889428" cy="1745933"/>
          </a:xfrm>
          <a:custGeom>
            <a:avLst/>
            <a:gdLst/>
            <a:ahLst/>
            <a:cxnLst/>
            <a:rect l="l" t="t" r="r" b="b"/>
            <a:pathLst>
              <a:path w="4889428" h="1745933">
                <a:moveTo>
                  <a:pt x="0" y="0"/>
                </a:moveTo>
                <a:lnTo>
                  <a:pt x="4889428" y="0"/>
                </a:lnTo>
                <a:lnTo>
                  <a:pt x="4889428" y="1745933"/>
                </a:lnTo>
                <a:lnTo>
                  <a:pt x="0" y="17459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7072313" y="1340069"/>
            <a:ext cx="8643675" cy="225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865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ARTICLE 2:</a:t>
            </a:r>
          </a:p>
          <a:p>
            <a:pPr algn="l">
              <a:lnSpc>
                <a:spcPts val="8399"/>
              </a:lnSpc>
            </a:pPr>
            <a:r>
              <a:rPr lang="en-US" sz="865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APP FRAUD</a:t>
            </a:r>
          </a:p>
        </p:txBody>
      </p:sp>
      <p:sp>
        <p:nvSpPr>
          <p:cNvPr id="8" name="Freeform 8"/>
          <p:cNvSpPr/>
          <p:nvPr/>
        </p:nvSpPr>
        <p:spPr>
          <a:xfrm>
            <a:off x="14343111" y="2972"/>
            <a:ext cx="3944889" cy="1533576"/>
          </a:xfrm>
          <a:custGeom>
            <a:avLst/>
            <a:gdLst/>
            <a:ahLst/>
            <a:cxnLst/>
            <a:rect l="l" t="t" r="r" b="b"/>
            <a:pathLst>
              <a:path w="3944889" h="1533576">
                <a:moveTo>
                  <a:pt x="0" y="0"/>
                </a:moveTo>
                <a:lnTo>
                  <a:pt x="3944889" y="0"/>
                </a:lnTo>
                <a:lnTo>
                  <a:pt x="3944889" y="1533576"/>
                </a:lnTo>
                <a:lnTo>
                  <a:pt x="0" y="15335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189213" y="5394801"/>
            <a:ext cx="14407783" cy="2796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Banks are facing higher pressure to address APP Fraud.</a:t>
            </a:r>
          </a:p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Industry collaboration efforts.</a:t>
            </a:r>
          </a:p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Modus Operandi.</a:t>
            </a: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4115554"/>
            <a:ext cx="16230600" cy="7629378"/>
            <a:chOff x="0" y="0"/>
            <a:chExt cx="4274726" cy="20093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009384"/>
            </a:xfrm>
            <a:custGeom>
              <a:avLst/>
              <a:gdLst/>
              <a:ahLst/>
              <a:cxnLst/>
              <a:rect l="l" t="t" r="r" b="b"/>
              <a:pathLst>
                <a:path w="4274726" h="2009384">
                  <a:moveTo>
                    <a:pt x="28620" y="0"/>
                  </a:moveTo>
                  <a:lnTo>
                    <a:pt x="4246106" y="0"/>
                  </a:lnTo>
                  <a:cubicBezTo>
                    <a:pt x="4261912" y="0"/>
                    <a:pt x="4274726" y="12813"/>
                    <a:pt x="4274726" y="28620"/>
                  </a:cubicBezTo>
                  <a:lnTo>
                    <a:pt x="4274726" y="1980764"/>
                  </a:lnTo>
                  <a:cubicBezTo>
                    <a:pt x="4274726" y="1996570"/>
                    <a:pt x="4261912" y="2009384"/>
                    <a:pt x="4246106" y="2009384"/>
                  </a:cubicBezTo>
                  <a:lnTo>
                    <a:pt x="28620" y="2009384"/>
                  </a:lnTo>
                  <a:cubicBezTo>
                    <a:pt x="12813" y="2009384"/>
                    <a:pt x="0" y="1996570"/>
                    <a:pt x="0" y="1980764"/>
                  </a:cubicBezTo>
                  <a:lnTo>
                    <a:pt x="0" y="28620"/>
                  </a:lnTo>
                  <a:cubicBezTo>
                    <a:pt x="0" y="12813"/>
                    <a:pt x="12813" y="0"/>
                    <a:pt x="2862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274726" cy="2066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55176" y="1536548"/>
            <a:ext cx="4889428" cy="1745933"/>
          </a:xfrm>
          <a:custGeom>
            <a:avLst/>
            <a:gdLst/>
            <a:ahLst/>
            <a:cxnLst/>
            <a:rect l="l" t="t" r="r" b="b"/>
            <a:pathLst>
              <a:path w="4889428" h="1745933">
                <a:moveTo>
                  <a:pt x="0" y="0"/>
                </a:moveTo>
                <a:lnTo>
                  <a:pt x="4889428" y="0"/>
                </a:lnTo>
                <a:lnTo>
                  <a:pt x="4889428" y="1745933"/>
                </a:lnTo>
                <a:lnTo>
                  <a:pt x="0" y="17459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7072313" y="1340069"/>
            <a:ext cx="8643675" cy="225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865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ARTICLE 2:</a:t>
            </a:r>
          </a:p>
          <a:p>
            <a:pPr algn="l">
              <a:lnSpc>
                <a:spcPts val="8399"/>
              </a:lnSpc>
            </a:pPr>
            <a:r>
              <a:rPr lang="en-US" sz="865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APP FRAUD</a:t>
            </a:r>
          </a:p>
        </p:txBody>
      </p:sp>
      <p:sp>
        <p:nvSpPr>
          <p:cNvPr id="8" name="Freeform 8"/>
          <p:cNvSpPr/>
          <p:nvPr/>
        </p:nvSpPr>
        <p:spPr>
          <a:xfrm>
            <a:off x="14343111" y="2972"/>
            <a:ext cx="3944889" cy="1533576"/>
          </a:xfrm>
          <a:custGeom>
            <a:avLst/>
            <a:gdLst/>
            <a:ahLst/>
            <a:cxnLst/>
            <a:rect l="l" t="t" r="r" b="b"/>
            <a:pathLst>
              <a:path w="3944889" h="1533576">
                <a:moveTo>
                  <a:pt x="0" y="0"/>
                </a:moveTo>
                <a:lnTo>
                  <a:pt x="3944889" y="0"/>
                </a:lnTo>
                <a:lnTo>
                  <a:pt x="3944889" y="1533576"/>
                </a:lnTo>
                <a:lnTo>
                  <a:pt x="0" y="15335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165249" y="5418765"/>
            <a:ext cx="14407783" cy="2796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Current initiatives.</a:t>
            </a:r>
          </a:p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HOLISTIC APPROACH.</a:t>
            </a:r>
          </a:p>
          <a:p>
            <a:pPr marL="806861" lvl="1" indent="-403430" algn="l">
              <a:lnSpc>
                <a:spcPts val="7511"/>
              </a:lnSpc>
              <a:buFont typeface="Arial"/>
              <a:buChar char="•"/>
            </a:pPr>
            <a:r>
              <a:rPr lang="en-US" sz="3737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Recommendations on how this can be combatted.</a:t>
            </a:r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864505" y="-220268"/>
            <a:ext cx="18123805" cy="10873367"/>
            <a:chOff x="0" y="0"/>
            <a:chExt cx="4773348" cy="28637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773348" cy="2863768"/>
            </a:xfrm>
            <a:custGeom>
              <a:avLst/>
              <a:gdLst/>
              <a:ahLst/>
              <a:cxnLst/>
              <a:rect l="l" t="t" r="r" b="b"/>
              <a:pathLst>
                <a:path w="4773348" h="2863768">
                  <a:moveTo>
                    <a:pt x="25630" y="0"/>
                  </a:moveTo>
                  <a:lnTo>
                    <a:pt x="4747718" y="0"/>
                  </a:lnTo>
                  <a:cubicBezTo>
                    <a:pt x="4761873" y="0"/>
                    <a:pt x="4773348" y="11475"/>
                    <a:pt x="4773348" y="25630"/>
                  </a:cubicBezTo>
                  <a:lnTo>
                    <a:pt x="4773348" y="2838138"/>
                  </a:lnTo>
                  <a:cubicBezTo>
                    <a:pt x="4773348" y="2844935"/>
                    <a:pt x="4770648" y="2851454"/>
                    <a:pt x="4765841" y="2856261"/>
                  </a:cubicBezTo>
                  <a:cubicBezTo>
                    <a:pt x="4761034" y="2861067"/>
                    <a:pt x="4754515" y="2863768"/>
                    <a:pt x="4747718" y="2863768"/>
                  </a:cubicBezTo>
                  <a:lnTo>
                    <a:pt x="25630" y="2863768"/>
                  </a:lnTo>
                  <a:cubicBezTo>
                    <a:pt x="18833" y="2863768"/>
                    <a:pt x="12313" y="2861067"/>
                    <a:pt x="7507" y="2856261"/>
                  </a:cubicBezTo>
                  <a:cubicBezTo>
                    <a:pt x="2700" y="2851454"/>
                    <a:pt x="0" y="2844935"/>
                    <a:pt x="0" y="2838138"/>
                  </a:cubicBezTo>
                  <a:lnTo>
                    <a:pt x="0" y="25630"/>
                  </a:lnTo>
                  <a:cubicBezTo>
                    <a:pt x="0" y="18833"/>
                    <a:pt x="2700" y="12313"/>
                    <a:pt x="7507" y="7507"/>
                  </a:cubicBezTo>
                  <a:cubicBezTo>
                    <a:pt x="12313" y="2700"/>
                    <a:pt x="18833" y="0"/>
                    <a:pt x="2563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773348" cy="29209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171681" y="-802495"/>
            <a:ext cx="12453124" cy="12453124"/>
          </a:xfrm>
          <a:custGeom>
            <a:avLst/>
            <a:gdLst/>
            <a:ahLst/>
            <a:cxnLst/>
            <a:rect l="l" t="t" r="r" b="b"/>
            <a:pathLst>
              <a:path w="12453124" h="12453124">
                <a:moveTo>
                  <a:pt x="0" y="0"/>
                </a:moveTo>
                <a:lnTo>
                  <a:pt x="12453124" y="0"/>
                </a:lnTo>
                <a:lnTo>
                  <a:pt x="12453124" y="12453124"/>
                </a:lnTo>
                <a:lnTo>
                  <a:pt x="0" y="124531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3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4828150"/>
            <a:ext cx="6059098" cy="852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9"/>
              </a:lnSpc>
            </a:pPr>
            <a:r>
              <a:rPr lang="en-US" sz="611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CONCLUSION</a:t>
            </a:r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4227" b="-625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478168" y="1721742"/>
            <a:ext cx="11331664" cy="2279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17"/>
              </a:lnSpc>
            </a:pPr>
            <a:r>
              <a:rPr lang="en-US" sz="9140" b="1" spc="-228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  <a:p>
            <a:pPr algn="ctr">
              <a:lnSpc>
                <a:spcPts val="8317"/>
              </a:lnSpc>
            </a:pPr>
            <a:r>
              <a:rPr lang="en-US" sz="9140" b="1" spc="-228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QUESTIONS?</a:t>
            </a:r>
          </a:p>
        </p:txBody>
      </p:sp>
      <p:sp>
        <p:nvSpPr>
          <p:cNvPr id="4" name="Freeform 4"/>
          <p:cNvSpPr/>
          <p:nvPr/>
        </p:nvSpPr>
        <p:spPr>
          <a:xfrm>
            <a:off x="2742273" y="4001470"/>
            <a:ext cx="13522393" cy="5256830"/>
          </a:xfrm>
          <a:custGeom>
            <a:avLst/>
            <a:gdLst/>
            <a:ahLst/>
            <a:cxnLst/>
            <a:rect l="l" t="t" r="r" b="b"/>
            <a:pathLst>
              <a:path w="13522393" h="5256830">
                <a:moveTo>
                  <a:pt x="0" y="0"/>
                </a:moveTo>
                <a:lnTo>
                  <a:pt x="13522393" y="0"/>
                </a:lnTo>
                <a:lnTo>
                  <a:pt x="13522393" y="5256830"/>
                </a:lnTo>
                <a:lnTo>
                  <a:pt x="0" y="5256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 dir="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337</Words>
  <Application>Microsoft Macintosh PowerPoint</Application>
  <PresentationFormat>Custom</PresentationFormat>
  <Paragraphs>75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Poppins</vt:lpstr>
      <vt:lpstr>Poppins Bold Italics</vt:lpstr>
      <vt:lpstr>Arial</vt:lpstr>
      <vt:lpstr>Poppins Bold</vt:lpstr>
      <vt:lpstr>Poppins Medium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Anne Presentation</dc:title>
  <cp:lastModifiedBy>Anne Venter</cp:lastModifiedBy>
  <cp:revision>4</cp:revision>
  <dcterms:created xsi:type="dcterms:W3CDTF">2006-08-16T00:00:00Z</dcterms:created>
  <dcterms:modified xsi:type="dcterms:W3CDTF">2026-07-16T21:57:18Z</dcterms:modified>
  <dc:identifier>DAHPiKcZ8Tg</dc:identifier>
</cp:coreProperties>
</file>